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353" r:id="rId3"/>
    <p:sldId id="358" r:id="rId4"/>
    <p:sldId id="383" r:id="rId5"/>
    <p:sldId id="355" r:id="rId6"/>
    <p:sldId id="314" r:id="rId7"/>
    <p:sldId id="357" r:id="rId8"/>
    <p:sldId id="436" r:id="rId9"/>
    <p:sldId id="437" r:id="rId10"/>
    <p:sldId id="375" r:id="rId11"/>
    <p:sldId id="374" r:id="rId12"/>
    <p:sldId id="399" r:id="rId13"/>
    <p:sldId id="420" r:id="rId14"/>
    <p:sldId id="359" r:id="rId15"/>
    <p:sldId id="456" r:id="rId16"/>
    <p:sldId id="384" r:id="rId17"/>
    <p:sldId id="418" r:id="rId18"/>
    <p:sldId id="382" r:id="rId19"/>
    <p:sldId id="438" r:id="rId20"/>
    <p:sldId id="367" r:id="rId21"/>
    <p:sldId id="366" r:id="rId22"/>
    <p:sldId id="364" r:id="rId23"/>
    <p:sldId id="368" r:id="rId24"/>
    <p:sldId id="369" r:id="rId25"/>
    <p:sldId id="370" r:id="rId26"/>
    <p:sldId id="480" r:id="rId27"/>
    <p:sldId id="371" r:id="rId28"/>
    <p:sldId id="434" r:id="rId29"/>
    <p:sldId id="372" r:id="rId30"/>
    <p:sldId id="470" r:id="rId31"/>
    <p:sldId id="471" r:id="rId32"/>
    <p:sldId id="373" r:id="rId33"/>
    <p:sldId id="376" r:id="rId34"/>
    <p:sldId id="377" r:id="rId35"/>
    <p:sldId id="421" r:id="rId36"/>
    <p:sldId id="433" r:id="rId37"/>
    <p:sldId id="378" r:id="rId38"/>
    <p:sldId id="379" r:id="rId39"/>
    <p:sldId id="422" r:id="rId40"/>
    <p:sldId id="380" r:id="rId41"/>
    <p:sldId id="423" r:id="rId42"/>
    <p:sldId id="479" r:id="rId43"/>
    <p:sldId id="478" r:id="rId44"/>
    <p:sldId id="381" r:id="rId45"/>
    <p:sldId id="385" r:id="rId46"/>
    <p:sldId id="393" r:id="rId47"/>
    <p:sldId id="387" r:id="rId48"/>
    <p:sldId id="388" r:id="rId49"/>
    <p:sldId id="389" r:id="rId50"/>
    <p:sldId id="391" r:id="rId51"/>
    <p:sldId id="481" r:id="rId52"/>
    <p:sldId id="482" r:id="rId53"/>
    <p:sldId id="483" r:id="rId54"/>
    <p:sldId id="484" r:id="rId55"/>
    <p:sldId id="485" r:id="rId56"/>
    <p:sldId id="486" r:id="rId57"/>
    <p:sldId id="487" r:id="rId58"/>
    <p:sldId id="488" r:id="rId59"/>
    <p:sldId id="489" r:id="rId60"/>
    <p:sldId id="490" r:id="rId61"/>
    <p:sldId id="491" r:id="rId62"/>
    <p:sldId id="492" r:id="rId63"/>
    <p:sldId id="493" r:id="rId64"/>
    <p:sldId id="494" r:id="rId65"/>
    <p:sldId id="495" r:id="rId66"/>
    <p:sldId id="496" r:id="rId67"/>
    <p:sldId id="497" r:id="rId68"/>
  </p:sldIdLst>
  <p:sldSz cx="9144000" cy="6858000" type="screen4x3"/>
  <p:notesSz cx="6858000" cy="9945688"/>
  <p:defaultTextStyle>
    <a:defPPr>
      <a:defRPr lang="en-US"/>
    </a:defPPr>
    <a:lvl1pPr marL="0" algn="l" defTabSz="457200" rtl="0" eaLnBrk="1" latinLnBrk="0" hangingPunct="1">
      <a:defRPr sz="1440" kern="1200">
        <a:solidFill>
          <a:schemeClr val="tx1"/>
        </a:solidFill>
        <a:latin typeface="+mn-lt"/>
        <a:ea typeface="+mn-ea"/>
        <a:cs typeface="+mn-cs"/>
      </a:defRPr>
    </a:lvl1pPr>
    <a:lvl2pPr marL="457200" algn="l" defTabSz="457200" rtl="0" eaLnBrk="1" latinLnBrk="0" hangingPunct="1">
      <a:defRPr sz="1440" kern="1200">
        <a:solidFill>
          <a:schemeClr val="tx1"/>
        </a:solidFill>
        <a:latin typeface="+mn-lt"/>
        <a:ea typeface="+mn-ea"/>
        <a:cs typeface="+mn-cs"/>
      </a:defRPr>
    </a:lvl2pPr>
    <a:lvl3pPr marL="914400" algn="l" defTabSz="457200" rtl="0" eaLnBrk="1" latinLnBrk="0" hangingPunct="1">
      <a:defRPr sz="1440" kern="1200">
        <a:solidFill>
          <a:schemeClr val="tx1"/>
        </a:solidFill>
        <a:latin typeface="+mn-lt"/>
        <a:ea typeface="+mn-ea"/>
        <a:cs typeface="+mn-cs"/>
      </a:defRPr>
    </a:lvl3pPr>
    <a:lvl4pPr marL="1371600" algn="l" defTabSz="457200" rtl="0" eaLnBrk="1" latinLnBrk="0" hangingPunct="1">
      <a:defRPr sz="1440" kern="1200">
        <a:solidFill>
          <a:schemeClr val="tx1"/>
        </a:solidFill>
        <a:latin typeface="+mn-lt"/>
        <a:ea typeface="+mn-ea"/>
        <a:cs typeface="+mn-cs"/>
      </a:defRPr>
    </a:lvl4pPr>
    <a:lvl5pPr marL="1828800" algn="l" defTabSz="457200" rtl="0" eaLnBrk="1" latinLnBrk="0" hangingPunct="1">
      <a:defRPr sz="1440" kern="1200">
        <a:solidFill>
          <a:schemeClr val="tx1"/>
        </a:solidFill>
        <a:latin typeface="+mn-lt"/>
        <a:ea typeface="+mn-ea"/>
        <a:cs typeface="+mn-cs"/>
      </a:defRPr>
    </a:lvl5pPr>
    <a:lvl6pPr marL="2286000" algn="l" defTabSz="457200" rtl="0" eaLnBrk="1" latinLnBrk="0" hangingPunct="1">
      <a:defRPr sz="1440" kern="1200">
        <a:solidFill>
          <a:schemeClr val="tx1"/>
        </a:solidFill>
        <a:latin typeface="+mn-lt"/>
        <a:ea typeface="+mn-ea"/>
        <a:cs typeface="+mn-cs"/>
      </a:defRPr>
    </a:lvl6pPr>
    <a:lvl7pPr marL="2743200" algn="l" defTabSz="457200" rtl="0" eaLnBrk="1" latinLnBrk="0" hangingPunct="1">
      <a:defRPr sz="1440" kern="1200">
        <a:solidFill>
          <a:schemeClr val="tx1"/>
        </a:solidFill>
        <a:latin typeface="+mn-lt"/>
        <a:ea typeface="+mn-ea"/>
        <a:cs typeface="+mn-cs"/>
      </a:defRPr>
    </a:lvl7pPr>
    <a:lvl8pPr marL="3200400" algn="l" defTabSz="457200" rtl="0" eaLnBrk="1" latinLnBrk="0" hangingPunct="1">
      <a:defRPr sz="1440" kern="1200">
        <a:solidFill>
          <a:schemeClr val="tx1"/>
        </a:solidFill>
        <a:latin typeface="+mn-lt"/>
        <a:ea typeface="+mn-ea"/>
        <a:cs typeface="+mn-cs"/>
      </a:defRPr>
    </a:lvl8pPr>
    <a:lvl9pPr marL="3657600" algn="l" defTabSz="457200" rtl="0" eaLnBrk="1" latinLnBrk="0" hangingPunct="1">
      <a:defRPr sz="144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FFFFCC"/>
    <a:srgbClr val="3399FF"/>
    <a:srgbClr val="00FF00"/>
    <a:srgbClr val="66FFFF"/>
    <a:srgbClr val="FFCC00"/>
    <a:srgbClr val="0066FF"/>
    <a:srgbClr val="FF99FF"/>
    <a:srgbClr val="CCECFF"/>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113" autoAdjust="0"/>
    <p:restoredTop sz="96139" autoAdjust="0"/>
  </p:normalViewPr>
  <p:slideViewPr>
    <p:cSldViewPr>
      <p:cViewPr>
        <p:scale>
          <a:sx n="100" d="100"/>
          <a:sy n="100" d="100"/>
        </p:scale>
        <p:origin x="-2460" y="-34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960"/>
            </a:lvl1pPr>
          </a:lstStyle>
          <a:p>
            <a:endParaRPr kumimoji="1" lang="ja-JP" altLang="en-US" dirty="0"/>
          </a:p>
        </p:txBody>
      </p:sp>
      <p:sp>
        <p:nvSpPr>
          <p:cNvPr id="3" name="日付プレースホルダ 2"/>
          <p:cNvSpPr>
            <a:spLocks noGrp="1"/>
          </p:cNvSpPr>
          <p:nvPr>
            <p:ph type="dt" idx="1"/>
          </p:nvPr>
        </p:nvSpPr>
        <p:spPr>
          <a:xfrm>
            <a:off x="3884613" y="0"/>
            <a:ext cx="2971800" cy="496888"/>
          </a:xfrm>
          <a:prstGeom prst="rect">
            <a:avLst/>
          </a:prstGeom>
        </p:spPr>
        <p:txBody>
          <a:bodyPr vert="horz" lIns="91440" tIns="45720" rIns="91440" bIns="45720" rtlCol="0"/>
          <a:lstStyle>
            <a:lvl1pPr algn="r">
              <a:defRPr sz="960"/>
            </a:lvl1pPr>
          </a:lstStyle>
          <a:p>
            <a:fld id="{42D34074-B103-4EE8-8614-4F6B32E2CB54}" type="datetimeFigureOut">
              <a:rPr kumimoji="1" lang="ja-JP" altLang="en-US" smtClean="0"/>
              <a:pPr/>
              <a:t>2023/10/31</a:t>
            </a:fld>
            <a:endParaRPr kumimoji="1" lang="ja-JP" altLang="en-US" dirty="0"/>
          </a:p>
        </p:txBody>
      </p:sp>
      <p:sp>
        <p:nvSpPr>
          <p:cNvPr id="4" name="スライド イメージ プレースホルダ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 4"/>
          <p:cNvSpPr>
            <a:spLocks noGrp="1"/>
          </p:cNvSpPr>
          <p:nvPr>
            <p:ph type="body" sz="quarter" idx="3"/>
          </p:nvPr>
        </p:nvSpPr>
        <p:spPr>
          <a:xfrm>
            <a:off x="685800" y="4724400"/>
            <a:ext cx="5486400" cy="44751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447213"/>
            <a:ext cx="2971800" cy="496887"/>
          </a:xfrm>
          <a:prstGeom prst="rect">
            <a:avLst/>
          </a:prstGeom>
        </p:spPr>
        <p:txBody>
          <a:bodyPr vert="horz" lIns="91440" tIns="45720" rIns="91440" bIns="45720" rtlCol="0" anchor="b"/>
          <a:lstStyle>
            <a:lvl1pPr algn="l">
              <a:defRPr sz="960"/>
            </a:lvl1pPr>
          </a:lstStyle>
          <a:p>
            <a:endParaRPr kumimoji="1" lang="ja-JP" altLang="en-US" dirty="0"/>
          </a:p>
        </p:txBody>
      </p:sp>
      <p:sp>
        <p:nvSpPr>
          <p:cNvPr id="7" name="スライド番号プレースホルダ 6"/>
          <p:cNvSpPr>
            <a:spLocks noGrp="1"/>
          </p:cNvSpPr>
          <p:nvPr>
            <p:ph type="sldNum" sz="quarter" idx="5"/>
          </p:nvPr>
        </p:nvSpPr>
        <p:spPr>
          <a:xfrm>
            <a:off x="3884613" y="9447213"/>
            <a:ext cx="2971800" cy="496887"/>
          </a:xfrm>
          <a:prstGeom prst="rect">
            <a:avLst/>
          </a:prstGeom>
        </p:spPr>
        <p:txBody>
          <a:bodyPr vert="horz" lIns="91440" tIns="45720" rIns="91440" bIns="45720" rtlCol="0" anchor="b"/>
          <a:lstStyle>
            <a:lvl1pPr algn="r">
              <a:defRPr sz="960"/>
            </a:lvl1pPr>
          </a:lstStyle>
          <a:p>
            <a:fld id="{01349CCF-F0A0-4926-A426-B06E2BC9B9AF}"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960" kern="1200">
        <a:solidFill>
          <a:schemeClr val="tx1"/>
        </a:solidFill>
        <a:latin typeface="+mn-lt"/>
        <a:ea typeface="+mn-ea"/>
        <a:cs typeface="+mn-cs"/>
      </a:defRPr>
    </a:lvl1pPr>
    <a:lvl2pPr marL="457200" algn="l" defTabSz="914400" rtl="0" eaLnBrk="1" latinLnBrk="0" hangingPunct="1">
      <a:defRPr kumimoji="1" sz="960" kern="1200">
        <a:solidFill>
          <a:schemeClr val="tx1"/>
        </a:solidFill>
        <a:latin typeface="+mn-lt"/>
        <a:ea typeface="+mn-ea"/>
        <a:cs typeface="+mn-cs"/>
      </a:defRPr>
    </a:lvl2pPr>
    <a:lvl3pPr marL="914400" algn="l" defTabSz="914400" rtl="0" eaLnBrk="1" latinLnBrk="0" hangingPunct="1">
      <a:defRPr kumimoji="1" sz="960" kern="1200">
        <a:solidFill>
          <a:schemeClr val="tx1"/>
        </a:solidFill>
        <a:latin typeface="+mn-lt"/>
        <a:ea typeface="+mn-ea"/>
        <a:cs typeface="+mn-cs"/>
      </a:defRPr>
    </a:lvl3pPr>
    <a:lvl4pPr marL="1371600" algn="l" defTabSz="914400" rtl="0" eaLnBrk="1" latinLnBrk="0" hangingPunct="1">
      <a:defRPr kumimoji="1" sz="960" kern="1200">
        <a:solidFill>
          <a:schemeClr val="tx1"/>
        </a:solidFill>
        <a:latin typeface="+mn-lt"/>
        <a:ea typeface="+mn-ea"/>
        <a:cs typeface="+mn-cs"/>
      </a:defRPr>
    </a:lvl4pPr>
    <a:lvl5pPr marL="1828800" algn="l" defTabSz="914400" rtl="0" eaLnBrk="1" latinLnBrk="0" hangingPunct="1">
      <a:defRPr kumimoji="1" sz="960" kern="1200">
        <a:solidFill>
          <a:schemeClr val="tx1"/>
        </a:solidFill>
        <a:latin typeface="+mn-lt"/>
        <a:ea typeface="+mn-ea"/>
        <a:cs typeface="+mn-cs"/>
      </a:defRPr>
    </a:lvl5pPr>
    <a:lvl6pPr marL="2286000" algn="l" defTabSz="914400" rtl="0" eaLnBrk="1" latinLnBrk="0" hangingPunct="1">
      <a:defRPr kumimoji="1" sz="960" kern="1200">
        <a:solidFill>
          <a:schemeClr val="tx1"/>
        </a:solidFill>
        <a:latin typeface="+mn-lt"/>
        <a:ea typeface="+mn-ea"/>
        <a:cs typeface="+mn-cs"/>
      </a:defRPr>
    </a:lvl6pPr>
    <a:lvl7pPr marL="2743200" algn="l" defTabSz="914400" rtl="0" eaLnBrk="1" latinLnBrk="0" hangingPunct="1">
      <a:defRPr kumimoji="1" sz="960" kern="1200">
        <a:solidFill>
          <a:schemeClr val="tx1"/>
        </a:solidFill>
        <a:latin typeface="+mn-lt"/>
        <a:ea typeface="+mn-ea"/>
        <a:cs typeface="+mn-cs"/>
      </a:defRPr>
    </a:lvl7pPr>
    <a:lvl8pPr marL="3200400" algn="l" defTabSz="914400" rtl="0" eaLnBrk="1" latinLnBrk="0" hangingPunct="1">
      <a:defRPr kumimoji="1" sz="960" kern="1200">
        <a:solidFill>
          <a:schemeClr val="tx1"/>
        </a:solidFill>
        <a:latin typeface="+mn-lt"/>
        <a:ea typeface="+mn-ea"/>
        <a:cs typeface="+mn-cs"/>
      </a:defRPr>
    </a:lvl8pPr>
    <a:lvl9pPr marL="3657600" algn="l" defTabSz="914400" rtl="0" eaLnBrk="1" latinLnBrk="0" hangingPunct="1">
      <a:defRPr kumimoji="1" sz="9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3</a:t>
            </a:fld>
            <a:endParaRPr kumimoji="1" lang="ja-JP" altLang="en-US" dirty="0"/>
          </a:p>
        </p:txBody>
      </p:sp>
    </p:spTree>
    <p:extLst>
      <p:ext uri="{BB962C8B-B14F-4D97-AF65-F5344CB8AC3E}">
        <p14:creationId xmlns="" xmlns:p14="http://schemas.microsoft.com/office/powerpoint/2010/main" val="1115263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13</a:t>
            </a:fld>
            <a:endParaRPr kumimoji="1" lang="ja-JP" altLang="en-US" dirty="0"/>
          </a:p>
        </p:txBody>
      </p:sp>
    </p:spTree>
    <p:extLst>
      <p:ext uri="{BB962C8B-B14F-4D97-AF65-F5344CB8AC3E}">
        <p14:creationId xmlns="" xmlns:p14="http://schemas.microsoft.com/office/powerpoint/2010/main" val="160588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14</a:t>
            </a:fld>
            <a:endParaRPr kumimoji="1" lang="ja-JP" altLang="en-US" dirty="0"/>
          </a:p>
        </p:txBody>
      </p:sp>
    </p:spTree>
    <p:extLst>
      <p:ext uri="{BB962C8B-B14F-4D97-AF65-F5344CB8AC3E}">
        <p14:creationId xmlns="" xmlns:p14="http://schemas.microsoft.com/office/powerpoint/2010/main" val="252519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29</a:t>
            </a:fld>
            <a:endParaRPr kumimoji="1" lang="ja-JP" altLang="en-US" dirty="0"/>
          </a:p>
        </p:txBody>
      </p:sp>
    </p:spTree>
    <p:extLst>
      <p:ext uri="{BB962C8B-B14F-4D97-AF65-F5344CB8AC3E}">
        <p14:creationId xmlns="" xmlns:p14="http://schemas.microsoft.com/office/powerpoint/2010/main" val="1134829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30</a:t>
            </a:fld>
            <a:endParaRPr kumimoji="1" lang="ja-JP" altLang="en-US" dirty="0"/>
          </a:p>
        </p:txBody>
      </p:sp>
    </p:spTree>
    <p:extLst>
      <p:ext uri="{BB962C8B-B14F-4D97-AF65-F5344CB8AC3E}">
        <p14:creationId xmlns="" xmlns:p14="http://schemas.microsoft.com/office/powerpoint/2010/main" val="198146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31</a:t>
            </a:fld>
            <a:endParaRPr kumimoji="1" lang="ja-JP" altLang="en-US" dirty="0"/>
          </a:p>
        </p:txBody>
      </p:sp>
    </p:spTree>
    <p:extLst>
      <p:ext uri="{BB962C8B-B14F-4D97-AF65-F5344CB8AC3E}">
        <p14:creationId xmlns="" xmlns:p14="http://schemas.microsoft.com/office/powerpoint/2010/main" val="62030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1349CCF-F0A0-4926-A426-B06E2BC9B9AF}" type="slidenum">
              <a:rPr kumimoji="1" lang="ja-JP" altLang="en-US" smtClean="0"/>
              <a:pPr/>
              <a:t>41</a:t>
            </a:fld>
            <a:endParaRPr kumimoji="1" lang="ja-JP" altLang="en-US" dirty="0"/>
          </a:p>
        </p:txBody>
      </p:sp>
    </p:spTree>
    <p:extLst>
      <p:ext uri="{BB962C8B-B14F-4D97-AF65-F5344CB8AC3E}">
        <p14:creationId xmlns="" xmlns:p14="http://schemas.microsoft.com/office/powerpoint/2010/main" val="325712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920"/>
            </a:lvl1pPr>
            <a:lvl2pPr marL="457200" indent="0" algn="ctr">
              <a:buNone/>
              <a:defRPr sz="1600"/>
            </a:lvl2pPr>
            <a:lvl3pPr marL="914400" indent="0" algn="ctr">
              <a:buNone/>
              <a:defRPr sz="1440"/>
            </a:lvl3pPr>
            <a:lvl4pPr marL="1371600" indent="0" algn="ctr">
              <a:buNone/>
              <a:defRPr sz="1280"/>
            </a:lvl4pPr>
            <a:lvl5pPr marL="1828800" indent="0" algn="ctr">
              <a:buNone/>
              <a:defRPr sz="1280"/>
            </a:lvl5pPr>
            <a:lvl6pPr marL="2286000" indent="0" algn="ctr">
              <a:buNone/>
              <a:defRPr sz="1280"/>
            </a:lvl6pPr>
            <a:lvl7pPr marL="2743200" indent="0" algn="ctr">
              <a:buNone/>
              <a:defRPr sz="1280"/>
            </a:lvl7pPr>
            <a:lvl8pPr marL="3200400" indent="0" algn="ctr">
              <a:buNone/>
              <a:defRPr sz="1280"/>
            </a:lvl8pPr>
            <a:lvl9pPr marL="3657600" indent="0" algn="ctr">
              <a:buNone/>
              <a:defRPr sz="128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
        <p:nvSpPr>
          <p:cNvPr id="8" name="Rectangle 12"/>
          <p:cNvSpPr>
            <a:spLocks noChangeArrowheads="1"/>
          </p:cNvSpPr>
          <p:nvPr userDrawn="1"/>
        </p:nvSpPr>
        <p:spPr bwMode="auto">
          <a:xfrm>
            <a:off x="8470167" y="6502484"/>
            <a:ext cx="57066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r" defTabSz="914400" eaLnBrk="0" fontAlgn="base" hangingPunct="0">
              <a:spcBef>
                <a:spcPct val="0"/>
              </a:spcBef>
              <a:spcAft>
                <a:spcPct val="0"/>
              </a:spcAft>
            </a:pPr>
            <a:fld id="{75C4D2ED-1E39-464D-88A6-7C6788FEEBB4}" type="slidenum">
              <a:rPr kumimoji="1" lang="en-US" altLang="ja-JP" sz="1200">
                <a:solidFill>
                  <a:schemeClr val="tx1">
                    <a:lumMod val="65000"/>
                    <a:lumOff val="35000"/>
                  </a:schemeClr>
                </a:solidFill>
                <a:latin typeface="ＭＳ 明朝" pitchFamily="17" charset="-128"/>
                <a:ea typeface="ＭＳ 明朝" pitchFamily="17" charset="-128"/>
              </a:rPr>
              <a:pPr algn="r" defTabSz="914400" eaLnBrk="0" fontAlgn="base" hangingPunct="0">
                <a:spcBef>
                  <a:spcPct val="0"/>
                </a:spcBef>
                <a:spcAft>
                  <a:spcPct val="0"/>
                </a:spcAft>
              </a:pPr>
              <a:t>‹#›</a:t>
            </a:fld>
            <a:r>
              <a:rPr kumimoji="1" lang="ja-JP" altLang="en-US" sz="1200" dirty="0">
                <a:solidFill>
                  <a:srgbClr val="808080"/>
                </a:solidFill>
                <a:latin typeface="ＭＳ 明朝" pitchFamily="17" charset="-128"/>
                <a:ea typeface="ＭＳ 明朝" pitchFamily="17" charset="-128"/>
              </a:rPr>
              <a:t>　</a:t>
            </a:r>
          </a:p>
        </p:txBody>
      </p:sp>
    </p:spTree>
    <p:extLst>
      <p:ext uri="{BB962C8B-B14F-4D97-AF65-F5344CB8AC3E}">
        <p14:creationId xmlns="" xmlns:p14="http://schemas.microsoft.com/office/powerpoint/2010/main" val="2113897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6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560"/>
            </a:lvl1pPr>
            <a:lvl2pPr marL="457200" indent="0">
              <a:buNone/>
              <a:defRPr sz="2240"/>
            </a:lvl2pPr>
            <a:lvl3pPr marL="914400" indent="0">
              <a:buNone/>
              <a:defRPr sz="192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dirty="0"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80"/>
            </a:lvl1pPr>
            <a:lvl2pPr marL="457200" indent="0">
              <a:buNone/>
              <a:defRPr sz="1120"/>
            </a:lvl2pPr>
            <a:lvl3pPr marL="914400" indent="0">
              <a:buNone/>
              <a:defRPr sz="960"/>
            </a:lvl3pPr>
            <a:lvl4pPr marL="1371600" indent="0">
              <a:buNone/>
              <a:defRPr sz="800"/>
            </a:lvl4pPr>
            <a:lvl5pPr marL="1828800" indent="0">
              <a:buNone/>
              <a:defRPr sz="800"/>
            </a:lvl5pPr>
            <a:lvl6pPr marL="2286000" indent="0">
              <a:buNone/>
              <a:defRPr sz="800"/>
            </a:lvl6pPr>
            <a:lvl7pPr marL="2743200" indent="0">
              <a:buNone/>
              <a:defRPr sz="800"/>
            </a:lvl7pPr>
            <a:lvl8pPr marL="3200400" indent="0">
              <a:buNone/>
              <a:defRPr sz="800"/>
            </a:lvl8pPr>
            <a:lvl9pPr marL="3657600" indent="0">
              <a:buNone/>
              <a:defRPr sz="8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281495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 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155773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 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397902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pic>
        <p:nvPicPr>
          <p:cNvPr id="7" name="図 6"/>
          <p:cNvPicPr>
            <a:picLocks noChangeAspect="1"/>
          </p:cNvPicPr>
          <p:nvPr userDrawn="1"/>
        </p:nvPicPr>
        <p:blipFill>
          <a:blip r:embed="rId2"/>
          <a:stretch>
            <a:fillRect/>
          </a:stretch>
        </p:blipFill>
        <p:spPr>
          <a:xfrm>
            <a:off x="7740352" y="188640"/>
            <a:ext cx="1161905" cy="666667"/>
          </a:xfrm>
          <a:prstGeom prst="rect">
            <a:avLst/>
          </a:prstGeom>
        </p:spPr>
      </p:pic>
      <p:sp>
        <p:nvSpPr>
          <p:cNvPr id="8" name="Rectangle 12"/>
          <p:cNvSpPr>
            <a:spLocks noChangeArrowheads="1"/>
          </p:cNvSpPr>
          <p:nvPr userDrawn="1"/>
        </p:nvSpPr>
        <p:spPr bwMode="auto">
          <a:xfrm>
            <a:off x="8470167" y="6502484"/>
            <a:ext cx="57066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r" defTabSz="914400" eaLnBrk="0" fontAlgn="base" hangingPunct="0">
              <a:spcBef>
                <a:spcPct val="0"/>
              </a:spcBef>
              <a:spcAft>
                <a:spcPct val="0"/>
              </a:spcAft>
            </a:pPr>
            <a:fld id="{75C4D2ED-1E39-464D-88A6-7C6788FEEBB4}" type="slidenum">
              <a:rPr kumimoji="1" lang="en-US" altLang="ja-JP" sz="1200">
                <a:solidFill>
                  <a:schemeClr val="tx1">
                    <a:lumMod val="65000"/>
                    <a:lumOff val="35000"/>
                  </a:schemeClr>
                </a:solidFill>
                <a:latin typeface="ＭＳ 明朝" pitchFamily="17" charset="-128"/>
                <a:ea typeface="ＭＳ 明朝" pitchFamily="17" charset="-128"/>
              </a:rPr>
              <a:pPr algn="r" defTabSz="914400" eaLnBrk="0" fontAlgn="base" hangingPunct="0">
                <a:spcBef>
                  <a:spcPct val="0"/>
                </a:spcBef>
                <a:spcAft>
                  <a:spcPct val="0"/>
                </a:spcAft>
              </a:pPr>
              <a:t>‹#›</a:t>
            </a:fld>
            <a:r>
              <a:rPr kumimoji="1" lang="ja-JP" altLang="en-US" sz="1200" dirty="0">
                <a:solidFill>
                  <a:srgbClr val="808080"/>
                </a:solidFill>
                <a:latin typeface="ＭＳ 明朝" pitchFamily="17" charset="-128"/>
                <a:ea typeface="ＭＳ 明朝" pitchFamily="17" charset="-128"/>
              </a:rPr>
              <a:t>　</a:t>
            </a:r>
          </a:p>
        </p:txBody>
      </p:sp>
    </p:spTree>
    <p:extLst>
      <p:ext uri="{BB962C8B-B14F-4D97-AF65-F5344CB8AC3E}">
        <p14:creationId xmlns="" xmlns:p14="http://schemas.microsoft.com/office/powerpoint/2010/main" val="4166181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
          <a:stretch>
            <a:fillRect/>
          </a:stretch>
        </p:blipFill>
        <p:spPr>
          <a:xfrm>
            <a:off x="7740352" y="188640"/>
            <a:ext cx="1161905" cy="666667"/>
          </a:xfrm>
          <a:prstGeom prst="rect">
            <a:avLst/>
          </a:prstGeom>
        </p:spPr>
      </p:pic>
      <p:sp>
        <p:nvSpPr>
          <p:cNvPr id="8" name="Rectangle 12"/>
          <p:cNvSpPr>
            <a:spLocks noChangeArrowheads="1"/>
          </p:cNvSpPr>
          <p:nvPr userDrawn="1"/>
        </p:nvSpPr>
        <p:spPr bwMode="auto">
          <a:xfrm>
            <a:off x="8470167" y="6502484"/>
            <a:ext cx="57066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r" defTabSz="914400" eaLnBrk="0" fontAlgn="base" hangingPunct="0">
              <a:spcBef>
                <a:spcPct val="0"/>
              </a:spcBef>
              <a:spcAft>
                <a:spcPct val="0"/>
              </a:spcAft>
            </a:pPr>
            <a:fld id="{75C4D2ED-1E39-464D-88A6-7C6788FEEBB4}" type="slidenum">
              <a:rPr kumimoji="1" lang="en-US" altLang="ja-JP" sz="1200">
                <a:solidFill>
                  <a:schemeClr val="tx1">
                    <a:lumMod val="65000"/>
                    <a:lumOff val="35000"/>
                  </a:schemeClr>
                </a:solidFill>
                <a:latin typeface="ＭＳ 明朝" pitchFamily="17" charset="-128"/>
                <a:ea typeface="ＭＳ 明朝" pitchFamily="17" charset="-128"/>
              </a:rPr>
              <a:pPr algn="r" defTabSz="914400" eaLnBrk="0" fontAlgn="base" hangingPunct="0">
                <a:spcBef>
                  <a:spcPct val="0"/>
                </a:spcBef>
                <a:spcAft>
                  <a:spcPct val="0"/>
                </a:spcAft>
              </a:pPr>
              <a:t>‹#›</a:t>
            </a:fld>
            <a:r>
              <a:rPr kumimoji="1" lang="ja-JP" altLang="en-US" sz="1200" dirty="0">
                <a:solidFill>
                  <a:srgbClr val="808080"/>
                </a:solidFill>
                <a:latin typeface="ＭＳ 明朝" pitchFamily="17" charset="-128"/>
                <a:ea typeface="ＭＳ 明朝" pitchFamily="17" charset="-128"/>
              </a:rPr>
              <a:t>　</a:t>
            </a:r>
          </a:p>
        </p:txBody>
      </p:sp>
    </p:spTree>
    <p:extLst>
      <p:ext uri="{BB962C8B-B14F-4D97-AF65-F5344CB8AC3E}">
        <p14:creationId xmlns="" xmlns:p14="http://schemas.microsoft.com/office/powerpoint/2010/main" val="219842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セクション見出し">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stretch>
            <a:fillRect/>
          </a:stretch>
        </p:blipFill>
        <p:spPr>
          <a:xfrm>
            <a:off x="7740352" y="188639"/>
            <a:ext cx="1161905" cy="666667"/>
          </a:xfrm>
          <a:prstGeom prst="rect">
            <a:avLst/>
          </a:prstGeom>
        </p:spPr>
      </p:pic>
      <p:sp>
        <p:nvSpPr>
          <p:cNvPr id="8" name="Rectangle 12"/>
          <p:cNvSpPr>
            <a:spLocks noChangeArrowheads="1"/>
          </p:cNvSpPr>
          <p:nvPr userDrawn="1"/>
        </p:nvSpPr>
        <p:spPr bwMode="auto">
          <a:xfrm>
            <a:off x="8470167" y="6502484"/>
            <a:ext cx="570669" cy="277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r" defTabSz="914400" eaLnBrk="0" fontAlgn="base" hangingPunct="0">
              <a:spcBef>
                <a:spcPct val="0"/>
              </a:spcBef>
              <a:spcAft>
                <a:spcPct val="0"/>
              </a:spcAft>
            </a:pPr>
            <a:fld id="{75C4D2ED-1E39-464D-88A6-7C6788FEEBB4}" type="slidenum">
              <a:rPr kumimoji="1" lang="en-US" altLang="ja-JP" sz="1200">
                <a:solidFill>
                  <a:schemeClr val="tx1">
                    <a:lumMod val="65000"/>
                    <a:lumOff val="35000"/>
                  </a:schemeClr>
                </a:solidFill>
                <a:latin typeface="ＭＳ 明朝" pitchFamily="17" charset="-128"/>
                <a:ea typeface="ＭＳ 明朝" pitchFamily="17" charset="-128"/>
              </a:rPr>
              <a:pPr algn="r" defTabSz="914400" eaLnBrk="0" fontAlgn="base" hangingPunct="0">
                <a:spcBef>
                  <a:spcPct val="0"/>
                </a:spcBef>
                <a:spcAft>
                  <a:spcPct val="0"/>
                </a:spcAft>
              </a:pPr>
              <a:t>‹#›</a:t>
            </a:fld>
            <a:r>
              <a:rPr kumimoji="1" lang="ja-JP" altLang="en-US" sz="1200" dirty="0">
                <a:solidFill>
                  <a:srgbClr val="808080"/>
                </a:solidFill>
                <a:latin typeface="ＭＳ 明朝" pitchFamily="17" charset="-128"/>
                <a:ea typeface="ＭＳ 明朝" pitchFamily="17" charset="-128"/>
              </a:rPr>
              <a:t>　</a:t>
            </a:r>
          </a:p>
        </p:txBody>
      </p:sp>
    </p:spTree>
    <p:extLst>
      <p:ext uri="{BB962C8B-B14F-4D97-AF65-F5344CB8AC3E}">
        <p14:creationId xmlns="" xmlns:p14="http://schemas.microsoft.com/office/powerpoint/2010/main" val="244647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2678897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920" b="1"/>
            </a:lvl1pPr>
            <a:lvl2pPr marL="457200" indent="0">
              <a:buNone/>
              <a:defRPr sz="1600" b="1"/>
            </a:lvl2pPr>
            <a:lvl3pPr marL="914400" indent="0">
              <a:buNone/>
              <a:defRPr sz="1440" b="1"/>
            </a:lvl3pPr>
            <a:lvl4pPr marL="1371600" indent="0">
              <a:buNone/>
              <a:defRPr sz="1280" b="1"/>
            </a:lvl4pPr>
            <a:lvl5pPr marL="1828800" indent="0">
              <a:buNone/>
              <a:defRPr sz="1280" b="1"/>
            </a:lvl5pPr>
            <a:lvl6pPr marL="2286000" indent="0">
              <a:buNone/>
              <a:defRPr sz="1280" b="1"/>
            </a:lvl6pPr>
            <a:lvl7pPr marL="2743200" indent="0">
              <a:buNone/>
              <a:defRPr sz="1280" b="1"/>
            </a:lvl7pPr>
            <a:lvl8pPr marL="3200400" indent="0">
              <a:buNone/>
              <a:defRPr sz="1280" b="1"/>
            </a:lvl8pPr>
            <a:lvl9pPr marL="3657600" indent="0">
              <a:buNone/>
              <a:defRPr sz="128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920" b="1"/>
            </a:lvl1pPr>
            <a:lvl2pPr marL="457200" indent="0">
              <a:buNone/>
              <a:defRPr sz="1600" b="1"/>
            </a:lvl2pPr>
            <a:lvl3pPr marL="914400" indent="0">
              <a:buNone/>
              <a:defRPr sz="1440" b="1"/>
            </a:lvl3pPr>
            <a:lvl4pPr marL="1371600" indent="0">
              <a:buNone/>
              <a:defRPr sz="1280" b="1"/>
            </a:lvl4pPr>
            <a:lvl5pPr marL="1828800" indent="0">
              <a:buNone/>
              <a:defRPr sz="1280" b="1"/>
            </a:lvl5pPr>
            <a:lvl6pPr marL="2286000" indent="0">
              <a:buNone/>
              <a:defRPr sz="1280" b="1"/>
            </a:lvl6pPr>
            <a:lvl7pPr marL="2743200" indent="0">
              <a:buNone/>
              <a:defRPr sz="1280" b="1"/>
            </a:lvl7pPr>
            <a:lvl8pPr marL="3200400" indent="0">
              <a:buNone/>
              <a:defRPr sz="1280" b="1"/>
            </a:lvl8pPr>
            <a:lvl9pPr marL="3657600" indent="0">
              <a:buNone/>
              <a:defRPr sz="128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174913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2474822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250223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 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6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80"/>
            </a:lvl1pPr>
            <a:lvl2pPr marL="457200" indent="0">
              <a:buNone/>
              <a:defRPr sz="1120"/>
            </a:lvl2pPr>
            <a:lvl3pPr marL="914400" indent="0">
              <a:buNone/>
              <a:defRPr sz="960"/>
            </a:lvl3pPr>
            <a:lvl4pPr marL="1371600" indent="0">
              <a:buNone/>
              <a:defRPr sz="800"/>
            </a:lvl4pPr>
            <a:lvl5pPr marL="1828800" indent="0">
              <a:buNone/>
              <a:defRPr sz="800"/>
            </a:lvl5pPr>
            <a:lvl6pPr marL="2286000" indent="0">
              <a:buNone/>
              <a:defRPr sz="800"/>
            </a:lvl6pPr>
            <a:lvl7pPr marL="2743200" indent="0">
              <a:buNone/>
              <a:defRPr sz="800"/>
            </a:lvl7pPr>
            <a:lvl8pPr marL="3200400" indent="0">
              <a:buNone/>
              <a:defRPr sz="800"/>
            </a:lvl8pPr>
            <a:lvl9pPr marL="3657600" indent="0">
              <a:buNone/>
              <a:defRPr sz="8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90ED720-0104-4369-84BC-D37694168613}" type="datetimeFigureOut">
              <a:rPr kumimoji="1" lang="ja-JP" altLang="en-US" smtClean="0"/>
              <a:pPr/>
              <a:t>2023/10/31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2302474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60">
                <a:solidFill>
                  <a:schemeClr val="tx1">
                    <a:tint val="75000"/>
                  </a:schemeClr>
                </a:solidFill>
              </a:defRPr>
            </a:lvl1pPr>
          </a:lstStyle>
          <a:p>
            <a:fld id="{E90ED720-0104-4369-84BC-D37694168613}" type="datetimeFigureOut">
              <a:rPr kumimoji="1" lang="ja-JP" altLang="en-US" smtClean="0"/>
              <a:pPr/>
              <a:t>2023/10/31</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60">
                <a:solidFill>
                  <a:schemeClr val="tx1">
                    <a:tint val="75000"/>
                  </a:schemeClr>
                </a:solidFill>
              </a:defRPr>
            </a:lvl1pPr>
          </a:lstStyle>
          <a:p>
            <a:fld id="{D2D8002D-B5B0-4BAC-B1F6-782DDCCE6D9C}" type="slidenum">
              <a:rPr kumimoji="1" lang="ja-JP" altLang="en-US" smtClean="0"/>
              <a:pPr/>
              <a:t>‹#›</a:t>
            </a:fld>
            <a:endParaRPr kumimoji="1" lang="ja-JP" altLang="en-US" dirty="0"/>
          </a:p>
        </p:txBody>
      </p:sp>
    </p:spTree>
    <p:extLst>
      <p:ext uri="{BB962C8B-B14F-4D97-AF65-F5344CB8AC3E}">
        <p14:creationId xmlns="" xmlns:p14="http://schemas.microsoft.com/office/powerpoint/2010/main" val="33840633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84"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kumimoji="1" sz="352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24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92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40" kern="1200">
          <a:solidFill>
            <a:schemeClr val="tx1"/>
          </a:solidFill>
          <a:latin typeface="+mn-lt"/>
          <a:ea typeface="+mn-ea"/>
          <a:cs typeface="+mn-cs"/>
        </a:defRPr>
      </a:lvl9pPr>
    </p:bodyStyle>
    <p:otherStyle>
      <a:defPPr>
        <a:defRPr lang="en-US"/>
      </a:defPPr>
      <a:lvl1pPr marL="0" algn="l" defTabSz="914400" rtl="0" eaLnBrk="1" latinLnBrk="0" hangingPunct="1">
        <a:defRPr kumimoji="1" sz="1440" kern="1200">
          <a:solidFill>
            <a:schemeClr val="tx1"/>
          </a:solidFill>
          <a:latin typeface="+mn-lt"/>
          <a:ea typeface="+mn-ea"/>
          <a:cs typeface="+mn-cs"/>
        </a:defRPr>
      </a:lvl1pPr>
      <a:lvl2pPr marL="457200" algn="l" defTabSz="914400" rtl="0" eaLnBrk="1" latinLnBrk="0" hangingPunct="1">
        <a:defRPr kumimoji="1" sz="1440" kern="1200">
          <a:solidFill>
            <a:schemeClr val="tx1"/>
          </a:solidFill>
          <a:latin typeface="+mn-lt"/>
          <a:ea typeface="+mn-ea"/>
          <a:cs typeface="+mn-cs"/>
        </a:defRPr>
      </a:lvl2pPr>
      <a:lvl3pPr marL="914400" algn="l" defTabSz="914400" rtl="0" eaLnBrk="1" latinLnBrk="0" hangingPunct="1">
        <a:defRPr kumimoji="1" sz="1440" kern="1200">
          <a:solidFill>
            <a:schemeClr val="tx1"/>
          </a:solidFill>
          <a:latin typeface="+mn-lt"/>
          <a:ea typeface="+mn-ea"/>
          <a:cs typeface="+mn-cs"/>
        </a:defRPr>
      </a:lvl3pPr>
      <a:lvl4pPr marL="1371600" algn="l" defTabSz="914400" rtl="0" eaLnBrk="1" latinLnBrk="0" hangingPunct="1">
        <a:defRPr kumimoji="1" sz="1440" kern="1200">
          <a:solidFill>
            <a:schemeClr val="tx1"/>
          </a:solidFill>
          <a:latin typeface="+mn-lt"/>
          <a:ea typeface="+mn-ea"/>
          <a:cs typeface="+mn-cs"/>
        </a:defRPr>
      </a:lvl4pPr>
      <a:lvl5pPr marL="1828800" algn="l" defTabSz="914400" rtl="0" eaLnBrk="1" latinLnBrk="0" hangingPunct="1">
        <a:defRPr kumimoji="1" sz="1440" kern="1200">
          <a:solidFill>
            <a:schemeClr val="tx1"/>
          </a:solidFill>
          <a:latin typeface="+mn-lt"/>
          <a:ea typeface="+mn-ea"/>
          <a:cs typeface="+mn-cs"/>
        </a:defRPr>
      </a:lvl5pPr>
      <a:lvl6pPr marL="2286000" algn="l" defTabSz="914400" rtl="0" eaLnBrk="1" latinLnBrk="0" hangingPunct="1">
        <a:defRPr kumimoji="1" sz="1440" kern="1200">
          <a:solidFill>
            <a:schemeClr val="tx1"/>
          </a:solidFill>
          <a:latin typeface="+mn-lt"/>
          <a:ea typeface="+mn-ea"/>
          <a:cs typeface="+mn-cs"/>
        </a:defRPr>
      </a:lvl6pPr>
      <a:lvl7pPr marL="2743200" algn="l" defTabSz="914400" rtl="0" eaLnBrk="1" latinLnBrk="0" hangingPunct="1">
        <a:defRPr kumimoji="1" sz="1440" kern="1200">
          <a:solidFill>
            <a:schemeClr val="tx1"/>
          </a:solidFill>
          <a:latin typeface="+mn-lt"/>
          <a:ea typeface="+mn-ea"/>
          <a:cs typeface="+mn-cs"/>
        </a:defRPr>
      </a:lvl7pPr>
      <a:lvl8pPr marL="3200400" algn="l" defTabSz="914400" rtl="0" eaLnBrk="1" latinLnBrk="0" hangingPunct="1">
        <a:defRPr kumimoji="1" sz="1440" kern="1200">
          <a:solidFill>
            <a:schemeClr val="tx1"/>
          </a:solidFill>
          <a:latin typeface="+mn-lt"/>
          <a:ea typeface="+mn-ea"/>
          <a:cs typeface="+mn-cs"/>
        </a:defRPr>
      </a:lvl8pPr>
      <a:lvl9pPr marL="3657600" algn="l" defTabSz="914400" rtl="0" eaLnBrk="1" latinLnBrk="0" hangingPunct="1">
        <a:defRPr kumimoji="1"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8.xml"/><Relationship Id="rId3" Type="http://schemas.openxmlformats.org/officeDocument/2006/relationships/slide" Target="slide15.xml"/><Relationship Id="rId7" Type="http://schemas.openxmlformats.org/officeDocument/2006/relationships/slide" Target="slide22.xml"/><Relationship Id="rId12" Type="http://schemas.openxmlformats.org/officeDocument/2006/relationships/slide" Target="slide3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17.xml"/><Relationship Id="rId11" Type="http://schemas.openxmlformats.org/officeDocument/2006/relationships/slide" Target="slide32.xml"/><Relationship Id="rId5" Type="http://schemas.openxmlformats.org/officeDocument/2006/relationships/slide" Target="slide16.xml"/><Relationship Id="rId15" Type="http://schemas.openxmlformats.org/officeDocument/2006/relationships/slide" Target="slide44.xml"/><Relationship Id="rId10" Type="http://schemas.openxmlformats.org/officeDocument/2006/relationships/slide" Target="slide29.xml"/><Relationship Id="rId4" Type="http://schemas.openxmlformats.org/officeDocument/2006/relationships/slide" Target="slide18.xml"/><Relationship Id="rId9" Type="http://schemas.openxmlformats.org/officeDocument/2006/relationships/slide" Target="slide24.xml"/><Relationship Id="rId14" Type="http://schemas.openxmlformats.org/officeDocument/2006/relationships/slide" Target="slide40.xml"/></Relationships>
</file>

<file path=ppt/slides/_rels/slide1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jpeg"/><Relationship Id="rId12" Type="http://schemas.openxmlformats.org/officeDocument/2006/relationships/image" Target="../media/image97.jpe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5" Type="http://schemas.openxmlformats.org/officeDocument/2006/relationships/image" Target="../media/image100.jpeg"/><Relationship Id="rId10" Type="http://schemas.openxmlformats.org/officeDocument/2006/relationships/image" Target="../media/image95.jpeg"/><Relationship Id="rId19" Type="http://schemas.openxmlformats.org/officeDocument/2006/relationships/image" Target="../media/image104.png"/><Relationship Id="rId4" Type="http://schemas.openxmlformats.org/officeDocument/2006/relationships/image" Target="../media/image89.jpeg"/><Relationship Id="rId9" Type="http://schemas.openxmlformats.org/officeDocument/2006/relationships/image" Target="../media/image94.jpeg"/><Relationship Id="rId14" Type="http://schemas.openxmlformats.org/officeDocument/2006/relationships/image" Target="../media/image99.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3.png"/><Relationship Id="rId7" Type="http://schemas.openxmlformats.org/officeDocument/2006/relationships/image" Target="../media/image14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0.png"/><Relationship Id="rId5" Type="http://schemas.openxmlformats.org/officeDocument/2006/relationships/image" Target="../media/image147.png"/><Relationship Id="rId10" Type="http://schemas.openxmlformats.org/officeDocument/2006/relationships/image" Target="../media/image140.png"/><Relationship Id="rId4" Type="http://schemas.openxmlformats.org/officeDocument/2006/relationships/image" Target="../media/image146.png"/><Relationship Id="rId9"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0.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40.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36.png"/><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10" Type="http://schemas.microsoft.com/office/2007/relationships/hdphoto" Target="../media/hdphoto1.wdp"/><Relationship Id="rId4" Type="http://schemas.openxmlformats.org/officeDocument/2006/relationships/image" Target="../media/image6.gif"/><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4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90.png"/><Relationship Id="rId12" Type="http://schemas.openxmlformats.org/officeDocument/2006/relationships/image" Target="../media/image18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4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84.png"/><Relationship Id="rId9" Type="http://schemas.openxmlformats.org/officeDocument/2006/relationships/image" Target="../media/image201.jpe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84.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74.png"/></Relationships>
</file>

<file path=ppt/slides/_rels/slide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208.png"/><Relationship Id="rId4" Type="http://schemas.openxmlformats.org/officeDocument/2006/relationships/image" Target="../media/image36.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4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48.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227.png"/></Relationships>
</file>

<file path=ppt/slides/_rels/slide4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51.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28.png"/><Relationship Id="rId1" Type="http://schemas.openxmlformats.org/officeDocument/2006/relationships/slideLayout" Target="../slideLayouts/slideLayout3.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s>
</file>

<file path=ppt/slides/_rels/slide5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 Id="rId4" Type="http://schemas.openxmlformats.org/officeDocument/2006/relationships/image" Target="../media/image250.png"/></Relationships>
</file>

<file path=ppt/slides/_rels/slide53.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5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137.png"/><Relationship Id="rId7" Type="http://schemas.openxmlformats.org/officeDocument/2006/relationships/image" Target="../media/image264.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174.png"/></Relationships>
</file>

<file path=ppt/slides/_rels/slide5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5.png"/><Relationship Id="rId4" Type="http://schemas.openxmlformats.org/officeDocument/2006/relationships/image" Target="../media/image264.png"/></Relationships>
</file>

<file path=ppt/slides/_rels/slide5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3.png"/><Relationship Id="rId7" Type="http://schemas.openxmlformats.org/officeDocument/2006/relationships/image" Target="../media/image269.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68.png"/><Relationship Id="rId5" Type="http://schemas.openxmlformats.org/officeDocument/2006/relationships/image" Target="../media/image265.png"/><Relationship Id="rId10" Type="http://schemas.openxmlformats.org/officeDocument/2006/relationships/image" Target="../media/image272.png"/><Relationship Id="rId4" Type="http://schemas.openxmlformats.org/officeDocument/2006/relationships/image" Target="../media/image264.png"/><Relationship Id="rId9" Type="http://schemas.openxmlformats.org/officeDocument/2006/relationships/image" Target="../media/image271.png"/></Relationships>
</file>

<file path=ppt/slides/_rels/slide59.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4.png"/><Relationship Id="rId7" Type="http://schemas.openxmlformats.org/officeDocument/2006/relationships/image" Target="../media/image265.png"/><Relationship Id="rId2" Type="http://schemas.openxmlformats.org/officeDocument/2006/relationships/image" Target="../media/image273.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76.png"/><Relationship Id="rId4" Type="http://schemas.openxmlformats.org/officeDocument/2006/relationships/image" Target="../media/image275.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5.gif"/><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7.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jpeg"/><Relationship Id="rId15" Type="http://schemas.openxmlformats.org/officeDocument/2006/relationships/image" Target="../media/image24.png"/><Relationship Id="rId10" Type="http://schemas.openxmlformats.org/officeDocument/2006/relationships/image" Target="../media/image6.gif"/><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3.jpeg"/></Relationships>
</file>

<file path=ppt/slides/_rels/slide6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1.png"/><Relationship Id="rId7" Type="http://schemas.openxmlformats.org/officeDocument/2006/relationships/image" Target="../media/image285.png"/><Relationship Id="rId2"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png"/><Relationship Id="rId4" Type="http://schemas.openxmlformats.org/officeDocument/2006/relationships/image" Target="../media/image282.png"/><Relationship Id="rId9" Type="http://schemas.openxmlformats.org/officeDocument/2006/relationships/image" Target="../media/image287.png"/></Relationships>
</file>

<file path=ppt/slides/_rels/slide6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1.png"/><Relationship Id="rId7" Type="http://schemas.openxmlformats.org/officeDocument/2006/relationships/image" Target="../media/image275.png"/><Relationship Id="rId2" Type="http://schemas.openxmlformats.org/officeDocument/2006/relationships/image" Target="../media/image290.png"/><Relationship Id="rId1" Type="http://schemas.openxmlformats.org/officeDocument/2006/relationships/slideLayout" Target="../slideLayouts/slideLayout4.xml"/><Relationship Id="rId6" Type="http://schemas.openxmlformats.org/officeDocument/2006/relationships/image" Target="../media/image274.png"/><Relationship Id="rId5" Type="http://schemas.openxmlformats.org/officeDocument/2006/relationships/image" Target="../media/image293.png"/><Relationship Id="rId4" Type="http://schemas.openxmlformats.org/officeDocument/2006/relationships/image" Target="../media/image292.png"/></Relationships>
</file>

<file path=ppt/slides/_rels/slide63.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64.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png"/><Relationship Id="rId1" Type="http://schemas.openxmlformats.org/officeDocument/2006/relationships/slideLayout" Target="../slideLayouts/slideLayout4.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6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6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7.jpe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 Box 2"/>
          <p:cNvSpPr txBox="1">
            <a:spLocks noChangeArrowheads="1"/>
          </p:cNvSpPr>
          <p:nvPr/>
        </p:nvSpPr>
        <p:spPr bwMode="auto">
          <a:xfrm>
            <a:off x="2771800" y="3906397"/>
            <a:ext cx="4464496" cy="1421928"/>
          </a:xfrm>
          <a:prstGeom prst="rect">
            <a:avLst/>
          </a:prstGeom>
          <a:noFill/>
          <a:ln w="9525">
            <a:noFill/>
            <a:miter lim="800000"/>
            <a:headEnd/>
            <a:tailEnd/>
          </a:ln>
          <a:effectLst/>
        </p:spPr>
        <p:txBody>
          <a:bodyPr wrap="square">
            <a:spAutoFit/>
          </a:bodyPr>
          <a:lstStyle/>
          <a:p>
            <a:pPr>
              <a:lnSpc>
                <a:spcPct val="150000"/>
              </a:lnSpc>
              <a:defRPr/>
            </a:pP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rId2" action="ppaction://hlinksldjump"/>
              </a:rPr>
              <a:t>I.</a:t>
            </a:r>
            <a:r>
              <a:rPr lang="en-US" altLang="ja-JP" sz="1920" b="1" dirty="0">
                <a:solidFill>
                  <a:schemeClr val="accent4">
                    <a:lumMod val="75000"/>
                  </a:schemeClr>
                </a:solidFill>
                <a:latin typeface="Meiryo UI" panose="020B0604030504040204" pitchFamily="50" charset="-128"/>
                <a:ea typeface="Meiryo UI" panose="020B0604030504040204" pitchFamily="50" charset="-128"/>
                <a:hlinkClick r:id="rId2" action="ppaction://hlinksldjump"/>
              </a:rPr>
              <a:t> </a:t>
            </a: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rId2" action="ppaction://hlinksldjump"/>
              </a:rPr>
              <a:t>Brief Description</a:t>
            </a:r>
            <a:endParaRPr lang="en-US" altLang="ja-JP" sz="1920" b="1" dirty="0" smtClean="0">
              <a:solidFill>
                <a:schemeClr val="accent4">
                  <a:lumMod val="75000"/>
                </a:schemeClr>
              </a:solidFill>
              <a:latin typeface="Meiryo UI" panose="020B0604030504040204" pitchFamily="50" charset="-128"/>
              <a:ea typeface="Meiryo UI" panose="020B0604030504040204" pitchFamily="50" charset="-128"/>
            </a:endParaRPr>
          </a:p>
          <a:p>
            <a:pPr>
              <a:lnSpc>
                <a:spcPct val="150000"/>
              </a:lnSpc>
              <a:defRPr/>
            </a:pP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rId3" action="ppaction://hlinksldjump"/>
              </a:rPr>
              <a:t>II.</a:t>
            </a:r>
            <a:r>
              <a:rPr lang="en-US" altLang="ja-JP" sz="1920" b="1" dirty="0">
                <a:solidFill>
                  <a:schemeClr val="accent4">
                    <a:lumMod val="75000"/>
                  </a:schemeClr>
                </a:solidFill>
                <a:latin typeface="Meiryo UI" panose="020B0604030504040204" pitchFamily="50" charset="-128"/>
                <a:ea typeface="Meiryo UI" panose="020B0604030504040204" pitchFamily="50" charset="-128"/>
                <a:hlinkClick r:id="rId3" action="ppaction://hlinksldjump"/>
              </a:rPr>
              <a:t> </a:t>
            </a: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rId3" action="ppaction://hlinksldjump"/>
              </a:rPr>
              <a:t>settings, manual operations</a:t>
            </a:r>
            <a:endParaRPr lang="en-US" altLang="ja-JP" sz="1920" b="1" dirty="0">
              <a:solidFill>
                <a:schemeClr val="accent4">
                  <a:lumMod val="75000"/>
                </a:schemeClr>
              </a:solidFill>
              <a:latin typeface="Meiryo UI" panose="020B0604030504040204" pitchFamily="50" charset="-128"/>
              <a:ea typeface="Meiryo UI" panose="020B0604030504040204" pitchFamily="50" charset="-128"/>
            </a:endParaRPr>
          </a:p>
          <a:p>
            <a:pPr>
              <a:lnSpc>
                <a:spcPct val="150000"/>
              </a:lnSpc>
              <a:defRPr/>
            </a:pP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 action="ppaction://noaction"/>
              </a:rPr>
              <a:t>III.</a:t>
            </a:r>
            <a:r>
              <a:rPr lang="en-US" altLang="ja-JP" sz="1920" b="1" dirty="0">
                <a:solidFill>
                  <a:schemeClr val="accent4">
                    <a:lumMod val="75000"/>
                  </a:schemeClr>
                </a:solidFill>
                <a:latin typeface="Meiryo UI" panose="020B0604030504040204" pitchFamily="50" charset="-128"/>
                <a:ea typeface="Meiryo UI" panose="020B0604030504040204" pitchFamily="50" charset="-128"/>
                <a:hlinkClick r:id="" action="ppaction://noaction"/>
              </a:rPr>
              <a:t> </a:t>
            </a:r>
            <a:r>
              <a:rPr lang="en-US" altLang="ja-JP" sz="1920" b="1" noProof="1">
                <a:solidFill>
                  <a:schemeClr val="accent4">
                    <a:lumMod val="75000"/>
                  </a:schemeClr>
                </a:solidFill>
                <a:latin typeface="Meiryo UI" panose="020B0604030504040204" pitchFamily="50" charset="-128"/>
                <a:ea typeface="Meiryo UI" panose="020B0604030504040204" pitchFamily="50" charset="-128"/>
                <a:hlinkClick r:id="" action="ppaction://noaction"/>
              </a:rPr>
              <a:t>external control</a:t>
            </a:r>
            <a:endParaRPr lang="en-US" altLang="ja-JP" sz="1920" b="1" dirty="0" smtClean="0">
              <a:solidFill>
                <a:schemeClr val="accent4">
                  <a:lumMod val="75000"/>
                </a:schemeClr>
              </a:solidFill>
              <a:latin typeface="Meiryo UI" panose="020B0604030504040204" pitchFamily="50" charset="-128"/>
              <a:ea typeface="Meiryo UI" panose="020B0604030504040204" pitchFamily="50" charset="-128"/>
            </a:endParaRPr>
          </a:p>
        </p:txBody>
      </p:sp>
      <p:sp>
        <p:nvSpPr>
          <p:cNvPr id="498" name="Text Box 2"/>
          <p:cNvSpPr txBox="1">
            <a:spLocks noChangeArrowheads="1"/>
          </p:cNvSpPr>
          <p:nvPr/>
        </p:nvSpPr>
        <p:spPr bwMode="auto">
          <a:xfrm>
            <a:off x="6372200" y="5473612"/>
            <a:ext cx="2514660" cy="1272143"/>
          </a:xfrm>
          <a:prstGeom prst="rect">
            <a:avLst/>
          </a:prstGeom>
          <a:noFill/>
          <a:ln w="9525">
            <a:noFill/>
            <a:miter lim="800000"/>
            <a:headEnd/>
            <a:tailEnd/>
          </a:ln>
          <a:effectLst/>
        </p:spPr>
        <p:txBody>
          <a:bodyPr wrap="square">
            <a:spAutoFit/>
          </a:bodyPr>
          <a:lstStyle/>
          <a:p>
            <a:pPr algn="r">
              <a:lnSpc>
                <a:spcPts val="2300"/>
              </a:lnSpc>
              <a:defRPr/>
            </a:pPr>
            <a:r>
              <a:rPr lang="en-US" altLang="ja-JP" sz="1120" noProof="1">
                <a:latin typeface="Meiryo UI" panose="020B0604030504040204" pitchFamily="50" charset="-128"/>
                <a:ea typeface="Meiryo UI" panose="020B0604030504040204" pitchFamily="50" charset="-128"/>
              </a:rPr>
              <a:t>2023-02-02</a:t>
            </a:r>
          </a:p>
          <a:p>
            <a:pPr algn="r">
              <a:lnSpc>
                <a:spcPts val="2300"/>
              </a:lnSpc>
              <a:defRPr/>
            </a:pPr>
            <a:r>
              <a:rPr lang="ja-JP" altLang="en-US" sz="1120" noProof="1">
                <a:latin typeface="Meiryo UI" panose="020B0604030504040204" pitchFamily="50" charset="-128"/>
                <a:ea typeface="Meiryo UI" panose="020B0604030504040204" pitchFamily="50" charset="-128"/>
              </a:rPr>
              <a:t>Second Division, Production Engineering Department, Fukushima Canon Inc.</a:t>
            </a:r>
            <a:endParaRPr lang="en-US" altLang="ja-JP" sz="1120" dirty="0">
              <a:latin typeface="Meiryo UI" panose="020B0604030504040204" pitchFamily="50" charset="-128"/>
              <a:ea typeface="Meiryo UI" panose="020B0604030504040204" pitchFamily="50" charset="-128"/>
            </a:endParaRPr>
          </a:p>
        </p:txBody>
      </p:sp>
      <p:sp>
        <p:nvSpPr>
          <p:cNvPr id="10" name="Text Box 2"/>
          <p:cNvSpPr txBox="1">
            <a:spLocks noChangeArrowheads="1"/>
          </p:cNvSpPr>
          <p:nvPr/>
        </p:nvSpPr>
        <p:spPr bwMode="auto">
          <a:xfrm>
            <a:off x="2489388" y="1657970"/>
            <a:ext cx="3960440" cy="830997"/>
          </a:xfrm>
          <a:prstGeom prst="rect">
            <a:avLst/>
          </a:prstGeom>
          <a:noFill/>
          <a:ln w="9525">
            <a:noFill/>
            <a:miter lim="800000"/>
            <a:headEnd/>
            <a:tailEnd/>
          </a:ln>
          <a:effectLst/>
        </p:spPr>
        <p:txBody>
          <a:bodyPr wrap="square" anchor="ctr">
            <a:spAutoFit/>
          </a:bodyPr>
          <a:lstStyle/>
          <a:p>
            <a:pPr algn="ctr">
              <a:lnSpc>
                <a:spcPct val="150000"/>
              </a:lnSpc>
              <a:defRPr/>
            </a:pPr>
            <a:r>
              <a:rPr lang="ja-JP" altLang="en-US" sz="2560" b="1" noProof="1">
                <a:latin typeface="Meiryo UI" panose="020B0604030504040204" pitchFamily="50" charset="-128"/>
                <a:ea typeface="Meiryo UI" panose="020B0604030504040204" pitchFamily="50" charset="-128"/>
              </a:rPr>
              <a:t>General Guide</a:t>
            </a:r>
            <a:endParaRPr lang="en-US" altLang="ja-JP" sz="2560" b="1" dirty="0" smtClean="0">
              <a:latin typeface="Meiryo UI" panose="020B0604030504040204" pitchFamily="50" charset="-128"/>
              <a:ea typeface="Meiryo UI" panose="020B0604030504040204" pitchFamily="50" charset="-128"/>
            </a:endParaRPr>
          </a:p>
        </p:txBody>
      </p:sp>
      <p:sp>
        <p:nvSpPr>
          <p:cNvPr id="11" name="Text Box 2"/>
          <p:cNvSpPr txBox="1">
            <a:spLocks noChangeArrowheads="1"/>
          </p:cNvSpPr>
          <p:nvPr/>
        </p:nvSpPr>
        <p:spPr bwMode="auto">
          <a:xfrm>
            <a:off x="2489388" y="2295739"/>
            <a:ext cx="3960440" cy="449739"/>
          </a:xfrm>
          <a:prstGeom prst="rect">
            <a:avLst/>
          </a:prstGeom>
          <a:noFill/>
          <a:ln w="9525">
            <a:noFill/>
            <a:miter lim="800000"/>
            <a:headEnd/>
            <a:tailEnd/>
          </a:ln>
          <a:effectLst/>
        </p:spPr>
        <p:txBody>
          <a:bodyPr wrap="square">
            <a:spAutoFit/>
          </a:bodyPr>
          <a:lstStyle/>
          <a:p>
            <a:pPr algn="ctr">
              <a:lnSpc>
                <a:spcPct val="150000"/>
              </a:lnSpc>
              <a:defRPr/>
            </a:pPr>
            <a:r>
              <a:rPr lang="en-US" altLang="ja-JP" b="1" u="sng" noProof="1">
                <a:latin typeface="Meiryo UI" panose="020B0604030504040204" pitchFamily="50" charset="-128"/>
                <a:ea typeface="Meiryo UI" panose="020B0604030504040204" pitchFamily="50" charset="-128"/>
              </a:rPr>
              <a:t>General Guide/User‘s Manual</a:t>
            </a:r>
          </a:p>
        </p:txBody>
      </p:sp>
      <p:sp>
        <p:nvSpPr>
          <p:cNvPr id="12" name="Rectangle 245"/>
          <p:cNvSpPr>
            <a:spLocks noChangeArrowheads="1"/>
          </p:cNvSpPr>
          <p:nvPr/>
        </p:nvSpPr>
        <p:spPr bwMode="auto">
          <a:xfrm>
            <a:off x="3163095" y="3142581"/>
            <a:ext cx="2613025" cy="366713"/>
          </a:xfrm>
          <a:prstGeom prst="rect">
            <a:avLst/>
          </a:prstGeom>
          <a:noFill/>
          <a:ln w="12700">
            <a:noFill/>
            <a:miter lim="800000"/>
            <a:headEnd/>
            <a:tailEnd/>
          </a:ln>
          <a:effectLst/>
        </p:spPr>
        <p:txBody>
          <a:bodyPr>
            <a:spAutoFit/>
          </a:bodyPr>
          <a:lstStyle/>
          <a:p>
            <a:pPr algn="ctr" eaLnBrk="1" hangingPunct="1">
              <a:buFontTx/>
              <a:buNone/>
              <a:defRPr/>
            </a:pPr>
            <a:r>
              <a:rPr kumimoji="1" lang="en-US" altLang="ja-JP" sz="1440" b="1" noProof="1">
                <a:latin typeface="ＭＳ 明朝" pitchFamily="17" charset="-128"/>
                <a:ea typeface="ＭＳ 明朝" pitchFamily="17" charset="-128"/>
              </a:rPr>
              <a:t>-Article</a:t>
            </a:r>
            <a:r>
              <a:rPr kumimoji="1" lang="en-US" altLang="ja-JP" sz="1440" noProof="1">
                <a:latin typeface="ＭＳ 明朝" pitchFamily="17" charset="-128"/>
                <a:ea typeface="ＭＳ 明朝" pitchFamily="17" charset="-128"/>
              </a:rPr>
              <a:t> </a:t>
            </a:r>
            <a:r>
              <a:rPr kumimoji="1" lang="en-US" altLang="ja-JP" b="1" noProof="1">
                <a:latin typeface="ＭＳ 明朝" pitchFamily="17" charset="-128"/>
                <a:ea typeface="ＭＳ 明朝" pitchFamily="17" charset="-128"/>
              </a:rPr>
              <a:t>22</a:t>
            </a:r>
            <a:r>
              <a:rPr kumimoji="1" lang="en-US" altLang="ja-JP" sz="1440" noProof="1">
                <a:latin typeface="ＭＳ 明朝" pitchFamily="17" charset="-128"/>
                <a:ea typeface="ＭＳ 明朝" pitchFamily="17" charset="-128"/>
              </a:rPr>
              <a:t>, </a:t>
            </a:r>
            <a:r>
              <a:rPr kumimoji="1" lang="ja-JP" altLang="en-US" sz="1440" b="1" noProof="1">
                <a:latin typeface="ＭＳ 明朝" pitchFamily="17" charset="-128"/>
                <a:ea typeface="ＭＳ 明朝" pitchFamily="17" charset="-128"/>
              </a:rPr>
              <a:t>Edition -</a:t>
            </a:r>
          </a:p>
        </p:txBody>
      </p:sp>
      <p:sp>
        <p:nvSpPr>
          <p:cNvPr id="18" name="正方形/長方形 17"/>
          <p:cNvSpPr/>
          <p:nvPr/>
        </p:nvSpPr>
        <p:spPr bwMode="auto">
          <a:xfrm>
            <a:off x="899592" y="548680"/>
            <a:ext cx="7482601" cy="1015663"/>
          </a:xfrm>
          <a:prstGeom prst="rect">
            <a:avLst/>
          </a:prstGeom>
          <a:solidFill>
            <a:srgbClr val="FFFFFF">
              <a:lumMod val="85000"/>
            </a:srgbClr>
          </a:solidFill>
          <a:ln w="9525">
            <a:solidFill>
              <a:srgbClr val="000000"/>
            </a:solidFill>
            <a:miter lim="800000"/>
            <a:headEnd/>
            <a:tailEnd/>
          </a:ln>
        </p:spPr>
        <p:txBody>
          <a:bodyPr wrap="none"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ja-JP" altLang="en-US" sz="1440" b="0" i="0" u="none" strike="noStrike" kern="0" cap="none" spc="0" normalizeH="0" baseline="0" noProof="0" dirty="0" smtClean="0">
              <a:ln>
                <a:noFill/>
              </a:ln>
              <a:solidFill>
                <a:srgbClr val="000000"/>
              </a:solidFill>
              <a:effectLst/>
              <a:uLnTx/>
              <a:uFillTx/>
              <a:latin typeface="Times New Roman" pitchFamily="18" charset="0"/>
              <a:ea typeface="HG丸ｺﾞｼｯｸM-PRO" pitchFamily="50" charset="-128"/>
            </a:endParaRPr>
          </a:p>
        </p:txBody>
      </p:sp>
      <p:sp>
        <p:nvSpPr>
          <p:cNvPr id="20" name="Text Box 2"/>
          <p:cNvSpPr txBox="1">
            <a:spLocks noChangeArrowheads="1"/>
          </p:cNvSpPr>
          <p:nvPr/>
        </p:nvSpPr>
        <p:spPr bwMode="auto">
          <a:xfrm>
            <a:off x="3636744" y="681741"/>
            <a:ext cx="4679827" cy="313932"/>
          </a:xfrm>
          <a:prstGeom prst="rect">
            <a:avLst/>
          </a:prstGeom>
          <a:noFill/>
          <a:ln w="9525">
            <a:noFill/>
            <a:miter lim="800000"/>
            <a:headEnd/>
            <a:tailEnd/>
          </a:ln>
          <a:effectLst>
            <a:outerShdw blurRad="50800" dist="50800" dir="5400000" algn="ctr" rotWithShape="0">
              <a:srgbClr val="FFFFFF">
                <a:lumMod val="50000"/>
              </a:srgb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ja-JP" sz="1440" b="1" i="0" u="none" strike="noStrike" kern="0" cap="none" spc="0" normalizeH="0" baseline="0" noProof="1">
                <a:solidFill>
                  <a:srgbClr val="0000FF"/>
                </a:solidFill>
              </a:rPr>
              <a:t>F</a:t>
            </a:r>
            <a:r>
              <a:rPr kumimoji="1" lang="en-US" altLang="ja-JP" sz="1440" b="1" i="0" u="none" strike="noStrike" kern="0" cap="none" spc="0" normalizeH="0" baseline="0" noProof="1"/>
              <a:t>ast &amp; </a:t>
            </a:r>
            <a:r>
              <a:rPr kumimoji="1" lang="en-US" altLang="ja-JP" sz="1440" b="1" i="0" u="none" strike="noStrike" kern="0" cap="none" spc="0" normalizeH="0" baseline="0" noProof="1">
                <a:solidFill>
                  <a:srgbClr val="0000FF"/>
                </a:solidFill>
              </a:rPr>
              <a:t>L</a:t>
            </a:r>
            <a:r>
              <a:rPr kumimoji="1" lang="en-US" altLang="ja-JP" sz="1440" b="1" i="0" u="none" strike="noStrike" kern="0" cap="none" spc="0" normalizeH="0" baseline="0" noProof="1"/>
              <a:t>ow cost </a:t>
            </a:r>
            <a:r>
              <a:rPr kumimoji="1" lang="en-US" altLang="ja-JP" sz="1440" b="1" i="0" u="none" strike="noStrike" kern="0" cap="none" spc="0" normalizeH="0" baseline="0" noProof="1">
                <a:solidFill>
                  <a:srgbClr val="0000FF"/>
                </a:solidFill>
              </a:rPr>
              <a:t>I</a:t>
            </a:r>
            <a:r>
              <a:rPr kumimoji="1" lang="en-US" altLang="ja-JP" sz="1440" b="1" i="0" u="none" strike="noStrike" kern="0" cap="none" spc="0" normalizeH="0" baseline="0" noProof="1"/>
              <a:t>mage </a:t>
            </a:r>
            <a:r>
              <a:rPr kumimoji="1" lang="en-US" altLang="ja-JP" sz="1440" b="1" i="0" u="none" strike="noStrike" kern="0" cap="none" spc="0" normalizeH="0" baseline="0" noProof="1">
                <a:solidFill>
                  <a:srgbClr val="0000FF"/>
                </a:solidFill>
              </a:rPr>
              <a:t>P</a:t>
            </a:r>
            <a:r>
              <a:rPr kumimoji="1" lang="en-US" altLang="ja-JP" sz="1440" b="1" i="0" u="none" strike="noStrike" kern="0" cap="none" spc="0" normalizeH="0" baseline="0" noProof="1"/>
              <a:t>rocessing </a:t>
            </a:r>
            <a:r>
              <a:rPr kumimoji="1" lang="en-US" altLang="ja-JP" sz="1440" b="1" i="0" u="none" strike="noStrike" kern="0" cap="none" spc="0" normalizeH="0" baseline="0" noProof="1">
                <a:solidFill>
                  <a:srgbClr val="0000FF"/>
                </a:solidFill>
              </a:rPr>
              <a:t>S</a:t>
            </a:r>
            <a:r>
              <a:rPr kumimoji="1" lang="en-US" altLang="ja-JP" sz="1440" b="1" i="0" u="none" strike="noStrike" kern="0" cap="none" spc="0" normalizeH="0" baseline="0" noProof="1"/>
              <a:t>ystem</a:t>
            </a:r>
          </a:p>
        </p:txBody>
      </p:sp>
      <p:sp>
        <p:nvSpPr>
          <p:cNvPr id="22" name="Text Box 2"/>
          <p:cNvSpPr txBox="1">
            <a:spLocks noChangeArrowheads="1"/>
          </p:cNvSpPr>
          <p:nvPr/>
        </p:nvSpPr>
        <p:spPr bwMode="auto">
          <a:xfrm>
            <a:off x="6586170" y="1115398"/>
            <a:ext cx="1730401" cy="344671"/>
          </a:xfrm>
          <a:prstGeom prst="rect">
            <a:avLst/>
          </a:prstGeom>
          <a:noFill/>
          <a:ln w="9525">
            <a:noFill/>
            <a:miter lim="800000"/>
            <a:headEnd/>
            <a:tailEnd/>
          </a:ln>
          <a:effectLst>
            <a:outerShdw blurRad="50800" dist="50800" dir="5400000" algn="ctr" rotWithShape="0">
              <a:srgbClr val="FFFFFF">
                <a:lumMod val="50000"/>
              </a:srgbClr>
            </a:outerShdw>
          </a:effectLst>
        </p:spPr>
        <p:txBody>
          <a:bodyPr wrap="none" lIns="0" tIns="0" rIns="0" bIns="36000" anchor="ctr" anchorCtr="1">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ja-JP" sz="1440" b="1" i="0" u="none" strike="noStrike" kern="0" cap="none" spc="0" normalizeH="0" baseline="0" noProof="1">
                <a:ln>
                  <a:noFill/>
                </a:ln>
                <a:solidFill>
                  <a:srgbClr val="FFFFFF"/>
                </a:solidFill>
                <a:effectLst>
                  <a:outerShdw blurRad="38100" dist="38100" dir="2700000" algn="tl">
                    <a:srgbClr val="C0C0C0"/>
                  </a:outerShdw>
                </a:effectLst>
                <a:uLnTx/>
                <a:uFillTx/>
                <a:latin typeface="Times New Roman" pitchFamily="18" charset="0"/>
              </a:rPr>
              <a:t>Version 3.9.0.0</a:t>
            </a:r>
          </a:p>
        </p:txBody>
      </p:sp>
      <p:sp>
        <p:nvSpPr>
          <p:cNvPr id="23" name="Text Box 2"/>
          <p:cNvSpPr txBox="1">
            <a:spLocks noChangeArrowheads="1"/>
          </p:cNvSpPr>
          <p:nvPr/>
        </p:nvSpPr>
        <p:spPr bwMode="auto">
          <a:xfrm>
            <a:off x="1012236" y="541129"/>
            <a:ext cx="2809005" cy="1015663"/>
          </a:xfrm>
          <a:prstGeom prst="rect">
            <a:avLst/>
          </a:prstGeom>
          <a:noFill/>
          <a:ln w="9525">
            <a:noFill/>
            <a:miter lim="800000"/>
            <a:headEnd/>
            <a:tailEnd/>
          </a:ln>
          <a:effectLst>
            <a:outerShdw blurRad="50800" dist="50800" dir="5400000" algn="ctr" rotWithShape="0">
              <a:srgbClr val="FFFFFF">
                <a:lumMod val="50000"/>
              </a:srgb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ja-JP" sz="4800" b="1" i="0" u="none" strike="noStrike" kern="0" cap="none" spc="0" normalizeH="0" baseline="0" noProof="1">
                <a:ln>
                  <a:noFill/>
                </a:ln>
                <a:solidFill>
                  <a:srgbClr val="3333CC">
                    <a:lumMod val="75000"/>
                  </a:srgbClr>
                </a:solidFill>
                <a:effectLst>
                  <a:outerShdw blurRad="38100" dist="38100" dir="2700000" algn="tl">
                    <a:srgbClr val="C0C0C0"/>
                  </a:outerShdw>
                </a:effectLst>
                <a:uLnTx/>
                <a:uFillTx/>
                <a:latin typeface="Meiryo UI" panose="020B0604030504040204" pitchFamily="50" charset="-128"/>
                <a:ea typeface="Meiryo UI" panose="020B0604030504040204" pitchFamily="50" charset="-128"/>
                <a:cs typeface="Calibri" panose="020F0502020204030204" pitchFamily="34" charset="0"/>
              </a:rPr>
              <a:t>FLIPS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251520" y="118076"/>
            <a:ext cx="187220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5" name="Rectangle 59"/>
          <p:cNvSpPr>
            <a:spLocks noChangeArrowheads="1"/>
          </p:cNvSpPr>
          <p:nvPr/>
        </p:nvSpPr>
        <p:spPr bwMode="auto">
          <a:xfrm>
            <a:off x="796042" y="437016"/>
            <a:ext cx="2623830" cy="486103"/>
          </a:xfrm>
          <a:prstGeom prst="rect">
            <a:avLst/>
          </a:prstGeom>
          <a:noFill/>
          <a:ln w="9525">
            <a:noFill/>
            <a:miter lim="800000"/>
            <a:headEnd/>
            <a:tailEnd/>
          </a:ln>
        </p:spPr>
        <p:txBody>
          <a:bodyPr wrap="none" lIns="72000" tIns="72000" rIns="0" bIns="0" anchor="t"/>
          <a:lstStyle/>
          <a:p>
            <a:pPr>
              <a:lnSpc>
                <a:spcPct val="150000"/>
              </a:lnSpc>
            </a:pP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4.</a:t>
            </a:r>
            <a:r>
              <a:rPr lang="en-US" altLang="ja-JP"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Special Features of FLIPS</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Rectangle 59"/>
          <p:cNvSpPr>
            <a:spLocks noChangeArrowheads="1"/>
          </p:cNvSpPr>
          <p:nvPr/>
        </p:nvSpPr>
        <p:spPr bwMode="auto">
          <a:xfrm>
            <a:off x="1063841" y="948775"/>
            <a:ext cx="2088232" cy="381641"/>
          </a:xfrm>
          <a:prstGeom prst="rect">
            <a:avLst/>
          </a:prstGeom>
          <a:noFill/>
          <a:ln w="9525">
            <a:noFill/>
            <a:miter lim="800000"/>
            <a:headEnd/>
            <a:tailEnd/>
          </a:ln>
        </p:spPr>
        <p:txBody>
          <a:bodyPr wrap="none" lIns="72000" tIns="72000" rIns="0" bIns="0" anchor="t"/>
          <a:lstStyle/>
          <a:p>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4.1</a:t>
            </a:r>
            <a:r>
              <a:rPr lang="en-US" altLang="ja-JP" b="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High-speed mass processing</a:t>
            </a:r>
            <a:endParaRPr lang="en-US" altLang="ja-JP"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4" name="Rectangle 59"/>
          <p:cNvSpPr>
            <a:spLocks noChangeArrowheads="1"/>
          </p:cNvSpPr>
          <p:nvPr/>
        </p:nvSpPr>
        <p:spPr bwMode="auto">
          <a:xfrm>
            <a:off x="647563" y="4632803"/>
            <a:ext cx="7704856" cy="2016224"/>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◆Easy configuration of inspection parameters</a:t>
            </a:r>
            <a:endParaRPr lang="en-US" altLang="ja-JP" sz="1120" dirty="0"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ja-JP" altLang="en-US"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・Easy area setting with mouse drag or numeric input (but not circles, polygons, etc.)</a:t>
            </a:r>
            <a:endParaRPr lang="en-US" altLang="ja-JP" sz="1120" dirty="0"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ja-JP" altLang="en-US"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・Individually configurable for each inspection window, including various filters and binarization levels</a:t>
            </a:r>
            <a:endParaRPr lang="en-US" altLang="ja-JP" sz="1120" dirty="0"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ja-JP" altLang="en-US"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・It is easy to set up because it is listed even in a hundred inspection windows </a:t>
            </a:r>
            <a:endParaRPr lang="en-US" altLang="ja-JP" sz="112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en-US" altLang="ja-JP"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en-US" altLang="ja-JP" sz="112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ja-JP" altLang="en-US" sz="112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a:t>
            </a:r>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difficult to operate with commercially available general purpose equipment).</a:t>
            </a:r>
            <a:endParaRPr lang="en-US" altLang="ja-JP" sz="1120" dirty="0"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endParaRPr lang="en-US" altLang="ja-JP"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◆Faster processing associated with faster PCs</a:t>
            </a:r>
            <a:endParaRPr lang="en-US" altLang="ja-JP"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ja-JP" altLang="en-US"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ja-JP" altLang="en-US"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(e.g., presence or absence of 330 workpieces on a sheet - judged by 0.4 seconds (0.001 seconds/piece)) </a:t>
            </a:r>
            <a:endParaRPr lang="en-US" altLang="ja-JP" sz="112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a:p>
            <a:r>
              <a:rPr lang="en-US" altLang="ja-JP" sz="112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en-US" altLang="ja-JP" sz="112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en-US" altLang="ja-JP" sz="880" noProof="1" smtClean="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 </a:t>
            </a:r>
            <a:r>
              <a:rPr lang="en-US" altLang="ja-JP" sz="880" noProof="1">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rPr>
              <a:t>Depends on PC specifications</a:t>
            </a:r>
            <a:endParaRPr lang="ja-JP" altLang="en-US" sz="1120" dirty="0">
              <a:solidFill>
                <a:srgbClr val="000000"/>
              </a:solidFill>
              <a:latin typeface="游ゴシック Medium" panose="020B0500000000000000" pitchFamily="50" charset="-128"/>
              <a:ea typeface="游ゴシック Medium" panose="020B0500000000000000" pitchFamily="50" charset="-128"/>
              <a:cs typeface="メイリオ" panose="020B0604030504040204" pitchFamily="50" charset="-128"/>
            </a:endParaRPr>
          </a:p>
        </p:txBody>
      </p:sp>
      <p:pic>
        <p:nvPicPr>
          <p:cNvPr id="16" name="図 15"/>
          <p:cNvPicPr>
            <a:picLocks noChangeAspect="1"/>
          </p:cNvPicPr>
          <p:nvPr/>
        </p:nvPicPr>
        <p:blipFill>
          <a:blip r:embed="rId2"/>
          <a:stretch>
            <a:fillRect/>
          </a:stretch>
        </p:blipFill>
        <p:spPr>
          <a:xfrm>
            <a:off x="1035300" y="1880749"/>
            <a:ext cx="3218024" cy="1239535"/>
          </a:xfrm>
          <a:prstGeom prst="rect">
            <a:avLst/>
          </a:prstGeom>
        </p:spPr>
      </p:pic>
      <p:sp>
        <p:nvSpPr>
          <p:cNvPr id="17" name="Rectangle 59"/>
          <p:cNvSpPr>
            <a:spLocks noChangeArrowheads="1"/>
          </p:cNvSpPr>
          <p:nvPr/>
        </p:nvSpPr>
        <p:spPr bwMode="auto">
          <a:xfrm>
            <a:off x="1835696" y="1552009"/>
            <a:ext cx="1625786" cy="328740"/>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Inspection parameter list</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Rectangle 59"/>
          <p:cNvSpPr>
            <a:spLocks noChangeArrowheads="1"/>
          </p:cNvSpPr>
          <p:nvPr/>
        </p:nvSpPr>
        <p:spPr bwMode="auto">
          <a:xfrm>
            <a:off x="4499991" y="980728"/>
            <a:ext cx="3546835" cy="509634"/>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(Example)The presence or absence of spur seats - Full inspection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Outputs 1 or 0 results with or without 330 locations</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9" name="図 18"/>
          <p:cNvPicPr>
            <a:picLocks noChangeAspect="1"/>
          </p:cNvPicPr>
          <p:nvPr/>
        </p:nvPicPr>
        <p:blipFill>
          <a:blip r:embed="rId3"/>
          <a:stretch>
            <a:fillRect/>
          </a:stretch>
        </p:blipFill>
        <p:spPr>
          <a:xfrm>
            <a:off x="4860032" y="1544067"/>
            <a:ext cx="3186795" cy="2746676"/>
          </a:xfrm>
          <a:prstGeom prst="rect">
            <a:avLst/>
          </a:prstGeom>
        </p:spPr>
      </p:pic>
    </p:spTree>
    <p:extLst>
      <p:ext uri="{BB962C8B-B14F-4D97-AF65-F5344CB8AC3E}">
        <p14:creationId xmlns="" xmlns:p14="http://schemas.microsoft.com/office/powerpoint/2010/main" val="3591696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
          <p:cNvSpPr txBox="1">
            <a:spLocks noChangeArrowheads="1"/>
          </p:cNvSpPr>
          <p:nvPr/>
        </p:nvSpPr>
        <p:spPr bwMode="auto">
          <a:xfrm>
            <a:off x="251520" y="118076"/>
            <a:ext cx="172819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7" name="Rectangle 59"/>
          <p:cNvSpPr>
            <a:spLocks noChangeArrowheads="1"/>
          </p:cNvSpPr>
          <p:nvPr/>
        </p:nvSpPr>
        <p:spPr bwMode="auto">
          <a:xfrm>
            <a:off x="2267744" y="121911"/>
            <a:ext cx="1800200" cy="291329"/>
          </a:xfrm>
          <a:prstGeom prst="rect">
            <a:avLst/>
          </a:prstGeom>
          <a:noFill/>
          <a:ln w="9525">
            <a:noFill/>
            <a:miter lim="800000"/>
            <a:headEnd/>
            <a:tailEnd/>
          </a:ln>
        </p:spPr>
        <p:txBody>
          <a:bodyPr wrap="none" lIns="72000" tIns="72000" rIns="0" bIns="0" anchor="ctr"/>
          <a:lstStyle/>
          <a:p>
            <a:pPr>
              <a:lnSpc>
                <a:spcPct val="150000"/>
              </a:lnSpc>
            </a:pP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112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Special Features of FLIPS</a:t>
            </a:r>
            <a:endParaRPr lang="en-US" altLang="ja-JP" sz="1120" b="1" dirty="0" smtClean="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59"/>
          <p:cNvSpPr>
            <a:spLocks noChangeArrowheads="1"/>
          </p:cNvSpPr>
          <p:nvPr/>
        </p:nvSpPr>
        <p:spPr bwMode="auto">
          <a:xfrm>
            <a:off x="593635" y="584618"/>
            <a:ext cx="7992888" cy="709872"/>
          </a:xfrm>
          <a:prstGeom prst="rect">
            <a:avLst/>
          </a:prstGeom>
          <a:noFill/>
          <a:ln w="9525">
            <a:noFill/>
            <a:miter lim="800000"/>
            <a:headEnd/>
            <a:tailEnd/>
          </a:ln>
        </p:spPr>
        <p:txBody>
          <a:bodyPr wrap="none" lIns="72000" tIns="72000" rIns="0" bIns="0" anchor="t"/>
          <a:lstStyle/>
          <a:p>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4.2</a:t>
            </a:r>
            <a:r>
              <a:rPr lang="en-US" altLang="ja-JP"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correction</a:t>
            </a:r>
            <a:endParaRPr lang="en-US" altLang="ja-JP"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2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◆Unevenness is removed by a special averaging process with one click from an image </a:t>
            </a:r>
            <a:endParaRPr lang="en-US" altLang="ja-JP" sz="12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en-US" altLang="ja-JP"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2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with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uneven density caused by lighting, etc.</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3" name="図 32"/>
          <p:cNvPicPr>
            <a:picLocks noChangeAspect="1"/>
          </p:cNvPicPr>
          <p:nvPr/>
        </p:nvPicPr>
        <p:blipFill>
          <a:blip r:embed="rId2"/>
          <a:stretch>
            <a:fillRect/>
          </a:stretch>
        </p:blipFill>
        <p:spPr>
          <a:xfrm>
            <a:off x="616875" y="1831691"/>
            <a:ext cx="2316370" cy="1770474"/>
          </a:xfrm>
          <a:prstGeom prst="rect">
            <a:avLst/>
          </a:prstGeom>
          <a:ln>
            <a:solidFill>
              <a:schemeClr val="tx1"/>
            </a:solidFill>
          </a:ln>
        </p:spPr>
      </p:pic>
      <p:pic>
        <p:nvPicPr>
          <p:cNvPr id="34" name="図 33"/>
          <p:cNvPicPr>
            <a:picLocks noChangeAspect="1"/>
          </p:cNvPicPr>
          <p:nvPr/>
        </p:nvPicPr>
        <p:blipFill>
          <a:blip r:embed="rId3"/>
          <a:stretch>
            <a:fillRect/>
          </a:stretch>
        </p:blipFill>
        <p:spPr>
          <a:xfrm>
            <a:off x="3440363" y="3861048"/>
            <a:ext cx="2351675" cy="2006197"/>
          </a:xfrm>
          <a:prstGeom prst="rect">
            <a:avLst/>
          </a:prstGeom>
        </p:spPr>
      </p:pic>
      <p:pic>
        <p:nvPicPr>
          <p:cNvPr id="35" name="図 34"/>
          <p:cNvPicPr>
            <a:picLocks noChangeAspect="1"/>
          </p:cNvPicPr>
          <p:nvPr/>
        </p:nvPicPr>
        <p:blipFill>
          <a:blip r:embed="rId4"/>
          <a:stretch>
            <a:fillRect/>
          </a:stretch>
        </p:blipFill>
        <p:spPr>
          <a:xfrm>
            <a:off x="611560" y="3863185"/>
            <a:ext cx="2368479" cy="2020532"/>
          </a:xfrm>
          <a:prstGeom prst="rect">
            <a:avLst/>
          </a:prstGeom>
        </p:spPr>
      </p:pic>
      <p:pic>
        <p:nvPicPr>
          <p:cNvPr id="36" name="図 35"/>
          <p:cNvPicPr>
            <a:picLocks noChangeAspect="1"/>
          </p:cNvPicPr>
          <p:nvPr/>
        </p:nvPicPr>
        <p:blipFill>
          <a:blip r:embed="rId5"/>
          <a:stretch>
            <a:fillRect/>
          </a:stretch>
        </p:blipFill>
        <p:spPr>
          <a:xfrm>
            <a:off x="6036749" y="3861048"/>
            <a:ext cx="2351675" cy="2006197"/>
          </a:xfrm>
          <a:prstGeom prst="rect">
            <a:avLst/>
          </a:prstGeom>
        </p:spPr>
      </p:pic>
      <p:sp>
        <p:nvSpPr>
          <p:cNvPr id="37" name="正方形/長方形 36"/>
          <p:cNvSpPr/>
          <p:nvPr/>
        </p:nvSpPr>
        <p:spPr>
          <a:xfrm>
            <a:off x="1385587" y="3717032"/>
            <a:ext cx="1008112"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Original image</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8" name="正方形/長方形 37"/>
          <p:cNvSpPr/>
          <p:nvPr/>
        </p:nvSpPr>
        <p:spPr>
          <a:xfrm>
            <a:off x="6487676" y="3717032"/>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正方形/長方形 38"/>
          <p:cNvSpPr/>
          <p:nvPr/>
        </p:nvSpPr>
        <p:spPr>
          <a:xfrm>
            <a:off x="3911157" y="3724649"/>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normal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右矢印 39"/>
          <p:cNvSpPr/>
          <p:nvPr/>
        </p:nvSpPr>
        <p:spPr>
          <a:xfrm>
            <a:off x="3059832" y="4575278"/>
            <a:ext cx="330903" cy="720080"/>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右矢印 40"/>
          <p:cNvSpPr/>
          <p:nvPr/>
        </p:nvSpPr>
        <p:spPr>
          <a:xfrm>
            <a:off x="5876222" y="6020561"/>
            <a:ext cx="216024" cy="30846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Rectangle 59"/>
          <p:cNvSpPr>
            <a:spLocks noChangeArrowheads="1"/>
          </p:cNvSpPr>
          <p:nvPr/>
        </p:nvSpPr>
        <p:spPr bwMode="auto">
          <a:xfrm>
            <a:off x="5076056" y="6301054"/>
            <a:ext cx="1045608" cy="328740"/>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One click</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3" name="図 42"/>
          <p:cNvPicPr>
            <a:picLocks noChangeAspect="1"/>
          </p:cNvPicPr>
          <p:nvPr/>
        </p:nvPicPr>
        <p:blipFill>
          <a:blip r:embed="rId6"/>
          <a:stretch>
            <a:fillRect/>
          </a:stretch>
        </p:blipFill>
        <p:spPr>
          <a:xfrm>
            <a:off x="3447454" y="1826329"/>
            <a:ext cx="2362216" cy="1771662"/>
          </a:xfrm>
          <a:prstGeom prst="rect">
            <a:avLst/>
          </a:prstGeom>
          <a:ln>
            <a:solidFill>
              <a:schemeClr val="tx1"/>
            </a:solidFill>
          </a:ln>
        </p:spPr>
      </p:pic>
      <p:pic>
        <p:nvPicPr>
          <p:cNvPr id="44" name="図 43"/>
          <p:cNvPicPr>
            <a:picLocks noChangeAspect="1"/>
          </p:cNvPicPr>
          <p:nvPr/>
        </p:nvPicPr>
        <p:blipFill>
          <a:blip r:embed="rId7"/>
          <a:stretch>
            <a:fillRect/>
          </a:stretch>
        </p:blipFill>
        <p:spPr>
          <a:xfrm>
            <a:off x="6031156" y="1826329"/>
            <a:ext cx="2362216" cy="1771662"/>
          </a:xfrm>
          <a:prstGeom prst="rect">
            <a:avLst/>
          </a:prstGeom>
          <a:ln>
            <a:solidFill>
              <a:schemeClr val="tx1"/>
            </a:solidFill>
          </a:ln>
        </p:spPr>
      </p:pic>
      <p:sp>
        <p:nvSpPr>
          <p:cNvPr id="45" name="右矢印 44"/>
          <p:cNvSpPr/>
          <p:nvPr/>
        </p:nvSpPr>
        <p:spPr>
          <a:xfrm>
            <a:off x="3056745" y="2441723"/>
            <a:ext cx="330903" cy="720080"/>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1385587" y="1661044"/>
            <a:ext cx="1008112"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Original image</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正方形/長方形 46"/>
          <p:cNvSpPr/>
          <p:nvPr/>
        </p:nvSpPr>
        <p:spPr>
          <a:xfrm>
            <a:off x="6487676" y="1661044"/>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8" name="正方形/長方形 47"/>
          <p:cNvSpPr/>
          <p:nvPr/>
        </p:nvSpPr>
        <p:spPr>
          <a:xfrm>
            <a:off x="3911157" y="1668661"/>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normal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9" name="図 48"/>
          <p:cNvPicPr>
            <a:picLocks noChangeAspect="1"/>
          </p:cNvPicPr>
          <p:nvPr/>
        </p:nvPicPr>
        <p:blipFill>
          <a:blip r:embed="rId8"/>
          <a:stretch>
            <a:fillRect/>
          </a:stretch>
        </p:blipFill>
        <p:spPr>
          <a:xfrm>
            <a:off x="4612569" y="6035351"/>
            <a:ext cx="1045802" cy="278880"/>
          </a:xfrm>
          <a:prstGeom prst="rect">
            <a:avLst/>
          </a:prstGeom>
        </p:spPr>
      </p:pic>
      <p:sp>
        <p:nvSpPr>
          <p:cNvPr id="50" name="下矢印 49"/>
          <p:cNvSpPr/>
          <p:nvPr/>
        </p:nvSpPr>
        <p:spPr>
          <a:xfrm rot="7989571">
            <a:off x="4807337" y="6191083"/>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1" name="図 50"/>
          <p:cNvPicPr>
            <a:picLocks noChangeAspect="1"/>
          </p:cNvPicPr>
          <p:nvPr/>
        </p:nvPicPr>
        <p:blipFill>
          <a:blip r:embed="rId9"/>
          <a:stretch>
            <a:fillRect/>
          </a:stretch>
        </p:blipFill>
        <p:spPr>
          <a:xfrm>
            <a:off x="6156176" y="6032614"/>
            <a:ext cx="1045801" cy="290500"/>
          </a:xfrm>
          <a:prstGeom prst="rect">
            <a:avLst/>
          </a:prstGeom>
        </p:spPr>
      </p:pic>
    </p:spTree>
    <p:extLst>
      <p:ext uri="{BB962C8B-B14F-4D97-AF65-F5344CB8AC3E}">
        <p14:creationId xmlns="" xmlns:p14="http://schemas.microsoft.com/office/powerpoint/2010/main" val="16900731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2"/>
          <p:cNvSpPr txBox="1">
            <a:spLocks noChangeArrowheads="1"/>
          </p:cNvSpPr>
          <p:nvPr/>
        </p:nvSpPr>
        <p:spPr bwMode="auto">
          <a:xfrm>
            <a:off x="251520" y="118076"/>
            <a:ext cx="1800200"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5" name="Rectangle 59"/>
          <p:cNvSpPr>
            <a:spLocks noChangeArrowheads="1"/>
          </p:cNvSpPr>
          <p:nvPr/>
        </p:nvSpPr>
        <p:spPr bwMode="auto">
          <a:xfrm>
            <a:off x="2070074" y="114006"/>
            <a:ext cx="1800200" cy="291329"/>
          </a:xfrm>
          <a:prstGeom prst="rect">
            <a:avLst/>
          </a:prstGeom>
          <a:noFill/>
          <a:ln w="9525">
            <a:noFill/>
            <a:miter lim="800000"/>
            <a:headEnd/>
            <a:tailEnd/>
          </a:ln>
        </p:spPr>
        <p:txBody>
          <a:bodyPr wrap="none" lIns="72000" tIns="72000" rIns="0" bIns="0" anchor="ctr"/>
          <a:lstStyle/>
          <a:p>
            <a:pPr>
              <a:lnSpc>
                <a:spcPct val="150000"/>
              </a:lnSpc>
            </a:pP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112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Special Features of FLIPS</a:t>
            </a:r>
            <a:endParaRPr lang="en-US" altLang="ja-JP" sz="1120" b="1" dirty="0" smtClean="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59"/>
          <p:cNvSpPr>
            <a:spLocks noChangeArrowheads="1"/>
          </p:cNvSpPr>
          <p:nvPr/>
        </p:nvSpPr>
        <p:spPr bwMode="auto">
          <a:xfrm>
            <a:off x="699770" y="510996"/>
            <a:ext cx="7488832" cy="709872"/>
          </a:xfrm>
          <a:prstGeom prst="rect">
            <a:avLst/>
          </a:prstGeom>
          <a:noFill/>
          <a:ln w="9525">
            <a:noFill/>
            <a:miter lim="800000"/>
            <a:headEnd/>
            <a:tailEnd/>
          </a:ln>
        </p:spPr>
        <p:txBody>
          <a:bodyPr wrap="none" lIns="72000" tIns="72000" rIns="0" bIns="0" anchor="t"/>
          <a:lstStyle/>
          <a:p>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4.3</a:t>
            </a:r>
            <a:r>
              <a:rPr lang="en-US" altLang="ja-JP"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High-resolution camera support</a:t>
            </a:r>
            <a:endParaRPr lang="en-US" altLang="ja-JP"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2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◆High-pixel camera images can be processed at maximum quality without slowing down</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1280344" y="1164927"/>
            <a:ext cx="6278453" cy="368803"/>
          </a:xfrm>
          <a:prstGeom prst="rect">
            <a:avLst/>
          </a:prstGeom>
          <a:noFill/>
          <a:ln w="9525">
            <a:noFill/>
            <a:miter lim="800000"/>
            <a:headEnd/>
            <a:tailEnd/>
          </a:ln>
        </p:spPr>
        <p:txBody>
          <a:bodyPr wrap="none" lIns="0" tIns="0" rIns="0" bIns="0" anchor="t" anchorCtr="0"/>
          <a:lstStyle/>
          <a:p>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(Example: Using a 22 million pixel document camera to process images for print inspection of an A3 printer)</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0" name="Rectangle 59"/>
          <p:cNvSpPr>
            <a:spLocks noChangeArrowheads="1"/>
          </p:cNvSpPr>
          <p:nvPr/>
        </p:nvSpPr>
        <p:spPr bwMode="auto">
          <a:xfrm>
            <a:off x="4162971" y="1628800"/>
            <a:ext cx="3433365" cy="395795"/>
          </a:xfrm>
          <a:prstGeom prst="rect">
            <a:avLst/>
          </a:prstGeom>
          <a:noFill/>
          <a:ln w="9525">
            <a:noFill/>
            <a:miter lim="800000"/>
            <a:headEnd/>
            <a:tailEnd/>
          </a:ln>
        </p:spPr>
        <p:txBody>
          <a:bodyPr wrap="none" lIns="0" tIns="0" rIns="0" bIns="0" anchor="t"/>
          <a:lstStyle/>
          <a:p>
            <a:r>
              <a:rPr lang="ja-JP" altLang="en-US" sz="960" noProof="1">
                <a:solidFill>
                  <a:srgbClr val="000000"/>
                </a:solidFill>
                <a:latin typeface="Yu Gothic UI" panose="020B0500000000000000" pitchFamily="50" charset="-128"/>
                <a:ea typeface="Yu Gothic UI" panose="020B0500000000000000" pitchFamily="50" charset="-128"/>
                <a:cs typeface="Meiryo UI" panose="020B0604030504040204" pitchFamily="50" charset="-128"/>
              </a:rPr>
              <a:t>Switch to the area you want to see each one, and get high image quality, fast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Meiryo UI"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Meiryo UI" panose="020B0604030504040204" pitchFamily="50" charset="-128"/>
              </a:rPr>
              <a:t>(Exerts maximum performance of high-resolution cameras)</a:t>
            </a:r>
            <a:endParaRPr lang="en-US" altLang="ja-JP" sz="96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Rectangle 59"/>
          <p:cNvSpPr>
            <a:spLocks noChangeArrowheads="1"/>
          </p:cNvSpPr>
          <p:nvPr/>
        </p:nvSpPr>
        <p:spPr bwMode="auto">
          <a:xfrm>
            <a:off x="539552" y="1635416"/>
            <a:ext cx="2455397" cy="395151"/>
          </a:xfrm>
          <a:prstGeom prst="rect">
            <a:avLst/>
          </a:prstGeom>
          <a:noFill/>
          <a:ln w="9525">
            <a:noFill/>
            <a:miter lim="800000"/>
            <a:headEnd/>
            <a:tailEnd/>
          </a:ln>
        </p:spPr>
        <p:txBody>
          <a:bodyPr wrap="none" lIns="0" tIns="0" rIns="0" bIns="0" anchor="t"/>
          <a:lstStyle/>
          <a:p>
            <a:r>
              <a:rPr lang="ja-JP" altLang="en-US" sz="960" dirty="0">
                <a:solidFill>
                  <a:srgbClr val="000000"/>
                </a:solidFill>
                <a:latin typeface="Yu Gothic UI" panose="020B0500000000000000" pitchFamily="50" charset="-128"/>
                <a:ea typeface="Yu Gothic UI" panose="020B0500000000000000" pitchFamily="50" charset="-128"/>
                <a:cs typeface="Meiryo UI"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Meiryo UI" panose="020B0604030504040204" pitchFamily="50" charset="-128"/>
              </a:rPr>
              <a:t>While maintaining a broad perspective</a:t>
            </a:r>
            <a:endParaRPr lang="en-US" altLang="ja-JP" sz="960" dirty="0" smtClean="0">
              <a:solidFill>
                <a:srgbClr val="000000"/>
              </a:solidFill>
              <a:latin typeface="Yu Gothic UI" panose="020B0500000000000000" pitchFamily="50" charset="-128"/>
              <a:ea typeface="Yu Gothic UI" panose="020B0500000000000000" pitchFamily="50" charset="-128"/>
              <a:cs typeface="Meiryo UI"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Meiryo UI" panose="020B0604030504040204" pitchFamily="50" charset="-128"/>
              </a:rPr>
              <a:t>(Images can be processed with this wide field of view.)</a:t>
            </a:r>
            <a:endParaRPr lang="en-US" altLang="ja-JP" sz="96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4" name="図 43"/>
          <p:cNvPicPr>
            <a:picLocks noChangeAspect="1"/>
          </p:cNvPicPr>
          <p:nvPr/>
        </p:nvPicPr>
        <p:blipFill>
          <a:blip r:embed="rId2" cstate="print"/>
          <a:stretch>
            <a:fillRect/>
          </a:stretch>
        </p:blipFill>
        <p:spPr>
          <a:xfrm>
            <a:off x="971600" y="2016914"/>
            <a:ext cx="2183733" cy="1637800"/>
          </a:xfrm>
          <a:prstGeom prst="rect">
            <a:avLst/>
          </a:prstGeom>
        </p:spPr>
      </p:pic>
      <p:sp>
        <p:nvSpPr>
          <p:cNvPr id="46" name="正方形/長方形 45"/>
          <p:cNvSpPr/>
          <p:nvPr/>
        </p:nvSpPr>
        <p:spPr>
          <a:xfrm>
            <a:off x="1339274" y="2168434"/>
            <a:ext cx="481392" cy="40487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2301893" y="3055091"/>
            <a:ext cx="481392" cy="40487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8" name="図 47"/>
          <p:cNvPicPr>
            <a:picLocks noChangeAspect="1"/>
          </p:cNvPicPr>
          <p:nvPr/>
        </p:nvPicPr>
        <p:blipFill>
          <a:blip r:embed="rId3"/>
          <a:stretch>
            <a:fillRect/>
          </a:stretch>
        </p:blipFill>
        <p:spPr>
          <a:xfrm>
            <a:off x="4100259" y="2016914"/>
            <a:ext cx="2182907" cy="1637180"/>
          </a:xfrm>
          <a:prstGeom prst="rect">
            <a:avLst/>
          </a:prstGeom>
          <a:ln>
            <a:solidFill>
              <a:srgbClr val="0000FF"/>
            </a:solidFill>
          </a:ln>
        </p:spPr>
      </p:pic>
      <p:pic>
        <p:nvPicPr>
          <p:cNvPr id="49" name="図 48"/>
          <p:cNvPicPr>
            <a:picLocks noChangeAspect="1"/>
          </p:cNvPicPr>
          <p:nvPr/>
        </p:nvPicPr>
        <p:blipFill>
          <a:blip r:embed="rId4"/>
          <a:stretch>
            <a:fillRect/>
          </a:stretch>
        </p:blipFill>
        <p:spPr>
          <a:xfrm>
            <a:off x="6420715" y="2016295"/>
            <a:ext cx="2183733" cy="1637800"/>
          </a:xfrm>
          <a:prstGeom prst="rect">
            <a:avLst/>
          </a:prstGeom>
          <a:ln>
            <a:solidFill>
              <a:srgbClr val="0000FF"/>
            </a:solidFill>
          </a:ln>
        </p:spPr>
      </p:pic>
      <p:cxnSp>
        <p:nvCxnSpPr>
          <p:cNvPr id="52" name="直線矢印コネクタ 51"/>
          <p:cNvCxnSpPr/>
          <p:nvPr/>
        </p:nvCxnSpPr>
        <p:spPr>
          <a:xfrm>
            <a:off x="1820665" y="2370870"/>
            <a:ext cx="2279594"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2780604" y="3263658"/>
            <a:ext cx="3640111"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4" name="右矢印 53"/>
          <p:cNvSpPr/>
          <p:nvPr/>
        </p:nvSpPr>
        <p:spPr>
          <a:xfrm>
            <a:off x="3502467" y="1743765"/>
            <a:ext cx="504056" cy="1527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Rectangle 59"/>
          <p:cNvSpPr>
            <a:spLocks noChangeArrowheads="1"/>
          </p:cNvSpPr>
          <p:nvPr/>
        </p:nvSpPr>
        <p:spPr bwMode="auto">
          <a:xfrm>
            <a:off x="699770" y="3863281"/>
            <a:ext cx="7488832" cy="1215103"/>
          </a:xfrm>
          <a:prstGeom prst="rect">
            <a:avLst/>
          </a:prstGeom>
          <a:noFill/>
          <a:ln w="9525">
            <a:noFill/>
            <a:miter lim="800000"/>
            <a:headEnd/>
            <a:tailEnd/>
          </a:ln>
        </p:spPr>
        <p:txBody>
          <a:bodyPr wrap="none" lIns="72000" tIns="72000" rIns="0" bIns="0" anchor="t"/>
          <a:lstStyle/>
          <a:p>
            <a:pPr>
              <a:lnSpc>
                <a:spcPct val="150000"/>
              </a:lnSpc>
            </a:pP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4.4</a:t>
            </a:r>
            <a:r>
              <a:rPr lang="en-US" altLang="ja-JP"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Angle detection and angle correction for pattern search</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2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◆Angle detection with "accuracy" and "speed" similar to "paid image processing library"</a:t>
            </a:r>
            <a:endParaRPr lang="en-US" altLang="ja-JP" sz="5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OSS OpenCV and Aforge don't have an angle detection function by nature, but they do it with their own algorithms.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7" name="図 16"/>
          <p:cNvPicPr>
            <a:picLocks noChangeAspect="1"/>
          </p:cNvPicPr>
          <p:nvPr/>
        </p:nvPicPr>
        <p:blipFill>
          <a:blip r:embed="rId5" cstate="print"/>
          <a:stretch>
            <a:fillRect/>
          </a:stretch>
        </p:blipFill>
        <p:spPr>
          <a:xfrm>
            <a:off x="3029637" y="5016753"/>
            <a:ext cx="1681275" cy="1260295"/>
          </a:xfrm>
          <a:prstGeom prst="rect">
            <a:avLst/>
          </a:prstGeom>
        </p:spPr>
      </p:pic>
      <p:pic>
        <p:nvPicPr>
          <p:cNvPr id="18" name="図 17"/>
          <p:cNvPicPr>
            <a:picLocks noChangeAspect="1"/>
          </p:cNvPicPr>
          <p:nvPr/>
        </p:nvPicPr>
        <p:blipFill>
          <a:blip r:embed="rId6" cstate="print"/>
          <a:stretch>
            <a:fillRect/>
          </a:stretch>
        </p:blipFill>
        <p:spPr>
          <a:xfrm>
            <a:off x="4797703" y="5016753"/>
            <a:ext cx="1677751" cy="1260295"/>
          </a:xfrm>
          <a:prstGeom prst="rect">
            <a:avLst/>
          </a:prstGeom>
        </p:spPr>
      </p:pic>
      <p:pic>
        <p:nvPicPr>
          <p:cNvPr id="19" name="図 18"/>
          <p:cNvPicPr>
            <a:picLocks noChangeAspect="1"/>
          </p:cNvPicPr>
          <p:nvPr/>
        </p:nvPicPr>
        <p:blipFill>
          <a:blip r:embed="rId7"/>
          <a:stretch>
            <a:fillRect/>
          </a:stretch>
        </p:blipFill>
        <p:spPr>
          <a:xfrm>
            <a:off x="1210244" y="5026262"/>
            <a:ext cx="1444569" cy="1250786"/>
          </a:xfrm>
          <a:prstGeom prst="rect">
            <a:avLst/>
          </a:prstGeom>
        </p:spPr>
      </p:pic>
      <p:pic>
        <p:nvPicPr>
          <p:cNvPr id="20" name="図 19"/>
          <p:cNvPicPr>
            <a:picLocks noChangeAspect="1"/>
          </p:cNvPicPr>
          <p:nvPr/>
        </p:nvPicPr>
        <p:blipFill>
          <a:blip r:embed="rId8" cstate="print"/>
          <a:stretch>
            <a:fillRect/>
          </a:stretch>
        </p:blipFill>
        <p:spPr>
          <a:xfrm>
            <a:off x="6562246" y="5016753"/>
            <a:ext cx="1682162" cy="1260295"/>
          </a:xfrm>
          <a:prstGeom prst="rect">
            <a:avLst/>
          </a:prstGeom>
        </p:spPr>
      </p:pic>
      <p:sp>
        <p:nvSpPr>
          <p:cNvPr id="23" name="右矢印 22"/>
          <p:cNvSpPr/>
          <p:nvPr/>
        </p:nvSpPr>
        <p:spPr>
          <a:xfrm>
            <a:off x="2759384" y="5381685"/>
            <a:ext cx="165236" cy="58371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Rectangle 59"/>
          <p:cNvSpPr>
            <a:spLocks noChangeArrowheads="1"/>
          </p:cNvSpPr>
          <p:nvPr/>
        </p:nvSpPr>
        <p:spPr bwMode="auto">
          <a:xfrm>
            <a:off x="3029637" y="6331282"/>
            <a:ext cx="5214771" cy="194062"/>
          </a:xfrm>
          <a:prstGeom prst="rect">
            <a:avLst/>
          </a:prstGeom>
          <a:solidFill>
            <a:srgbClr val="00FF00"/>
          </a:solidFill>
          <a:ln w="9525">
            <a:noFill/>
            <a:miter lim="800000"/>
            <a:headEnd/>
            <a:tailEnd/>
          </a:ln>
        </p:spPr>
        <p:txBody>
          <a:bodyPr wrap="none" lIns="0" tIns="0" rIns="0" bIns="0" anchor="t"/>
          <a:lstStyle/>
          <a:p>
            <a:pPr algn="ctr"/>
            <a:r>
              <a:rPr lang="en-US" altLang="ja-JP" sz="96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+/- 180 degrees At any angle, measurement and correction in units of 0.1 degrees are possible in approximately 0.1 seconds.</a:t>
            </a:r>
            <a:endParaRPr lang="en-US" altLang="ja-JP" sz="960" dirty="0" smtClean="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p:txBody>
      </p:sp>
    </p:spTree>
    <p:extLst>
      <p:ext uri="{BB962C8B-B14F-4D97-AF65-F5344CB8AC3E}">
        <p14:creationId xmlns="" xmlns:p14="http://schemas.microsoft.com/office/powerpoint/2010/main" val="3089697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9"/>
          <p:cNvSpPr>
            <a:spLocks noChangeArrowheads="1"/>
          </p:cNvSpPr>
          <p:nvPr/>
        </p:nvSpPr>
        <p:spPr bwMode="auto">
          <a:xfrm>
            <a:off x="840460" y="617110"/>
            <a:ext cx="7488832" cy="3656597"/>
          </a:xfrm>
          <a:prstGeom prst="rect">
            <a:avLst/>
          </a:prstGeom>
          <a:noFill/>
          <a:ln w="9525">
            <a:noFill/>
            <a:miter lim="800000"/>
            <a:headEnd/>
            <a:tailEnd/>
          </a:ln>
        </p:spPr>
        <p:txBody>
          <a:bodyPr wrap="none" lIns="72000" tIns="72000" rIns="0" bIns="0" anchor="t"/>
          <a:lstStyle/>
          <a:p>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4.5</a:t>
            </a:r>
            <a:r>
              <a:rPr lang="en-US" altLang="ja-JP"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Code reader, OCR</a:t>
            </a:r>
          </a:p>
          <a:p>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2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◆code reader</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can read and output various "barcodes" and "two-dimensional codes."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type of code is automatically judged and displayed.</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choose from three types of readings: "1 Shot," "1 Time" and "Endless."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2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2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2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OCR</a:t>
            </a:r>
          </a:p>
          <a:p>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can recognize and output English and Japanese characters.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Also, it is possible to judge the compatibility with 10 types of pre-registered letters </a:t>
            </a:r>
            <a:endParaRPr lang="en-US" altLang="ja-JP"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judge the content of 5 types of letters.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7" name="Text Box 2"/>
          <p:cNvSpPr txBox="1">
            <a:spLocks noChangeArrowheads="1"/>
          </p:cNvSpPr>
          <p:nvPr/>
        </p:nvSpPr>
        <p:spPr bwMode="auto">
          <a:xfrm>
            <a:off x="251520" y="118076"/>
            <a:ext cx="172819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5" name="Rectangle 59"/>
          <p:cNvSpPr>
            <a:spLocks noChangeArrowheads="1"/>
          </p:cNvSpPr>
          <p:nvPr/>
        </p:nvSpPr>
        <p:spPr bwMode="auto">
          <a:xfrm>
            <a:off x="1979712" y="114598"/>
            <a:ext cx="1800200" cy="291329"/>
          </a:xfrm>
          <a:prstGeom prst="rect">
            <a:avLst/>
          </a:prstGeom>
          <a:noFill/>
          <a:ln w="9525">
            <a:noFill/>
            <a:miter lim="800000"/>
            <a:headEnd/>
            <a:tailEnd/>
          </a:ln>
        </p:spPr>
        <p:txBody>
          <a:bodyPr wrap="none" lIns="72000" tIns="72000" rIns="0" bIns="0" anchor="ctr"/>
          <a:lstStyle/>
          <a:p>
            <a:pPr>
              <a:lnSpc>
                <a:spcPct val="150000"/>
              </a:lnSpc>
            </a:pP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112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Special Features of FLIPS</a:t>
            </a:r>
            <a:endParaRPr lang="en-US" altLang="ja-JP" sz="1120" b="1" dirty="0" smtClean="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1" name="図 40"/>
          <p:cNvPicPr>
            <a:picLocks noChangeAspect="1"/>
          </p:cNvPicPr>
          <p:nvPr/>
        </p:nvPicPr>
        <p:blipFill>
          <a:blip r:embed="rId3" cstate="print"/>
          <a:stretch>
            <a:fillRect/>
          </a:stretch>
        </p:blipFill>
        <p:spPr>
          <a:xfrm>
            <a:off x="4860032" y="1975213"/>
            <a:ext cx="839467" cy="831730"/>
          </a:xfrm>
          <a:prstGeom prst="rect">
            <a:avLst/>
          </a:prstGeom>
        </p:spPr>
      </p:pic>
      <p:pic>
        <p:nvPicPr>
          <p:cNvPr id="5" name="図 4"/>
          <p:cNvPicPr>
            <a:picLocks noChangeAspect="1"/>
          </p:cNvPicPr>
          <p:nvPr/>
        </p:nvPicPr>
        <p:blipFill>
          <a:blip r:embed="rId4"/>
          <a:stretch>
            <a:fillRect/>
          </a:stretch>
        </p:blipFill>
        <p:spPr>
          <a:xfrm>
            <a:off x="2789626" y="2001556"/>
            <a:ext cx="1215238" cy="693738"/>
          </a:xfrm>
          <a:prstGeom prst="rect">
            <a:avLst/>
          </a:prstGeom>
        </p:spPr>
      </p:pic>
      <p:pic>
        <p:nvPicPr>
          <p:cNvPr id="6" name="図 5"/>
          <p:cNvPicPr>
            <a:picLocks noChangeAspect="1"/>
          </p:cNvPicPr>
          <p:nvPr/>
        </p:nvPicPr>
        <p:blipFill>
          <a:blip r:embed="rId5"/>
          <a:stretch>
            <a:fillRect/>
          </a:stretch>
        </p:blipFill>
        <p:spPr>
          <a:xfrm>
            <a:off x="3995936" y="4208288"/>
            <a:ext cx="1971428" cy="1380952"/>
          </a:xfrm>
          <a:prstGeom prst="rect">
            <a:avLst/>
          </a:prstGeom>
        </p:spPr>
      </p:pic>
      <p:pic>
        <p:nvPicPr>
          <p:cNvPr id="9" name="図 8"/>
          <p:cNvPicPr>
            <a:picLocks noChangeAspect="1"/>
          </p:cNvPicPr>
          <p:nvPr/>
        </p:nvPicPr>
        <p:blipFill>
          <a:blip r:embed="rId6"/>
          <a:stretch>
            <a:fillRect/>
          </a:stretch>
        </p:blipFill>
        <p:spPr>
          <a:xfrm>
            <a:off x="6012160" y="4208288"/>
            <a:ext cx="2195940" cy="1380952"/>
          </a:xfrm>
          <a:prstGeom prst="rect">
            <a:avLst/>
          </a:prstGeom>
        </p:spPr>
      </p:pic>
      <p:pic>
        <p:nvPicPr>
          <p:cNvPr id="11" name="図 10"/>
          <p:cNvPicPr>
            <a:picLocks noChangeAspect="1"/>
          </p:cNvPicPr>
          <p:nvPr/>
        </p:nvPicPr>
        <p:blipFill>
          <a:blip r:embed="rId7"/>
          <a:stretch>
            <a:fillRect/>
          </a:stretch>
        </p:blipFill>
        <p:spPr>
          <a:xfrm>
            <a:off x="1142938" y="4238014"/>
            <a:ext cx="2222198" cy="1298915"/>
          </a:xfrm>
          <a:prstGeom prst="rect">
            <a:avLst/>
          </a:prstGeom>
        </p:spPr>
      </p:pic>
      <p:sp>
        <p:nvSpPr>
          <p:cNvPr id="13" name="右矢印 12"/>
          <p:cNvSpPr/>
          <p:nvPr/>
        </p:nvSpPr>
        <p:spPr>
          <a:xfrm>
            <a:off x="3491880" y="4630554"/>
            <a:ext cx="250567"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 xmlns:p14="http://schemas.microsoft.com/office/powerpoint/2010/main" val="2279130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835696" y="40770"/>
            <a:ext cx="5832648" cy="683264"/>
          </a:xfrm>
          <a:prstGeom prst="rect">
            <a:avLst/>
          </a:prstGeom>
          <a:noFill/>
          <a:ln w="9525">
            <a:noFill/>
            <a:miter lim="800000"/>
            <a:headEnd/>
            <a:tailEnd/>
          </a:ln>
          <a:effectLst/>
        </p:spPr>
        <p:txBody>
          <a:bodyPr wrap="square">
            <a:spAutoFit/>
          </a:bodyPr>
          <a:lstStyle/>
          <a:p>
            <a:pPr>
              <a:lnSpc>
                <a:spcPct val="150000"/>
              </a:lnSpc>
              <a:defRPr/>
            </a:pPr>
            <a:r>
              <a:rPr lang="en-US" altLang="ja-JP" sz="2560" b="1" noProof="1">
                <a:latin typeface="Meiryo UI" panose="020B0604030504040204" pitchFamily="50" charset="-128"/>
                <a:ea typeface="Meiryo UI" panose="020B0604030504040204" pitchFamily="50" charset="-128"/>
              </a:rPr>
              <a:t>II.</a:t>
            </a:r>
            <a:r>
              <a:rPr lang="en-US" altLang="ja-JP" sz="2560" b="1" dirty="0">
                <a:latin typeface="Meiryo UI" panose="020B0604030504040204" pitchFamily="50" charset="-128"/>
                <a:ea typeface="Meiryo UI" panose="020B0604030504040204" pitchFamily="50" charset="-128"/>
              </a:rPr>
              <a:t> </a:t>
            </a:r>
            <a:r>
              <a:rPr lang="en-US" altLang="ja-JP" sz="2560" b="1" noProof="1">
                <a:latin typeface="Meiryo UI" panose="020B0604030504040204" pitchFamily="50" charset="-128"/>
                <a:ea typeface="Meiryo UI" panose="020B0604030504040204" pitchFamily="50" charset="-128"/>
              </a:rPr>
              <a:t>settings, manual operations</a:t>
            </a:r>
            <a:endParaRPr lang="en-US" altLang="ja-JP" sz="2560" b="1" dirty="0" smtClean="0">
              <a:latin typeface="Meiryo UI" panose="020B0604030504040204" pitchFamily="50" charset="-128"/>
              <a:ea typeface="Meiryo UI" panose="020B0604030504040204" pitchFamily="50" charset="-128"/>
            </a:endParaRPr>
          </a:p>
        </p:txBody>
      </p:sp>
      <p:sp>
        <p:nvSpPr>
          <p:cNvPr id="4" name="Text Box 2"/>
          <p:cNvSpPr txBox="1">
            <a:spLocks noChangeArrowheads="1"/>
          </p:cNvSpPr>
          <p:nvPr/>
        </p:nvSpPr>
        <p:spPr bwMode="auto">
          <a:xfrm>
            <a:off x="1687984" y="1066665"/>
            <a:ext cx="4320480" cy="5401479"/>
          </a:xfrm>
          <a:prstGeom prst="rect">
            <a:avLst/>
          </a:prstGeom>
          <a:noFill/>
          <a:ln w="9525">
            <a:noFill/>
            <a:miter lim="800000"/>
            <a:headEnd/>
            <a:tailEnd/>
          </a:ln>
          <a:effectLst/>
        </p:spPr>
        <p:txBody>
          <a:bodyPr wrap="square">
            <a:spAutoFit/>
          </a:bodyPr>
          <a:lstStyle/>
          <a:p>
            <a:pPr algn="r">
              <a:lnSpc>
                <a:spcPts val="1800"/>
              </a:lnSpc>
              <a:defRPr/>
            </a:pPr>
            <a:r>
              <a:rPr lang="ja-JP" altLang="en-US" sz="1120" b="1" noProof="1">
                <a:latin typeface="Meiryo UI" panose="020B0604030504040204" pitchFamily="50" charset="-128"/>
                <a:ea typeface="Meiryo UI" panose="020B0604030504040204" pitchFamily="50" charset="-128"/>
              </a:rPr>
              <a:t>1</a:t>
            </a:r>
            <a:r>
              <a:rPr lang="ja-JP" altLang="en-US" sz="1120" b="1" dirty="0">
                <a:latin typeface="Meiryo UI" panose="020B0604030504040204" pitchFamily="50" charset="-128"/>
                <a:ea typeface="Meiryo UI" panose="020B0604030504040204" pitchFamily="50" charset="-128"/>
              </a:rPr>
              <a:t>  </a:t>
            </a:r>
            <a:r>
              <a:rPr lang="ja-JP" altLang="en-US" sz="1120" b="1" noProof="1">
                <a:latin typeface="Meiryo UI" panose="020B0604030504040204" pitchFamily="50" charset="-128"/>
                <a:ea typeface="Meiryo UI" panose="020B0604030504040204" pitchFamily="50" charset="-128"/>
              </a:rPr>
              <a:t>Introduction </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1.1</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Note</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smtClean="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1.2</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Soft </a:t>
            </a:r>
            <a:r>
              <a:rPr lang="ja-JP" altLang="en-US" sz="960" noProof="1" smtClean="0">
                <a:latin typeface="Meiryo UI" panose="020B0604030504040204" pitchFamily="50" charset="-128"/>
                <a:ea typeface="Meiryo UI" panose="020B0604030504040204" pitchFamily="50" charset="-128"/>
              </a:rPr>
              <a:t>Configuration   ――</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1.3</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Web Authentication </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smtClean="0">
              <a:latin typeface="Meiryo UI" panose="020B0604030504040204" pitchFamily="50" charset="-128"/>
              <a:ea typeface="Meiryo UI" panose="020B0604030504040204" pitchFamily="50" charset="-128"/>
            </a:endParaRPr>
          </a:p>
          <a:p>
            <a:pPr algn="r">
              <a:lnSpc>
                <a:spcPts val="1800"/>
              </a:lnSpc>
              <a:defRPr/>
            </a:pPr>
            <a:r>
              <a:rPr lang="en-US" altLang="ja-JP" sz="1120" b="1" noProof="1">
                <a:latin typeface="Meiryo UI" panose="020B0604030504040204" pitchFamily="50" charset="-128"/>
                <a:ea typeface="Meiryo UI" panose="020B0604030504040204" pitchFamily="50" charset="-128"/>
              </a:rPr>
              <a:t>2</a:t>
            </a:r>
            <a:r>
              <a:rPr lang="en-US" altLang="ja-JP" sz="1120" b="1" dirty="0">
                <a:latin typeface="Meiryo UI" panose="020B0604030504040204" pitchFamily="50" charset="-128"/>
                <a:ea typeface="Meiryo UI" panose="020B0604030504040204" pitchFamily="50" charset="-128"/>
              </a:rPr>
              <a:t>  </a:t>
            </a:r>
            <a:r>
              <a:rPr lang="en-US" altLang="ja-JP" sz="1120" b="1" noProof="1">
                <a:latin typeface="Meiryo UI" panose="020B0604030504040204" pitchFamily="50" charset="-128"/>
                <a:ea typeface="Meiryo UI" panose="020B0604030504040204" pitchFamily="50" charset="-128"/>
              </a:rPr>
              <a:t>FLIPS screen, </a:t>
            </a:r>
            <a:r>
              <a:rPr lang="en-US" altLang="ja-JP" sz="1120" b="1" noProof="1" smtClean="0">
                <a:latin typeface="Meiryo UI" panose="020B0604030504040204" pitchFamily="50" charset="-128"/>
                <a:ea typeface="Meiryo UI" panose="020B0604030504040204" pitchFamily="50" charset="-128"/>
              </a:rPr>
              <a:t>instructions</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en-US" altLang="ja-JP" sz="1120" b="1" noProof="1">
                <a:latin typeface="Meiryo UI" panose="020B0604030504040204" pitchFamily="50" charset="-128"/>
                <a:ea typeface="Meiryo UI" panose="020B0604030504040204" pitchFamily="50" charset="-128"/>
              </a:rPr>
              <a:t>3</a:t>
            </a:r>
            <a:r>
              <a:rPr lang="en-US" altLang="ja-JP" sz="1120" b="1" dirty="0">
                <a:latin typeface="Meiryo UI" panose="020B0604030504040204" pitchFamily="50" charset="-128"/>
                <a:ea typeface="Meiryo UI" panose="020B0604030504040204" pitchFamily="50" charset="-128"/>
              </a:rPr>
              <a:t>  </a:t>
            </a:r>
            <a:r>
              <a:rPr lang="en-US" altLang="ja-JP" sz="1120" b="1" noProof="1">
                <a:latin typeface="Meiryo UI" panose="020B0604030504040204" pitchFamily="50" charset="-128"/>
                <a:ea typeface="Meiryo UI" panose="020B0604030504040204" pitchFamily="50" charset="-128"/>
              </a:rPr>
              <a:t>Setting and operation details </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3.0</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System Settings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3.1</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Camera selection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3.2</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Setting </a:t>
            </a:r>
            <a:r>
              <a:rPr lang="ja-JP" altLang="en-US" sz="960" noProof="1" smtClean="0">
                <a:latin typeface="Meiryo UI" panose="020B0604030504040204" pitchFamily="50" charset="-128"/>
                <a:ea typeface="Meiryo UI" panose="020B0604030504040204" pitchFamily="50" charset="-128"/>
              </a:rPr>
              <a:t>selection―――――</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3.3</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Setting </a:t>
            </a:r>
            <a:r>
              <a:rPr lang="ja-JP" altLang="en-US" sz="960" noProof="1" smtClean="0">
                <a:latin typeface="Meiryo UI" panose="020B0604030504040204" pitchFamily="50" charset="-128"/>
                <a:ea typeface="Meiryo UI" panose="020B0604030504040204" pitchFamily="50" charset="-128"/>
              </a:rPr>
              <a:t>data――――</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3.3.1</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Input Image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3.3.2</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Image Auto </a:t>
            </a:r>
            <a:r>
              <a:rPr lang="ja-JP" altLang="en-US" sz="960" noProof="1" smtClean="0">
                <a:latin typeface="Meiryo UI" panose="020B0604030504040204" pitchFamily="50" charset="-128"/>
                <a:ea typeface="Meiryo UI" panose="020B0604030504040204" pitchFamily="50" charset="-128"/>
              </a:rPr>
              <a:t>Save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3.3.3</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Image </a:t>
            </a:r>
            <a:r>
              <a:rPr lang="ja-JP" altLang="en-US" sz="960" noProof="1" smtClean="0">
                <a:latin typeface="Meiryo UI" panose="020B0604030504040204" pitchFamily="50" charset="-128"/>
                <a:ea typeface="Meiryo UI" panose="020B0604030504040204" pitchFamily="50" charset="-128"/>
              </a:rPr>
              <a:t>Processing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① </a:t>
            </a:r>
            <a:r>
              <a:rPr lang="ja-JP" altLang="en-US" sz="960" noProof="1" smtClean="0">
                <a:latin typeface="Meiryo UI" panose="020B0604030504040204" pitchFamily="50" charset="-128"/>
                <a:ea typeface="Meiryo UI" panose="020B0604030504040204" pitchFamily="50" charset="-128"/>
              </a:rPr>
              <a:t>Search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② </a:t>
            </a:r>
            <a:r>
              <a:rPr lang="ja-JP" altLang="en-US" sz="960" noProof="1" smtClean="0">
                <a:latin typeface="Meiryo UI" panose="020B0604030504040204" pitchFamily="50" charset="-128"/>
                <a:ea typeface="Meiryo UI" panose="020B0604030504040204" pitchFamily="50" charset="-128"/>
              </a:rPr>
              <a:t>Color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③ Difference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④ Binary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⑤ </a:t>
            </a:r>
            <a:r>
              <a:rPr lang="ja-JP" altLang="en-US" sz="960" noProof="1" smtClean="0">
                <a:latin typeface="Meiryo UI" panose="020B0604030504040204" pitchFamily="50" charset="-128"/>
                <a:ea typeface="Meiryo UI" panose="020B0604030504040204" pitchFamily="50" charset="-128"/>
              </a:rPr>
              <a:t>OCR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3.4</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Manual Trigger SW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3.5</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View Results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3.6</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Switch Image, Load, Save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3.7</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Reader mode </a:t>
            </a:r>
            <a:r>
              <a:rPr lang="ja-JP" altLang="en-US" sz="960" noProof="1" smtClean="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p>
          <a:p>
            <a:pPr algn="r">
              <a:lnSpc>
                <a:spcPts val="1800"/>
              </a:lnSpc>
              <a:defRPr/>
            </a:pP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3.8</a:t>
            </a:r>
            <a:r>
              <a:rPr lang="ja-JP" altLang="en-US" sz="960" dirty="0">
                <a:latin typeface="Meiryo UI" panose="020B0604030504040204" pitchFamily="50" charset="-128"/>
                <a:ea typeface="Meiryo UI" panose="020B0604030504040204" pitchFamily="50" charset="-128"/>
              </a:rPr>
              <a:t>  </a:t>
            </a:r>
            <a:r>
              <a:rPr lang="ja-JP" altLang="en-US" sz="960" noProof="1">
                <a:latin typeface="Meiryo UI" panose="020B0604030504040204" pitchFamily="50" charset="-128"/>
                <a:ea typeface="Meiryo UI" panose="020B0604030504040204" pitchFamily="50" charset="-128"/>
              </a:rPr>
              <a:t>Flow Control ――</a:t>
            </a:r>
            <a:r>
              <a:rPr lang="ja-JP" altLang="en-US" sz="960" noProof="1" smtClean="0">
                <a:latin typeface="Meiryo UI" panose="020B0604030504040204" pitchFamily="50" charset="-128"/>
                <a:ea typeface="Meiryo UI" panose="020B0604030504040204" pitchFamily="50" charset="-128"/>
              </a:rPr>
              <a:t>――</a:t>
            </a:r>
            <a:r>
              <a:rPr lang="ja-JP" altLang="en-US" sz="960" noProof="1">
                <a:latin typeface="Meiryo UI" panose="020B0604030504040204" pitchFamily="50" charset="-128"/>
                <a:ea typeface="Meiryo UI" panose="020B0604030504040204" pitchFamily="50" charset="-128"/>
              </a:rPr>
              <a:t>――――――――――――</a:t>
            </a:r>
            <a:endParaRPr lang="en-US" altLang="ja-JP" sz="960" dirty="0">
              <a:latin typeface="Meiryo UI" panose="020B0604030504040204" pitchFamily="50" charset="-128"/>
              <a:ea typeface="Meiryo UI" panose="020B0604030504040204" pitchFamily="50" charset="-128"/>
            </a:endParaRPr>
          </a:p>
        </p:txBody>
      </p:sp>
      <p:sp>
        <p:nvSpPr>
          <p:cNvPr id="5" name="Text Box 2"/>
          <p:cNvSpPr txBox="1">
            <a:spLocks noChangeArrowheads="1"/>
          </p:cNvSpPr>
          <p:nvPr/>
        </p:nvSpPr>
        <p:spPr bwMode="auto">
          <a:xfrm>
            <a:off x="6012160" y="1066666"/>
            <a:ext cx="504056" cy="5401479"/>
          </a:xfrm>
          <a:prstGeom prst="rect">
            <a:avLst/>
          </a:prstGeom>
          <a:solidFill>
            <a:schemeClr val="bg1"/>
          </a:solidFill>
          <a:ln w="9525">
            <a:noFill/>
            <a:miter lim="800000"/>
            <a:headEnd/>
            <a:tailEnd/>
          </a:ln>
          <a:effectLst/>
        </p:spPr>
        <p:txBody>
          <a:bodyPr wrap="square">
            <a:spAutoFit/>
          </a:bodyPr>
          <a:lstStyle/>
          <a:p>
            <a:pPr algn="ctr">
              <a:lnSpc>
                <a:spcPts val="1800"/>
              </a:lnSpc>
              <a:defRPr/>
            </a:pPr>
            <a:r>
              <a:rPr lang="en-US" altLang="ja-JP" sz="960" noProof="1">
                <a:latin typeface="Meiryo UI" panose="020B0604030504040204" pitchFamily="50" charset="-128"/>
                <a:ea typeface="Meiryo UI" panose="020B0604030504040204" pitchFamily="50" charset="-128"/>
                <a:hlinkClick r:id="rId3" action="ppaction://hlinksldjump"/>
              </a:rPr>
              <a:t>15</a:t>
            </a:r>
            <a:endParaRPr lang="en-US" altLang="ja-JP" sz="960" dirty="0" smtClean="0">
              <a:latin typeface="Meiryo UI" panose="020B0604030504040204" pitchFamily="50" charset="-128"/>
              <a:ea typeface="Meiryo UI" panose="020B0604030504040204" pitchFamily="50" charset="-128"/>
              <a:hlinkClick r:id="rId4" action="ppaction://hlinksldjump"/>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3" action="ppaction://hlinksldjump"/>
              </a:rPr>
              <a:t>15</a:t>
            </a:r>
            <a:endParaRPr lang="en-US" altLang="ja-JP" sz="960" dirty="0">
              <a:latin typeface="Meiryo UI" panose="020B0604030504040204" pitchFamily="50" charset="-128"/>
              <a:ea typeface="Meiryo UI" panose="020B0604030504040204" pitchFamily="50" charset="-128"/>
              <a:hlinkClick r:id="rId4" action="ppaction://hlinksldjump"/>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5" action="ppaction://hlinksldjump"/>
              </a:rPr>
              <a:t>16</a:t>
            </a:r>
            <a:endParaRPr lang="en-US" altLang="ja-JP" sz="960" dirty="0" smtClean="0">
              <a:latin typeface="Meiryo UI" panose="020B0604030504040204" pitchFamily="50" charset="-128"/>
              <a:ea typeface="Meiryo UI" panose="020B0604030504040204" pitchFamily="50" charset="-128"/>
              <a:hlinkClick r:id="rId4" action="ppaction://hlinksldjump"/>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6" action="ppaction://hlinksldjump"/>
              </a:rPr>
              <a:t>17</a:t>
            </a:r>
            <a:endParaRPr lang="en-US" altLang="ja-JP" sz="960" dirty="0" smtClean="0">
              <a:latin typeface="Meiryo UI" panose="020B0604030504040204" pitchFamily="50" charset="-128"/>
              <a:ea typeface="Meiryo UI" panose="020B0604030504040204" pitchFamily="50" charset="-128"/>
              <a:hlinkClick r:id="rId4" action="ppaction://hlinksldjump"/>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4" action="ppaction://hlinksldjump"/>
              </a:rPr>
              <a:t>18</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7" action="ppaction://hlinksldjump"/>
              </a:rPr>
              <a:t>19</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7" action="ppaction://hlinksldjump"/>
              </a:rPr>
              <a:t>19</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7" action="ppaction://hlinksldjump"/>
              </a:rPr>
              <a:t>22</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7" action="ppaction://hlinksldjump"/>
              </a:rPr>
              <a:t>22</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8" action="ppaction://hlinksldjump"/>
              </a:rPr>
              <a:t>23</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9" action="ppaction://hlinksldjump"/>
              </a:rPr>
              <a:t>24</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0" action="ppaction://hlinksldjump"/>
              </a:rPr>
              <a:t>29</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1" action="ppaction://hlinksldjump"/>
              </a:rPr>
              <a:t>32</a:t>
            </a:r>
            <a:endParaRPr lang="en-US" altLang="ja-JP" sz="960" dirty="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2" action="ppaction://hlinksldjump"/>
              </a:rPr>
              <a:t>33</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3" action="ppaction://hlinksldjump"/>
              </a:rPr>
              <a:t>38</a:t>
            </a:r>
            <a:endParaRPr lang="en-US" altLang="ja-JP" sz="960" dirty="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4" action="ppaction://hlinksldjump"/>
              </a:rPr>
              <a:t>40</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rId15" action="ppaction://hlinksldjump"/>
              </a:rPr>
              <a:t>44</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56</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65</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66</a:t>
            </a:r>
            <a:endParaRPr lang="en-US" altLang="ja-JP" sz="960" dirty="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67</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68</a:t>
            </a:r>
            <a:endParaRPr lang="en-US" altLang="ja-JP" sz="960" dirty="0" smtClean="0">
              <a:latin typeface="Meiryo UI" panose="020B0604030504040204" pitchFamily="50" charset="-128"/>
              <a:ea typeface="Meiryo UI" panose="020B0604030504040204" pitchFamily="50" charset="-128"/>
            </a:endParaRPr>
          </a:p>
          <a:p>
            <a:pPr algn="ctr">
              <a:lnSpc>
                <a:spcPts val="1800"/>
              </a:lnSpc>
              <a:defRPr/>
            </a:pPr>
            <a:r>
              <a:rPr lang="en-US" altLang="ja-JP" sz="960" noProof="1">
                <a:latin typeface="Meiryo UI" panose="020B0604030504040204" pitchFamily="50" charset="-128"/>
                <a:ea typeface="Meiryo UI" panose="020B0604030504040204" pitchFamily="50" charset="-128"/>
                <a:hlinkClick r:id="" action="ppaction://noaction"/>
              </a:rPr>
              <a:t>69</a:t>
            </a:r>
            <a:endParaRPr lang="en-US" altLang="ja-JP" sz="960" dirty="0">
              <a:latin typeface="Meiryo UI" panose="020B0604030504040204" pitchFamily="50" charset="-128"/>
              <a:ea typeface="Meiryo UI" panose="020B0604030504040204" pitchFamily="50" charset="-128"/>
            </a:endParaRPr>
          </a:p>
        </p:txBody>
      </p:sp>
    </p:spTree>
    <p:extLst>
      <p:ext uri="{BB962C8B-B14F-4D97-AF65-F5344CB8AC3E}">
        <p14:creationId xmlns="" xmlns:p14="http://schemas.microsoft.com/office/powerpoint/2010/main" val="3257032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グループ化 98"/>
          <p:cNvGrpSpPr/>
          <p:nvPr/>
        </p:nvGrpSpPr>
        <p:grpSpPr>
          <a:xfrm>
            <a:off x="1516184" y="5631924"/>
            <a:ext cx="1546612" cy="479490"/>
            <a:chOff x="1516184" y="4774543"/>
            <a:chExt cx="1546612" cy="479490"/>
          </a:xfrm>
        </p:grpSpPr>
        <p:grpSp>
          <p:nvGrpSpPr>
            <p:cNvPr id="88" name="グループ化 87"/>
            <p:cNvGrpSpPr/>
            <p:nvPr/>
          </p:nvGrpSpPr>
          <p:grpSpPr>
            <a:xfrm>
              <a:off x="1516184" y="4781784"/>
              <a:ext cx="512484" cy="472249"/>
              <a:chOff x="1516184" y="4751384"/>
              <a:chExt cx="512484" cy="472249"/>
            </a:xfrm>
          </p:grpSpPr>
          <p:pic>
            <p:nvPicPr>
              <p:cNvPr id="85" name="図 84"/>
              <p:cNvPicPr>
                <a:picLocks noChangeAspect="1"/>
              </p:cNvPicPr>
              <p:nvPr/>
            </p:nvPicPr>
            <p:blipFill>
              <a:blip r:embed="rId2"/>
              <a:stretch>
                <a:fillRect/>
              </a:stretch>
            </p:blipFill>
            <p:spPr>
              <a:xfrm>
                <a:off x="1516184" y="4949186"/>
                <a:ext cx="252485" cy="271187"/>
              </a:xfrm>
              <a:prstGeom prst="rect">
                <a:avLst/>
              </a:prstGeom>
            </p:spPr>
          </p:pic>
          <p:cxnSp>
            <p:nvCxnSpPr>
              <p:cNvPr id="39" name="直線コネクタ 38"/>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7" name="図 86"/>
              <p:cNvPicPr>
                <a:picLocks noChangeAspect="1"/>
              </p:cNvPicPr>
              <p:nvPr/>
            </p:nvPicPr>
            <p:blipFill>
              <a:blip r:embed="rId2"/>
              <a:stretch>
                <a:fillRect/>
              </a:stretch>
            </p:blipFill>
            <p:spPr>
              <a:xfrm>
                <a:off x="1776183" y="4952446"/>
                <a:ext cx="252485" cy="271187"/>
              </a:xfrm>
              <a:prstGeom prst="rect">
                <a:avLst/>
              </a:prstGeom>
            </p:spPr>
          </p:pic>
          <p:cxnSp>
            <p:nvCxnSpPr>
              <p:cNvPr id="86" name="直線コネクタ 85"/>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グループ化 88"/>
            <p:cNvGrpSpPr/>
            <p:nvPr/>
          </p:nvGrpSpPr>
          <p:grpSpPr>
            <a:xfrm>
              <a:off x="2044970" y="4774543"/>
              <a:ext cx="512484" cy="472249"/>
              <a:chOff x="1516184" y="4751384"/>
              <a:chExt cx="512484" cy="472249"/>
            </a:xfrm>
          </p:grpSpPr>
          <p:pic>
            <p:nvPicPr>
              <p:cNvPr id="90" name="図 89"/>
              <p:cNvPicPr>
                <a:picLocks noChangeAspect="1"/>
              </p:cNvPicPr>
              <p:nvPr/>
            </p:nvPicPr>
            <p:blipFill>
              <a:blip r:embed="rId2"/>
              <a:stretch>
                <a:fillRect/>
              </a:stretch>
            </p:blipFill>
            <p:spPr>
              <a:xfrm>
                <a:off x="1516184" y="4949186"/>
                <a:ext cx="252485" cy="271187"/>
              </a:xfrm>
              <a:prstGeom prst="rect">
                <a:avLst/>
              </a:prstGeom>
            </p:spPr>
          </p:pic>
          <p:cxnSp>
            <p:nvCxnSpPr>
              <p:cNvPr id="91" name="直線コネクタ 90"/>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2" name="図 91"/>
              <p:cNvPicPr>
                <a:picLocks noChangeAspect="1"/>
              </p:cNvPicPr>
              <p:nvPr/>
            </p:nvPicPr>
            <p:blipFill>
              <a:blip r:embed="rId2"/>
              <a:stretch>
                <a:fillRect/>
              </a:stretch>
            </p:blipFill>
            <p:spPr>
              <a:xfrm>
                <a:off x="1776183" y="4952446"/>
                <a:ext cx="252485" cy="271187"/>
              </a:xfrm>
              <a:prstGeom prst="rect">
                <a:avLst/>
              </a:prstGeom>
            </p:spPr>
          </p:pic>
          <p:cxnSp>
            <p:nvCxnSpPr>
              <p:cNvPr id="93" name="直線コネクタ 92"/>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グループ化 93"/>
            <p:cNvGrpSpPr/>
            <p:nvPr/>
          </p:nvGrpSpPr>
          <p:grpSpPr>
            <a:xfrm>
              <a:off x="2550312" y="4781784"/>
              <a:ext cx="512484" cy="472249"/>
              <a:chOff x="1516184" y="4751384"/>
              <a:chExt cx="512484" cy="472249"/>
            </a:xfrm>
          </p:grpSpPr>
          <p:pic>
            <p:nvPicPr>
              <p:cNvPr id="95" name="図 94"/>
              <p:cNvPicPr>
                <a:picLocks noChangeAspect="1"/>
              </p:cNvPicPr>
              <p:nvPr/>
            </p:nvPicPr>
            <p:blipFill>
              <a:blip r:embed="rId2"/>
              <a:stretch>
                <a:fillRect/>
              </a:stretch>
            </p:blipFill>
            <p:spPr>
              <a:xfrm>
                <a:off x="1516184" y="4949186"/>
                <a:ext cx="252485" cy="271187"/>
              </a:xfrm>
              <a:prstGeom prst="rect">
                <a:avLst/>
              </a:prstGeom>
            </p:spPr>
          </p:pic>
          <p:cxnSp>
            <p:nvCxnSpPr>
              <p:cNvPr id="96" name="直線コネクタ 95"/>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7" name="図 96"/>
              <p:cNvPicPr>
                <a:picLocks noChangeAspect="1"/>
              </p:cNvPicPr>
              <p:nvPr/>
            </p:nvPicPr>
            <p:blipFill>
              <a:blip r:embed="rId2"/>
              <a:stretch>
                <a:fillRect/>
              </a:stretch>
            </p:blipFill>
            <p:spPr>
              <a:xfrm>
                <a:off x="1776183" y="4952446"/>
                <a:ext cx="252485" cy="271187"/>
              </a:xfrm>
              <a:prstGeom prst="rect">
                <a:avLst/>
              </a:prstGeom>
            </p:spPr>
          </p:pic>
          <p:cxnSp>
            <p:nvCxnSpPr>
              <p:cNvPr id="98" name="直線コネクタ 97"/>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0" name="グループ化 99"/>
          <p:cNvGrpSpPr/>
          <p:nvPr/>
        </p:nvGrpSpPr>
        <p:grpSpPr>
          <a:xfrm>
            <a:off x="4003272" y="5599046"/>
            <a:ext cx="1546612" cy="479490"/>
            <a:chOff x="1516184" y="4774543"/>
            <a:chExt cx="1546612" cy="479490"/>
          </a:xfrm>
        </p:grpSpPr>
        <p:grpSp>
          <p:nvGrpSpPr>
            <p:cNvPr id="101" name="グループ化 100"/>
            <p:cNvGrpSpPr/>
            <p:nvPr/>
          </p:nvGrpSpPr>
          <p:grpSpPr>
            <a:xfrm>
              <a:off x="1516184" y="4781784"/>
              <a:ext cx="512484" cy="472249"/>
              <a:chOff x="1516184" y="4751384"/>
              <a:chExt cx="512484" cy="472249"/>
            </a:xfrm>
          </p:grpSpPr>
          <p:pic>
            <p:nvPicPr>
              <p:cNvPr id="112" name="図 111"/>
              <p:cNvPicPr>
                <a:picLocks noChangeAspect="1"/>
              </p:cNvPicPr>
              <p:nvPr/>
            </p:nvPicPr>
            <p:blipFill>
              <a:blip r:embed="rId2"/>
              <a:stretch>
                <a:fillRect/>
              </a:stretch>
            </p:blipFill>
            <p:spPr>
              <a:xfrm>
                <a:off x="1516184" y="4949186"/>
                <a:ext cx="252485" cy="271187"/>
              </a:xfrm>
              <a:prstGeom prst="rect">
                <a:avLst/>
              </a:prstGeom>
            </p:spPr>
          </p:pic>
          <p:cxnSp>
            <p:nvCxnSpPr>
              <p:cNvPr id="113" name="直線コネクタ 112"/>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4" name="図 113"/>
              <p:cNvPicPr>
                <a:picLocks noChangeAspect="1"/>
              </p:cNvPicPr>
              <p:nvPr/>
            </p:nvPicPr>
            <p:blipFill>
              <a:blip r:embed="rId2"/>
              <a:stretch>
                <a:fillRect/>
              </a:stretch>
            </p:blipFill>
            <p:spPr>
              <a:xfrm>
                <a:off x="1776183" y="4952446"/>
                <a:ext cx="252485" cy="271187"/>
              </a:xfrm>
              <a:prstGeom prst="rect">
                <a:avLst/>
              </a:prstGeom>
            </p:spPr>
          </p:pic>
          <p:cxnSp>
            <p:nvCxnSpPr>
              <p:cNvPr id="115" name="直線コネクタ 114"/>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グループ化 101"/>
            <p:cNvGrpSpPr/>
            <p:nvPr/>
          </p:nvGrpSpPr>
          <p:grpSpPr>
            <a:xfrm>
              <a:off x="2044970" y="4774543"/>
              <a:ext cx="512484" cy="472249"/>
              <a:chOff x="1516184" y="4751384"/>
              <a:chExt cx="512484" cy="472249"/>
            </a:xfrm>
          </p:grpSpPr>
          <p:pic>
            <p:nvPicPr>
              <p:cNvPr id="108" name="図 107"/>
              <p:cNvPicPr>
                <a:picLocks noChangeAspect="1"/>
              </p:cNvPicPr>
              <p:nvPr/>
            </p:nvPicPr>
            <p:blipFill>
              <a:blip r:embed="rId2"/>
              <a:stretch>
                <a:fillRect/>
              </a:stretch>
            </p:blipFill>
            <p:spPr>
              <a:xfrm>
                <a:off x="1516184" y="4949186"/>
                <a:ext cx="252485" cy="271187"/>
              </a:xfrm>
              <a:prstGeom prst="rect">
                <a:avLst/>
              </a:prstGeom>
            </p:spPr>
          </p:pic>
          <p:cxnSp>
            <p:nvCxnSpPr>
              <p:cNvPr id="109" name="直線コネクタ 108"/>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0" name="図 109"/>
              <p:cNvPicPr>
                <a:picLocks noChangeAspect="1"/>
              </p:cNvPicPr>
              <p:nvPr/>
            </p:nvPicPr>
            <p:blipFill>
              <a:blip r:embed="rId2"/>
              <a:stretch>
                <a:fillRect/>
              </a:stretch>
            </p:blipFill>
            <p:spPr>
              <a:xfrm>
                <a:off x="1776183" y="4952446"/>
                <a:ext cx="252485" cy="271187"/>
              </a:xfrm>
              <a:prstGeom prst="rect">
                <a:avLst/>
              </a:prstGeom>
            </p:spPr>
          </p:pic>
          <p:cxnSp>
            <p:nvCxnSpPr>
              <p:cNvPr id="111" name="直線コネクタ 110"/>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グループ化 102"/>
            <p:cNvGrpSpPr/>
            <p:nvPr/>
          </p:nvGrpSpPr>
          <p:grpSpPr>
            <a:xfrm>
              <a:off x="2550312" y="4781784"/>
              <a:ext cx="512484" cy="472249"/>
              <a:chOff x="1516184" y="4751384"/>
              <a:chExt cx="512484" cy="472249"/>
            </a:xfrm>
          </p:grpSpPr>
          <p:pic>
            <p:nvPicPr>
              <p:cNvPr id="104" name="図 103"/>
              <p:cNvPicPr>
                <a:picLocks noChangeAspect="1"/>
              </p:cNvPicPr>
              <p:nvPr/>
            </p:nvPicPr>
            <p:blipFill>
              <a:blip r:embed="rId2"/>
              <a:stretch>
                <a:fillRect/>
              </a:stretch>
            </p:blipFill>
            <p:spPr>
              <a:xfrm>
                <a:off x="1516184" y="4949186"/>
                <a:ext cx="252485" cy="271187"/>
              </a:xfrm>
              <a:prstGeom prst="rect">
                <a:avLst/>
              </a:prstGeom>
            </p:spPr>
          </p:pic>
          <p:cxnSp>
            <p:nvCxnSpPr>
              <p:cNvPr id="105" name="直線コネクタ 104"/>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6" name="図 105"/>
              <p:cNvPicPr>
                <a:picLocks noChangeAspect="1"/>
              </p:cNvPicPr>
              <p:nvPr/>
            </p:nvPicPr>
            <p:blipFill>
              <a:blip r:embed="rId2"/>
              <a:stretch>
                <a:fillRect/>
              </a:stretch>
            </p:blipFill>
            <p:spPr>
              <a:xfrm>
                <a:off x="1776183" y="4952446"/>
                <a:ext cx="252485" cy="271187"/>
              </a:xfrm>
              <a:prstGeom prst="rect">
                <a:avLst/>
              </a:prstGeom>
            </p:spPr>
          </p:pic>
          <p:cxnSp>
            <p:nvCxnSpPr>
              <p:cNvPr id="107" name="直線コネクタ 106"/>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6" name="グループ化 115"/>
          <p:cNvGrpSpPr/>
          <p:nvPr/>
        </p:nvGrpSpPr>
        <p:grpSpPr>
          <a:xfrm>
            <a:off x="6896479" y="5631481"/>
            <a:ext cx="1546612" cy="479490"/>
            <a:chOff x="1516184" y="4774543"/>
            <a:chExt cx="1546612" cy="479490"/>
          </a:xfrm>
        </p:grpSpPr>
        <p:grpSp>
          <p:nvGrpSpPr>
            <p:cNvPr id="117" name="グループ化 116"/>
            <p:cNvGrpSpPr/>
            <p:nvPr/>
          </p:nvGrpSpPr>
          <p:grpSpPr>
            <a:xfrm>
              <a:off x="1516184" y="4781784"/>
              <a:ext cx="512484" cy="472249"/>
              <a:chOff x="1516184" y="4751384"/>
              <a:chExt cx="512484" cy="472249"/>
            </a:xfrm>
          </p:grpSpPr>
          <p:pic>
            <p:nvPicPr>
              <p:cNvPr id="128" name="図 127"/>
              <p:cNvPicPr>
                <a:picLocks noChangeAspect="1"/>
              </p:cNvPicPr>
              <p:nvPr/>
            </p:nvPicPr>
            <p:blipFill>
              <a:blip r:embed="rId2"/>
              <a:stretch>
                <a:fillRect/>
              </a:stretch>
            </p:blipFill>
            <p:spPr>
              <a:xfrm>
                <a:off x="1516184" y="4949186"/>
                <a:ext cx="252485" cy="271187"/>
              </a:xfrm>
              <a:prstGeom prst="rect">
                <a:avLst/>
              </a:prstGeom>
            </p:spPr>
          </p:pic>
          <p:cxnSp>
            <p:nvCxnSpPr>
              <p:cNvPr id="129" name="直線コネクタ 128"/>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0" name="図 129"/>
              <p:cNvPicPr>
                <a:picLocks noChangeAspect="1"/>
              </p:cNvPicPr>
              <p:nvPr/>
            </p:nvPicPr>
            <p:blipFill>
              <a:blip r:embed="rId2"/>
              <a:stretch>
                <a:fillRect/>
              </a:stretch>
            </p:blipFill>
            <p:spPr>
              <a:xfrm>
                <a:off x="1776183" y="4952446"/>
                <a:ext cx="252485" cy="271187"/>
              </a:xfrm>
              <a:prstGeom prst="rect">
                <a:avLst/>
              </a:prstGeom>
            </p:spPr>
          </p:pic>
          <p:cxnSp>
            <p:nvCxnSpPr>
              <p:cNvPr id="131" name="直線コネクタ 130"/>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グループ化 117"/>
            <p:cNvGrpSpPr/>
            <p:nvPr/>
          </p:nvGrpSpPr>
          <p:grpSpPr>
            <a:xfrm>
              <a:off x="2044970" y="4774543"/>
              <a:ext cx="512484" cy="472249"/>
              <a:chOff x="1516184" y="4751384"/>
              <a:chExt cx="512484" cy="472249"/>
            </a:xfrm>
          </p:grpSpPr>
          <p:pic>
            <p:nvPicPr>
              <p:cNvPr id="124" name="図 123"/>
              <p:cNvPicPr>
                <a:picLocks noChangeAspect="1"/>
              </p:cNvPicPr>
              <p:nvPr/>
            </p:nvPicPr>
            <p:blipFill>
              <a:blip r:embed="rId2"/>
              <a:stretch>
                <a:fillRect/>
              </a:stretch>
            </p:blipFill>
            <p:spPr>
              <a:xfrm>
                <a:off x="1516184" y="4949186"/>
                <a:ext cx="252485" cy="271187"/>
              </a:xfrm>
              <a:prstGeom prst="rect">
                <a:avLst/>
              </a:prstGeom>
            </p:spPr>
          </p:pic>
          <p:cxnSp>
            <p:nvCxnSpPr>
              <p:cNvPr id="125" name="直線コネクタ 124"/>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6" name="図 125"/>
              <p:cNvPicPr>
                <a:picLocks noChangeAspect="1"/>
              </p:cNvPicPr>
              <p:nvPr/>
            </p:nvPicPr>
            <p:blipFill>
              <a:blip r:embed="rId2"/>
              <a:stretch>
                <a:fillRect/>
              </a:stretch>
            </p:blipFill>
            <p:spPr>
              <a:xfrm>
                <a:off x="1776183" y="4952446"/>
                <a:ext cx="252485" cy="271187"/>
              </a:xfrm>
              <a:prstGeom prst="rect">
                <a:avLst/>
              </a:prstGeom>
            </p:spPr>
          </p:pic>
          <p:cxnSp>
            <p:nvCxnSpPr>
              <p:cNvPr id="127" name="直線コネクタ 126"/>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グループ化 118"/>
            <p:cNvGrpSpPr/>
            <p:nvPr/>
          </p:nvGrpSpPr>
          <p:grpSpPr>
            <a:xfrm>
              <a:off x="2550312" y="4781784"/>
              <a:ext cx="512484" cy="472249"/>
              <a:chOff x="1516184" y="4751384"/>
              <a:chExt cx="512484" cy="472249"/>
            </a:xfrm>
          </p:grpSpPr>
          <p:pic>
            <p:nvPicPr>
              <p:cNvPr id="120" name="図 119"/>
              <p:cNvPicPr>
                <a:picLocks noChangeAspect="1"/>
              </p:cNvPicPr>
              <p:nvPr/>
            </p:nvPicPr>
            <p:blipFill>
              <a:blip r:embed="rId2"/>
              <a:stretch>
                <a:fillRect/>
              </a:stretch>
            </p:blipFill>
            <p:spPr>
              <a:xfrm>
                <a:off x="1516184" y="4949186"/>
                <a:ext cx="252485" cy="271187"/>
              </a:xfrm>
              <a:prstGeom prst="rect">
                <a:avLst/>
              </a:prstGeom>
            </p:spPr>
          </p:pic>
          <p:cxnSp>
            <p:nvCxnSpPr>
              <p:cNvPr id="121" name="直線コネクタ 120"/>
              <p:cNvCxnSpPr/>
              <p:nvPr/>
            </p:nvCxnSpPr>
            <p:spPr>
              <a:xfrm>
                <a:off x="1660944"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2" name="図 121"/>
              <p:cNvPicPr>
                <a:picLocks noChangeAspect="1"/>
              </p:cNvPicPr>
              <p:nvPr/>
            </p:nvPicPr>
            <p:blipFill>
              <a:blip r:embed="rId2"/>
              <a:stretch>
                <a:fillRect/>
              </a:stretch>
            </p:blipFill>
            <p:spPr>
              <a:xfrm>
                <a:off x="1776183" y="4952446"/>
                <a:ext cx="252485" cy="271187"/>
              </a:xfrm>
              <a:prstGeom prst="rect">
                <a:avLst/>
              </a:prstGeom>
            </p:spPr>
          </p:pic>
          <p:cxnSp>
            <p:nvCxnSpPr>
              <p:cNvPr id="123" name="直線コネクタ 122"/>
              <p:cNvCxnSpPr/>
              <p:nvPr/>
            </p:nvCxnSpPr>
            <p:spPr>
              <a:xfrm>
                <a:off x="1911243" y="4751384"/>
                <a:ext cx="0" cy="22888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59"/>
          <p:cNvSpPr>
            <a:spLocks noChangeArrowheads="1"/>
          </p:cNvSpPr>
          <p:nvPr/>
        </p:nvSpPr>
        <p:spPr bwMode="auto">
          <a:xfrm>
            <a:off x="763428" y="577603"/>
            <a:ext cx="1931644" cy="346041"/>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128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Introduction ・・・</a:t>
            </a:r>
            <a:endParaRPr lang="en-US" altLang="ja-JP" sz="12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Rectangle 59"/>
          <p:cNvSpPr>
            <a:spLocks noChangeArrowheads="1"/>
          </p:cNvSpPr>
          <p:nvPr/>
        </p:nvSpPr>
        <p:spPr bwMode="auto">
          <a:xfrm>
            <a:off x="971600" y="984826"/>
            <a:ext cx="7187787" cy="3072697"/>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1.1</a:t>
            </a:r>
            <a:r>
              <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Caution</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FLIPS becomes a "single folder" system</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setting up or moving, please go through the folder by folder.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folder name (FLIPS) and executable file name (FLIPS.exe) can be changed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 not change any other file or folder names.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you change the name of (FLIPS.exe), change the name of (FLIPS.exe.config) to the same name.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(FLIPS.exe) (FLIPS.exe.config) → (Check01.exe) (Check01.exe.config)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FLIPS V. 1.2. 0.0 and later mainly targets Win 10</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use with Win 7 or lower, install Framework 4.0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or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higher (available for free from Microsoft's site) or use a downgraded version of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a:t>
            </a: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FLIPS can be run over a network</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However, you can't access the same FLIPS from two PCs at the same time.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that case, separate the folders and access them separately.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Also</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be aware that running on a network increases processing time.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9" name="直線コネクタ 8"/>
          <p:cNvCxnSpPr/>
          <p:nvPr/>
        </p:nvCxnSpPr>
        <p:spPr>
          <a:xfrm>
            <a:off x="3491880" y="4371977"/>
            <a:ext cx="93964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804930" y="4365104"/>
            <a:ext cx="0" cy="419363"/>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3892167" y="4936977"/>
            <a:ext cx="174472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4283968" y="4936977"/>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3" name="図 2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041415" y="5138623"/>
            <a:ext cx="485106" cy="536949"/>
          </a:xfrm>
          <a:prstGeom prst="rect">
            <a:avLst/>
          </a:prstGeom>
        </p:spPr>
      </p:pic>
      <p:pic>
        <p:nvPicPr>
          <p:cNvPr id="5" name="図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63888" y="4653136"/>
            <a:ext cx="485106" cy="536949"/>
          </a:xfrm>
          <a:prstGeom prst="rect">
            <a:avLst/>
          </a:prstGeom>
        </p:spPr>
      </p:pic>
      <p:cxnSp>
        <p:nvCxnSpPr>
          <p:cNvPr id="30" name="直線コネクタ 29"/>
          <p:cNvCxnSpPr/>
          <p:nvPr/>
        </p:nvCxnSpPr>
        <p:spPr>
          <a:xfrm>
            <a:off x="4810451" y="4936977"/>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67898" y="5138623"/>
            <a:ext cx="485106" cy="536949"/>
          </a:xfrm>
          <a:prstGeom prst="rect">
            <a:avLst/>
          </a:prstGeom>
        </p:spPr>
      </p:pic>
      <p:cxnSp>
        <p:nvCxnSpPr>
          <p:cNvPr id="34" name="直線コネクタ 33"/>
          <p:cNvCxnSpPr/>
          <p:nvPr/>
        </p:nvCxnSpPr>
        <p:spPr>
          <a:xfrm>
            <a:off x="5314507" y="4940422"/>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5" name="図 3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71954" y="5142068"/>
            <a:ext cx="485106" cy="536949"/>
          </a:xfrm>
          <a:prstGeom prst="rect">
            <a:avLst/>
          </a:prstGeom>
        </p:spPr>
      </p:pic>
      <p:cxnSp>
        <p:nvCxnSpPr>
          <p:cNvPr id="40" name="直線コネクタ 39"/>
          <p:cNvCxnSpPr/>
          <p:nvPr/>
        </p:nvCxnSpPr>
        <p:spPr>
          <a:xfrm>
            <a:off x="971600" y="4393908"/>
            <a:ext cx="93964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316161" y="4387035"/>
            <a:ext cx="0" cy="419363"/>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403398" y="4958908"/>
            <a:ext cx="174472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795199" y="4958908"/>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5" name="図 4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52646" y="5160554"/>
            <a:ext cx="485106" cy="536949"/>
          </a:xfrm>
          <a:prstGeom prst="rect">
            <a:avLst/>
          </a:prstGeom>
        </p:spPr>
      </p:pic>
      <p:pic>
        <p:nvPicPr>
          <p:cNvPr id="46" name="図 4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075119" y="4675067"/>
            <a:ext cx="485106" cy="536949"/>
          </a:xfrm>
          <a:prstGeom prst="rect">
            <a:avLst/>
          </a:prstGeom>
        </p:spPr>
      </p:pic>
      <p:cxnSp>
        <p:nvCxnSpPr>
          <p:cNvPr id="50" name="直線コネクタ 49"/>
          <p:cNvCxnSpPr/>
          <p:nvPr/>
        </p:nvCxnSpPr>
        <p:spPr>
          <a:xfrm>
            <a:off x="2308792" y="4958908"/>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図 5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066239" y="5160554"/>
            <a:ext cx="485106" cy="536949"/>
          </a:xfrm>
          <a:prstGeom prst="rect">
            <a:avLst/>
          </a:prstGeom>
        </p:spPr>
      </p:pic>
      <p:cxnSp>
        <p:nvCxnSpPr>
          <p:cNvPr id="54" name="直線コネクタ 53"/>
          <p:cNvCxnSpPr/>
          <p:nvPr/>
        </p:nvCxnSpPr>
        <p:spPr>
          <a:xfrm>
            <a:off x="2812848" y="4962353"/>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70295" y="5163999"/>
            <a:ext cx="485106" cy="536949"/>
          </a:xfrm>
          <a:prstGeom prst="rect">
            <a:avLst/>
          </a:prstGeom>
        </p:spPr>
      </p:pic>
      <p:cxnSp>
        <p:nvCxnSpPr>
          <p:cNvPr id="58" name="直線コネクタ 57"/>
          <p:cNvCxnSpPr/>
          <p:nvPr/>
        </p:nvCxnSpPr>
        <p:spPr>
          <a:xfrm>
            <a:off x="6372200" y="4393908"/>
            <a:ext cx="93964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94818" y="4387035"/>
            <a:ext cx="0" cy="419363"/>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6782055" y="4958908"/>
            <a:ext cx="174472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7173856" y="4958908"/>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3" name="図 6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931303" y="5160554"/>
            <a:ext cx="485106" cy="536949"/>
          </a:xfrm>
          <a:prstGeom prst="rect">
            <a:avLst/>
          </a:prstGeom>
        </p:spPr>
      </p:pic>
      <p:pic>
        <p:nvPicPr>
          <p:cNvPr id="64" name="図 6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53776" y="4675067"/>
            <a:ext cx="485106" cy="536949"/>
          </a:xfrm>
          <a:prstGeom prst="rect">
            <a:avLst/>
          </a:prstGeom>
        </p:spPr>
      </p:pic>
      <p:cxnSp>
        <p:nvCxnSpPr>
          <p:cNvPr id="67" name="直線コネクタ 66"/>
          <p:cNvCxnSpPr/>
          <p:nvPr/>
        </p:nvCxnSpPr>
        <p:spPr>
          <a:xfrm>
            <a:off x="7713823" y="4958908"/>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8" name="図 6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471270" y="5160554"/>
            <a:ext cx="485106" cy="536949"/>
          </a:xfrm>
          <a:prstGeom prst="rect">
            <a:avLst/>
          </a:prstGeom>
        </p:spPr>
      </p:pic>
      <p:cxnSp>
        <p:nvCxnSpPr>
          <p:cNvPr id="71" name="直線コネクタ 70"/>
          <p:cNvCxnSpPr/>
          <p:nvPr/>
        </p:nvCxnSpPr>
        <p:spPr>
          <a:xfrm>
            <a:off x="8217879" y="4962353"/>
            <a:ext cx="0" cy="364231"/>
          </a:xfrm>
          <a:prstGeom prst="line">
            <a:avLst/>
          </a:prstGeom>
          <a:ln w="28575">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2" name="図 7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975326" y="5163999"/>
            <a:ext cx="485106" cy="536949"/>
          </a:xfrm>
          <a:prstGeom prst="rect">
            <a:avLst/>
          </a:prstGeom>
        </p:spPr>
      </p:pic>
      <p:sp>
        <p:nvSpPr>
          <p:cNvPr id="42" name="角丸四角形 41"/>
          <p:cNvSpPr/>
          <p:nvPr/>
        </p:nvSpPr>
        <p:spPr bwMode="auto">
          <a:xfrm>
            <a:off x="1552646" y="5116892"/>
            <a:ext cx="468311"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a:t>
            </a:r>
            <a:endParaRPr kumimoji="1" lang="ja-JP" altLang="en-US" sz="800" dirty="0"/>
          </a:p>
        </p:txBody>
      </p:sp>
      <p:sp>
        <p:nvSpPr>
          <p:cNvPr id="74" name="角丸四角形 73"/>
          <p:cNvSpPr/>
          <p:nvPr/>
        </p:nvSpPr>
        <p:spPr bwMode="auto">
          <a:xfrm>
            <a:off x="2093881" y="5115920"/>
            <a:ext cx="468311"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a:t>
            </a:r>
            <a:endParaRPr kumimoji="1" lang="ja-JP" altLang="en-US" sz="800" dirty="0"/>
          </a:p>
        </p:txBody>
      </p:sp>
      <p:sp>
        <p:nvSpPr>
          <p:cNvPr id="75" name="角丸四角形 74"/>
          <p:cNvSpPr/>
          <p:nvPr/>
        </p:nvSpPr>
        <p:spPr bwMode="auto">
          <a:xfrm>
            <a:off x="2594444" y="5115920"/>
            <a:ext cx="468311"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a:t>
            </a:r>
            <a:endParaRPr kumimoji="1" lang="ja-JP" altLang="en-US" sz="800" dirty="0"/>
          </a:p>
        </p:txBody>
      </p:sp>
      <p:sp>
        <p:nvSpPr>
          <p:cNvPr id="18" name="角丸四角形 17"/>
          <p:cNvSpPr/>
          <p:nvPr/>
        </p:nvSpPr>
        <p:spPr bwMode="auto">
          <a:xfrm>
            <a:off x="3569955" y="4596496"/>
            <a:ext cx="468311" cy="130385"/>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a:t>
            </a:r>
            <a:endParaRPr kumimoji="1" lang="ja-JP" altLang="en-US" sz="800" dirty="0"/>
          </a:p>
        </p:txBody>
      </p:sp>
      <p:sp>
        <p:nvSpPr>
          <p:cNvPr id="76" name="角丸四角形 75"/>
          <p:cNvSpPr/>
          <p:nvPr/>
        </p:nvSpPr>
        <p:spPr bwMode="auto">
          <a:xfrm>
            <a:off x="5989373" y="4944978"/>
            <a:ext cx="566656"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FLIPS(2)</a:t>
            </a:r>
            <a:endParaRPr kumimoji="1" lang="ja-JP" altLang="en-US" sz="800" dirty="0"/>
          </a:p>
        </p:txBody>
      </p:sp>
      <p:sp>
        <p:nvSpPr>
          <p:cNvPr id="77" name="角丸四角形 76"/>
          <p:cNvSpPr/>
          <p:nvPr/>
        </p:nvSpPr>
        <p:spPr bwMode="auto">
          <a:xfrm>
            <a:off x="5985902" y="4736249"/>
            <a:ext cx="566656"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FLIPS(1)</a:t>
            </a:r>
            <a:endParaRPr kumimoji="1" lang="ja-JP" altLang="en-US" sz="800" dirty="0"/>
          </a:p>
        </p:txBody>
      </p:sp>
      <p:sp>
        <p:nvSpPr>
          <p:cNvPr id="78" name="角丸四角形 77"/>
          <p:cNvSpPr/>
          <p:nvPr/>
        </p:nvSpPr>
        <p:spPr bwMode="auto">
          <a:xfrm>
            <a:off x="5999891" y="5138793"/>
            <a:ext cx="566656" cy="121522"/>
          </a:xfrm>
          <a:prstGeom prst="roundRect">
            <a:avLst>
              <a:gd name="adj" fmla="val 50000"/>
            </a:avLst>
          </a:prstGeom>
          <a:solidFill>
            <a:srgbClr val="00FF00"/>
          </a:solidFill>
          <a:ln w="12700">
            <a:solidFill>
              <a:srgbClr val="00CC00"/>
            </a:solidFill>
            <a:miter lim="800000"/>
            <a:headEnd/>
            <a:tailEnd/>
          </a:ln>
        </p:spPr>
        <p:txBody>
          <a:bodyPr wrap="none" lIns="0" tIns="0" rIns="0" bIns="0" rtlCol="0" anchor="ctr"/>
          <a:lstStyle/>
          <a:p>
            <a:pPr algn="ctr"/>
            <a:r>
              <a:rPr kumimoji="1" lang="en-US" altLang="ja-JP" sz="800" noProof="1"/>
              <a:t>FLIPS(3)</a:t>
            </a:r>
            <a:endParaRPr kumimoji="1" lang="ja-JP" altLang="en-US" sz="800" dirty="0"/>
          </a:p>
        </p:txBody>
      </p:sp>
      <p:sp>
        <p:nvSpPr>
          <p:cNvPr id="79" name="楕円 78"/>
          <p:cNvSpPr/>
          <p:nvPr/>
        </p:nvSpPr>
        <p:spPr>
          <a:xfrm>
            <a:off x="2133460" y="4293096"/>
            <a:ext cx="480953" cy="443153"/>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楕円 79"/>
          <p:cNvSpPr/>
          <p:nvPr/>
        </p:nvSpPr>
        <p:spPr>
          <a:xfrm>
            <a:off x="7486520" y="4293096"/>
            <a:ext cx="480953" cy="443153"/>
          </a:xfrm>
          <a:prstGeom prst="ellipse">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乗算 80"/>
          <p:cNvSpPr/>
          <p:nvPr/>
        </p:nvSpPr>
        <p:spPr>
          <a:xfrm>
            <a:off x="4513397" y="4144889"/>
            <a:ext cx="726114" cy="740326"/>
          </a:xfrm>
          <a:prstGeom prst="mathMultiply">
            <a:avLst>
              <a:gd name="adj1" fmla="val 1584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Rectangle 59"/>
          <p:cNvSpPr>
            <a:spLocks noChangeArrowheads="1"/>
          </p:cNvSpPr>
          <p:nvPr/>
        </p:nvSpPr>
        <p:spPr bwMode="auto">
          <a:xfrm>
            <a:off x="2127087" y="6193211"/>
            <a:ext cx="652770" cy="254655"/>
          </a:xfrm>
          <a:prstGeom prst="rect">
            <a:avLst/>
          </a:prstGeom>
          <a:noFill/>
          <a:ln w="9525">
            <a:noFill/>
            <a:miter lim="800000"/>
            <a:headEnd/>
            <a:tailEnd/>
          </a:ln>
        </p:spPr>
        <p:txBody>
          <a:bodyPr wrap="none" lIns="72000" tIns="72000" rIns="0" bIns="0" anchor="t"/>
          <a:lstStyle/>
          <a:p>
            <a:r>
              <a:rPr lang="ja-JP" altLang="en-US" sz="96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Fast</a:t>
            </a:r>
            <a:endParaRPr lang="en-US" altLang="ja-JP" sz="96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3" name="Rectangle 59"/>
          <p:cNvSpPr>
            <a:spLocks noChangeArrowheads="1"/>
          </p:cNvSpPr>
          <p:nvPr/>
        </p:nvSpPr>
        <p:spPr bwMode="auto">
          <a:xfrm>
            <a:off x="4550069" y="6193211"/>
            <a:ext cx="652770" cy="254655"/>
          </a:xfrm>
          <a:prstGeom prst="rect">
            <a:avLst/>
          </a:prstGeom>
          <a:noFill/>
          <a:ln w="9525">
            <a:noFill/>
            <a:miter lim="800000"/>
            <a:headEnd/>
            <a:tailEnd/>
          </a:ln>
        </p:spPr>
        <p:txBody>
          <a:bodyPr wrap="none" lIns="72000" tIns="72000" rIns="0" bIns="0" anchor="t"/>
          <a:lstStyle/>
          <a:p>
            <a:r>
              <a:rPr lang="ja-JP" altLang="en-US" sz="96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 possible</a:t>
            </a:r>
            <a:endParaRPr lang="en-US" altLang="ja-JP" sz="96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Rectangle 59"/>
          <p:cNvSpPr>
            <a:spLocks noChangeArrowheads="1"/>
          </p:cNvSpPr>
          <p:nvPr/>
        </p:nvSpPr>
        <p:spPr bwMode="auto">
          <a:xfrm>
            <a:off x="7416901" y="6198681"/>
            <a:ext cx="652770" cy="254655"/>
          </a:xfrm>
          <a:prstGeom prst="rect">
            <a:avLst/>
          </a:prstGeom>
          <a:noFill/>
          <a:ln w="9525">
            <a:noFill/>
            <a:miter lim="800000"/>
            <a:headEnd/>
            <a:tailEnd/>
          </a:ln>
        </p:spPr>
        <p:txBody>
          <a:bodyPr wrap="none" lIns="72000" tIns="72000" rIns="0" bIns="0" anchor="t"/>
          <a:lstStyle/>
          <a:p>
            <a:r>
              <a:rPr lang="ja-JP" altLang="en-US" sz="96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Slow</a:t>
            </a:r>
            <a:endParaRPr lang="en-US" altLang="ja-JP" sz="96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2" name="Text Box 2"/>
          <p:cNvSpPr txBox="1">
            <a:spLocks noChangeArrowheads="1"/>
          </p:cNvSpPr>
          <p:nvPr/>
        </p:nvSpPr>
        <p:spPr bwMode="auto">
          <a:xfrm>
            <a:off x="179511" y="53678"/>
            <a:ext cx="2630799"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 name="直線矢印コネクタ 2"/>
          <p:cNvCxnSpPr/>
          <p:nvPr/>
        </p:nvCxnSpPr>
        <p:spPr>
          <a:xfrm flipV="1">
            <a:off x="6228184" y="5323139"/>
            <a:ext cx="0" cy="30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ectangle 59"/>
          <p:cNvSpPr>
            <a:spLocks noChangeArrowheads="1"/>
          </p:cNvSpPr>
          <p:nvPr/>
        </p:nvSpPr>
        <p:spPr bwMode="auto">
          <a:xfrm>
            <a:off x="5586077" y="5648124"/>
            <a:ext cx="1370342" cy="733204"/>
          </a:xfrm>
          <a:prstGeom prst="rect">
            <a:avLst/>
          </a:prstGeom>
          <a:noFill/>
          <a:ln w="9525">
            <a:noFill/>
            <a:miter lim="800000"/>
            <a:headEnd/>
            <a:tailEnd/>
          </a:ln>
        </p:spPr>
        <p:txBody>
          <a:bodyPr wrap="none" lIns="36000" tIns="36000" rIns="0" bIns="0" anchor="t"/>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**Port number needs to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be</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changed to a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different</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number</a:t>
            </a:r>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FlipsConfig</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\ServerPort</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.dat)</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6" name="図 5"/>
          <p:cNvPicPr>
            <a:picLocks noChangeAspect="1"/>
          </p:cNvPicPr>
          <p:nvPr/>
        </p:nvPicPr>
        <p:blipFill>
          <a:blip r:embed="rId4"/>
          <a:stretch>
            <a:fillRect/>
          </a:stretch>
        </p:blipFill>
        <p:spPr>
          <a:xfrm>
            <a:off x="7182766" y="1106369"/>
            <a:ext cx="1035113" cy="1300102"/>
          </a:xfrm>
          <a:prstGeom prst="rect">
            <a:avLst/>
          </a:prstGeom>
          <a:solidFill>
            <a:srgbClr val="FFFFCC"/>
          </a:solidFill>
          <a:ln>
            <a:solidFill>
              <a:schemeClr val="bg1">
                <a:lumMod val="65000"/>
              </a:schemeClr>
            </a:solidFill>
          </a:ln>
          <a:effectLst>
            <a:outerShdw blurRad="50800" dist="38100" dir="2700000" algn="tl" rotWithShape="0">
              <a:prstClr val="black">
                <a:alpha val="40000"/>
              </a:prstClr>
            </a:outerShdw>
          </a:effectLst>
        </p:spPr>
      </p:pic>
      <p:sp>
        <p:nvSpPr>
          <p:cNvPr id="134" name="Rectangle 59"/>
          <p:cNvSpPr>
            <a:spLocks noChangeArrowheads="1"/>
          </p:cNvSpPr>
          <p:nvPr/>
        </p:nvSpPr>
        <p:spPr bwMode="auto">
          <a:xfrm>
            <a:off x="7063059" y="831861"/>
            <a:ext cx="1397460" cy="329448"/>
          </a:xfrm>
          <a:prstGeom prst="rect">
            <a:avLst/>
          </a:prstGeom>
          <a:noFill/>
          <a:ln w="9525">
            <a:noFill/>
            <a:miter lim="800000"/>
            <a:headEnd/>
            <a:tailEnd/>
          </a:ln>
        </p:spPr>
        <p:txBody>
          <a:bodyPr wrap="none" lIns="72000" tIns="72000" rIns="0" bIns="0" anchor="t"/>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 folder configuration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137694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59"/>
          <p:cNvSpPr>
            <a:spLocks noChangeArrowheads="1"/>
          </p:cNvSpPr>
          <p:nvPr/>
        </p:nvSpPr>
        <p:spPr bwMode="auto">
          <a:xfrm>
            <a:off x="1642733" y="4944691"/>
            <a:ext cx="5256584" cy="671047"/>
          </a:xfrm>
          <a:prstGeom prst="rect">
            <a:avLst/>
          </a:prstGeom>
          <a:noFill/>
          <a:ln w="9525">
            <a:noFill/>
            <a:miter lim="800000"/>
            <a:headEnd/>
            <a:tailEnd/>
          </a:ln>
        </p:spPr>
        <p:txBody>
          <a:bodyPr wrap="none" lIns="72000" tIns="72000" rIns="0" bIns="0" anchor="t"/>
          <a:lstStyle/>
          <a:p>
            <a:pPr>
              <a:lnSpc>
                <a:spcPct val="150000"/>
              </a:lnSpc>
            </a:pPr>
            <a:r>
              <a:rPr lang="ja-JP" altLang="en-US" sz="1200" noProof="1">
                <a:solidFill>
                  <a:srgbClr val="000000"/>
                </a:solidFill>
                <a:latin typeface="Yu Gothic UI" panose="020B0500000000000000" pitchFamily="50" charset="-128"/>
                <a:ea typeface="Yu Gothic UI" panose="020B0500000000000000" pitchFamily="50" charset="-128"/>
              </a:rPr>
              <a:t>Aforge </a:t>
            </a:r>
            <a:r>
              <a:rPr lang="ja-JP" altLang="en-US" sz="1200" noProof="1" smtClean="0">
                <a:solidFill>
                  <a:srgbClr val="000000"/>
                </a:solidFill>
                <a:latin typeface="Yu Gothic UI" panose="020B0500000000000000" pitchFamily="50" charset="-128"/>
                <a:ea typeface="Yu Gothic UI" panose="020B0500000000000000" pitchFamily="50" charset="-128"/>
              </a:rPr>
              <a:t> ZXing  OpenCV  Tesseract</a:t>
            </a:r>
            <a:endParaRPr lang="en-US" altLang="ja-JP" sz="1200" dirty="0">
              <a:solidFill>
                <a:srgbClr val="000000"/>
              </a:solidFill>
              <a:latin typeface="Yu Gothic UI" panose="020B0500000000000000" pitchFamily="50" charset="-128"/>
              <a:ea typeface="Yu Gothic UI" panose="020B0500000000000000" pitchFamily="50" charset="-128"/>
            </a:endParaRPr>
          </a:p>
          <a:p>
            <a:pPr>
              <a:lnSpc>
                <a:spcPct val="150000"/>
              </a:lnSpc>
            </a:pPr>
            <a:r>
              <a:rPr lang="en-US" altLang="ja-JP" sz="1000" noProof="1">
                <a:solidFill>
                  <a:srgbClr val="000000"/>
                </a:solidFill>
                <a:latin typeface="Yu Gothic UI" panose="020B0500000000000000" pitchFamily="50" charset="-128"/>
                <a:ea typeface="Yu Gothic UI" panose="020B0500000000000000" pitchFamily="50" charset="-128"/>
              </a:rPr>
              <a:t>*Detailed OSS information can be found in the "License" folder in the FLIPS folder</a:t>
            </a:r>
            <a:endParaRPr lang="en-US" altLang="ja-JP" sz="1000" dirty="0">
              <a:latin typeface="Yu Gothic UI" panose="020B0500000000000000" pitchFamily="50" charset="-128"/>
              <a:ea typeface="Yu Gothic UI" panose="020B0500000000000000" pitchFamily="50" charset="-128"/>
            </a:endParaRPr>
          </a:p>
        </p:txBody>
      </p:sp>
      <p:sp>
        <p:nvSpPr>
          <p:cNvPr id="7"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8" name="Rectangle 59"/>
          <p:cNvSpPr>
            <a:spLocks noChangeArrowheads="1"/>
          </p:cNvSpPr>
          <p:nvPr/>
        </p:nvSpPr>
        <p:spPr bwMode="auto">
          <a:xfrm>
            <a:off x="2843808" y="101782"/>
            <a:ext cx="1036039" cy="25465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1</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Introduction</a:t>
            </a:r>
            <a:endParaRPr lang="en-US" altLang="ja-JP" sz="1120" dirty="0" smtClean="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 name="Rectangle 59"/>
          <p:cNvSpPr>
            <a:spLocks noChangeArrowheads="1"/>
          </p:cNvSpPr>
          <p:nvPr/>
        </p:nvSpPr>
        <p:spPr bwMode="auto">
          <a:xfrm>
            <a:off x="1006662" y="650736"/>
            <a:ext cx="1621122" cy="325747"/>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1.2</a:t>
            </a:r>
            <a:r>
              <a:rPr lang="en-US" altLang="ja-JP"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Soft Configuration</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角丸四角形 9"/>
          <p:cNvSpPr/>
          <p:nvPr/>
        </p:nvSpPr>
        <p:spPr bwMode="auto">
          <a:xfrm>
            <a:off x="1403648" y="1322334"/>
            <a:ext cx="5893367" cy="360040"/>
          </a:xfrm>
          <a:prstGeom prst="roundRect">
            <a:avLst>
              <a:gd name="adj" fmla="val 22255"/>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noProof="1"/>
              <a:t>FLIPS</a:t>
            </a:r>
            <a:endParaRPr kumimoji="1" lang="ja-JP" altLang="en-US" dirty="0"/>
          </a:p>
        </p:txBody>
      </p:sp>
      <p:sp>
        <p:nvSpPr>
          <p:cNvPr id="11" name="角丸四角形 10"/>
          <p:cNvSpPr/>
          <p:nvPr/>
        </p:nvSpPr>
        <p:spPr bwMode="auto">
          <a:xfrm>
            <a:off x="1403648" y="1713110"/>
            <a:ext cx="2304256" cy="360040"/>
          </a:xfrm>
          <a:prstGeom prst="roundRect">
            <a:avLst>
              <a:gd name="adj" fmla="val 20121"/>
            </a:avLst>
          </a:prstGeom>
          <a:solidFill>
            <a:srgbClr val="66FFFF"/>
          </a:solidFill>
          <a:ln w="28575">
            <a:solidFill>
              <a:schemeClr val="accent3">
                <a:lumMod val="60000"/>
                <a:lumOff val="40000"/>
              </a:schemeClr>
            </a:solidFill>
            <a:miter lim="800000"/>
            <a:headEnd/>
            <a:tailEnd/>
          </a:ln>
        </p:spPr>
        <p:txBody>
          <a:bodyPr wrap="none" lIns="0" tIns="0" rIns="0" bIns="0" rtlCol="0" anchor="ctr"/>
          <a:lstStyle/>
          <a:p>
            <a:pPr algn="ctr"/>
            <a:r>
              <a:rPr kumimoji="1" lang="en-US" altLang="ja-JP" noProof="1"/>
              <a:t>AForge (Accord.NET)</a:t>
            </a:r>
            <a:endParaRPr kumimoji="1" lang="ja-JP" altLang="en-US" dirty="0"/>
          </a:p>
        </p:txBody>
      </p:sp>
      <p:sp>
        <p:nvSpPr>
          <p:cNvPr id="12" name="角丸四角形 11"/>
          <p:cNvSpPr/>
          <p:nvPr/>
        </p:nvSpPr>
        <p:spPr bwMode="auto">
          <a:xfrm>
            <a:off x="3738639" y="1713110"/>
            <a:ext cx="871026" cy="360040"/>
          </a:xfrm>
          <a:prstGeom prst="roundRect">
            <a:avLst>
              <a:gd name="adj" fmla="val 20121"/>
            </a:avLst>
          </a:prstGeom>
          <a:solidFill>
            <a:srgbClr val="66FFFF"/>
          </a:solidFill>
          <a:ln w="28575">
            <a:solidFill>
              <a:schemeClr val="accent3">
                <a:lumMod val="60000"/>
                <a:lumOff val="40000"/>
              </a:schemeClr>
            </a:solidFill>
            <a:miter lim="800000"/>
            <a:headEnd/>
            <a:tailEnd/>
          </a:ln>
        </p:spPr>
        <p:txBody>
          <a:bodyPr wrap="none" lIns="0" tIns="0" rIns="0" bIns="0" rtlCol="0" anchor="ctr"/>
          <a:lstStyle/>
          <a:p>
            <a:pPr algn="ctr"/>
            <a:r>
              <a:rPr kumimoji="1" lang="en-US" altLang="ja-JP" noProof="1"/>
              <a:t>ZXing</a:t>
            </a:r>
            <a:endParaRPr kumimoji="1" lang="ja-JP" altLang="en-US" dirty="0"/>
          </a:p>
        </p:txBody>
      </p:sp>
      <p:sp>
        <p:nvSpPr>
          <p:cNvPr id="13" name="角丸四角形 12"/>
          <p:cNvSpPr/>
          <p:nvPr/>
        </p:nvSpPr>
        <p:spPr bwMode="auto">
          <a:xfrm>
            <a:off x="1419917" y="2103886"/>
            <a:ext cx="3189748" cy="360040"/>
          </a:xfrm>
          <a:prstGeom prst="roundRect">
            <a:avLst>
              <a:gd name="adj" fmla="val 17987"/>
            </a:avLst>
          </a:prstGeom>
          <a:solidFill>
            <a:schemeClr val="accent6">
              <a:lumMod val="60000"/>
              <a:lumOff val="40000"/>
            </a:schemeClr>
          </a:solidFill>
          <a:ln w="28575">
            <a:solidFill>
              <a:schemeClr val="accent5">
                <a:lumMod val="60000"/>
                <a:lumOff val="40000"/>
              </a:schemeClr>
            </a:solidFill>
            <a:miter lim="800000"/>
            <a:headEnd/>
            <a:tailEnd/>
          </a:ln>
        </p:spPr>
        <p:txBody>
          <a:bodyPr wrap="none" lIns="0" tIns="0" rIns="0" bIns="0" rtlCol="0" anchor="ctr"/>
          <a:lstStyle/>
          <a:p>
            <a:pPr algn="ctr"/>
            <a:r>
              <a:rPr kumimoji="1" lang="en-US" altLang="ja-JP" noProof="1"/>
              <a:t>.Net Framework</a:t>
            </a:r>
            <a:endParaRPr kumimoji="1" lang="ja-JP" altLang="en-US" dirty="0"/>
          </a:p>
        </p:txBody>
      </p:sp>
      <p:sp>
        <p:nvSpPr>
          <p:cNvPr id="14" name="角丸四角形 13"/>
          <p:cNvSpPr/>
          <p:nvPr/>
        </p:nvSpPr>
        <p:spPr bwMode="auto">
          <a:xfrm>
            <a:off x="4644007" y="2103886"/>
            <a:ext cx="2653008" cy="360040"/>
          </a:xfrm>
          <a:prstGeom prst="roundRect">
            <a:avLst>
              <a:gd name="adj" fmla="val 17987"/>
            </a:avLst>
          </a:prstGeom>
          <a:solidFill>
            <a:schemeClr val="accent6">
              <a:lumMod val="60000"/>
              <a:lumOff val="40000"/>
            </a:schemeClr>
          </a:solidFill>
          <a:ln w="28575">
            <a:solidFill>
              <a:schemeClr val="accent5">
                <a:lumMod val="60000"/>
                <a:lumOff val="40000"/>
              </a:schemeClr>
            </a:solidFill>
            <a:miter lim="800000"/>
            <a:headEnd/>
            <a:tailEnd/>
          </a:ln>
        </p:spPr>
        <p:txBody>
          <a:bodyPr wrap="none" lIns="0" tIns="0" rIns="0" bIns="0" rtlCol="0" anchor="ctr"/>
          <a:lstStyle/>
          <a:p>
            <a:pPr algn="ctr"/>
            <a:r>
              <a:rPr kumimoji="1" lang="en-US" altLang="ja-JP" noProof="1"/>
              <a:t>Direct Show</a:t>
            </a:r>
            <a:endParaRPr kumimoji="1" lang="ja-JP" altLang="en-US" dirty="0"/>
          </a:p>
        </p:txBody>
      </p:sp>
      <p:sp>
        <p:nvSpPr>
          <p:cNvPr id="15" name="角丸四角形 14"/>
          <p:cNvSpPr/>
          <p:nvPr/>
        </p:nvSpPr>
        <p:spPr bwMode="auto">
          <a:xfrm>
            <a:off x="1421183" y="2494662"/>
            <a:ext cx="5875832" cy="358274"/>
          </a:xfrm>
          <a:prstGeom prst="roundRect">
            <a:avLst>
              <a:gd name="adj" fmla="val 19974"/>
            </a:avLst>
          </a:prstGeom>
          <a:solidFill>
            <a:schemeClr val="accent4">
              <a:lumMod val="60000"/>
              <a:lumOff val="40000"/>
            </a:schemeClr>
          </a:solidFill>
          <a:ln w="28575">
            <a:solidFill>
              <a:srgbClr val="0066FF"/>
            </a:solidFill>
            <a:miter lim="800000"/>
            <a:headEnd/>
            <a:tailEnd/>
          </a:ln>
        </p:spPr>
        <p:txBody>
          <a:bodyPr wrap="none" lIns="0" tIns="0" rIns="0" bIns="0" rtlCol="0" anchor="ctr"/>
          <a:lstStyle/>
          <a:p>
            <a:pPr algn="ctr"/>
            <a:r>
              <a:rPr kumimoji="1" lang="en-US" altLang="ja-JP" noProof="1"/>
              <a:t>OS (Win 10)</a:t>
            </a:r>
            <a:endParaRPr kumimoji="1" lang="ja-JP" altLang="en-US" dirty="0"/>
          </a:p>
        </p:txBody>
      </p:sp>
      <p:sp>
        <p:nvSpPr>
          <p:cNvPr id="17" name="Rectangle 59"/>
          <p:cNvSpPr>
            <a:spLocks noChangeArrowheads="1"/>
          </p:cNvSpPr>
          <p:nvPr/>
        </p:nvSpPr>
        <p:spPr bwMode="auto">
          <a:xfrm>
            <a:off x="1541417" y="4654677"/>
            <a:ext cx="2261556" cy="325747"/>
          </a:xfrm>
          <a:prstGeom prst="rect">
            <a:avLst/>
          </a:prstGeom>
          <a:noFill/>
          <a:ln w="9525">
            <a:noFill/>
            <a:miter lim="800000"/>
            <a:headEnd/>
            <a:tailEnd/>
          </a:ln>
        </p:spPr>
        <p:txBody>
          <a:bodyPr wrap="none" lIns="72000" tIns="72000" rIns="0" bIns="0" anchor="t"/>
          <a:lstStyle/>
          <a:p>
            <a:r>
              <a:rPr lang="ja-JP" altLang="en-US" sz="12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Main OSS used &gt;</a:t>
            </a:r>
            <a:endParaRPr lang="en-US" altLang="ja-JP" sz="12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Rectangle 59"/>
          <p:cNvSpPr>
            <a:spLocks noChangeArrowheads="1"/>
          </p:cNvSpPr>
          <p:nvPr/>
        </p:nvSpPr>
        <p:spPr bwMode="auto">
          <a:xfrm>
            <a:off x="1079611" y="3274448"/>
            <a:ext cx="7128792" cy="712182"/>
          </a:xfrm>
          <a:prstGeom prst="rect">
            <a:avLst/>
          </a:prstGeom>
          <a:noFill/>
          <a:ln w="9525">
            <a:noFill/>
            <a:miter lim="800000"/>
            <a:headEnd/>
            <a:tailEnd/>
          </a:ln>
        </p:spPr>
        <p:txBody>
          <a:bodyPr wrap="none" lIns="72000" tIns="72000" rIns="0" bIns="0" anchor="t"/>
          <a:lstStyle/>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OS is developed with Win 10 as the main target, but it has also been confirmed to work with Win 7 and Embedded 7.</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has not been tested in all series, but it can basically run as long as the .Net Framework is 4.0 or higher.</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an error occurs due to the framework, please install at least 4.7 from the Microsoft site.</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角丸四角形 15"/>
          <p:cNvSpPr/>
          <p:nvPr/>
        </p:nvSpPr>
        <p:spPr bwMode="auto">
          <a:xfrm>
            <a:off x="4644007" y="1713110"/>
            <a:ext cx="1512168" cy="360040"/>
          </a:xfrm>
          <a:prstGeom prst="roundRect">
            <a:avLst>
              <a:gd name="adj" fmla="val 20121"/>
            </a:avLst>
          </a:prstGeom>
          <a:solidFill>
            <a:srgbClr val="66FFFF"/>
          </a:solidFill>
          <a:ln w="28575">
            <a:solidFill>
              <a:schemeClr val="accent3">
                <a:lumMod val="60000"/>
                <a:lumOff val="40000"/>
              </a:schemeClr>
            </a:solidFill>
            <a:miter lim="800000"/>
            <a:headEnd/>
            <a:tailEnd/>
          </a:ln>
        </p:spPr>
        <p:txBody>
          <a:bodyPr wrap="none" lIns="0" tIns="0" rIns="0" bIns="0" rtlCol="0" anchor="ctr"/>
          <a:lstStyle/>
          <a:p>
            <a:pPr algn="ctr"/>
            <a:r>
              <a:rPr kumimoji="1" lang="en-US" altLang="ja-JP" noProof="1"/>
              <a:t>OpenCvSharp</a:t>
            </a:r>
            <a:endParaRPr kumimoji="1" lang="ja-JP" altLang="en-US" dirty="0"/>
          </a:p>
        </p:txBody>
      </p:sp>
      <p:sp>
        <p:nvSpPr>
          <p:cNvPr id="19" name="角丸四角形 18"/>
          <p:cNvSpPr/>
          <p:nvPr/>
        </p:nvSpPr>
        <p:spPr bwMode="auto">
          <a:xfrm>
            <a:off x="6179228" y="1713110"/>
            <a:ext cx="1117787" cy="360040"/>
          </a:xfrm>
          <a:prstGeom prst="roundRect">
            <a:avLst>
              <a:gd name="adj" fmla="val 20121"/>
            </a:avLst>
          </a:prstGeom>
          <a:solidFill>
            <a:srgbClr val="66FFFF"/>
          </a:solidFill>
          <a:ln w="28575">
            <a:solidFill>
              <a:schemeClr val="accent3">
                <a:lumMod val="60000"/>
                <a:lumOff val="40000"/>
              </a:schemeClr>
            </a:solidFill>
            <a:miter lim="800000"/>
            <a:headEnd/>
            <a:tailEnd/>
          </a:ln>
        </p:spPr>
        <p:txBody>
          <a:bodyPr wrap="none" lIns="0" tIns="0" rIns="0" bIns="0" rtlCol="0" anchor="ctr"/>
          <a:lstStyle/>
          <a:p>
            <a:pPr algn="ctr"/>
            <a:r>
              <a:rPr kumimoji="1" lang="en-US" altLang="ja-JP" noProof="1"/>
              <a:t>Tesseract</a:t>
            </a:r>
            <a:endParaRPr kumimoji="1" lang="ja-JP" altLang="en-US" dirty="0"/>
          </a:p>
        </p:txBody>
      </p:sp>
    </p:spTree>
    <p:extLst>
      <p:ext uri="{BB962C8B-B14F-4D97-AF65-F5344CB8AC3E}">
        <p14:creationId xmlns="" xmlns:p14="http://schemas.microsoft.com/office/powerpoint/2010/main" val="748164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9"/>
          <p:cNvSpPr>
            <a:spLocks noChangeArrowheads="1"/>
          </p:cNvSpPr>
          <p:nvPr/>
        </p:nvSpPr>
        <p:spPr bwMode="auto">
          <a:xfrm>
            <a:off x="2051720" y="1058834"/>
            <a:ext cx="5472608" cy="728721"/>
          </a:xfrm>
          <a:prstGeom prst="rect">
            <a:avLst/>
          </a:prstGeom>
          <a:noFill/>
          <a:ln w="12700">
            <a:solidFill>
              <a:srgbClr val="0000FF"/>
            </a:solidFill>
            <a:miter lim="800000"/>
            <a:headEnd/>
            <a:tailEnd/>
          </a:ln>
        </p:spPr>
        <p:txBody>
          <a:bodyPr wrap="none" lIns="0" tIns="0" rIns="0" bIns="0" anchor="ctr" anchorCtr="1"/>
          <a:lstStyle/>
          <a:p>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using FLIPS, only the first time G.CIP authentication is required</a:t>
            </a:r>
            <a:endParaRPr lang="en-US" altLang="ja-JP" sz="112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120" b="1"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G.CIP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Run "FLIPS.exe" with access to CIP</a:t>
            </a:r>
            <a:endParaRPr lang="en-US" altLang="ja-JP" sz="112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After that, it can work offline.</a:t>
            </a:r>
            <a:endParaRPr lang="en-US" altLang="ja-JP" sz="112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Rectangle 59"/>
          <p:cNvSpPr>
            <a:spLocks noChangeArrowheads="1"/>
          </p:cNvSpPr>
          <p:nvPr/>
        </p:nvSpPr>
        <p:spPr bwMode="auto">
          <a:xfrm>
            <a:off x="611560" y="1951254"/>
            <a:ext cx="3816424" cy="1524514"/>
          </a:xfrm>
          <a:prstGeom prst="rect">
            <a:avLst/>
          </a:prstGeom>
          <a:noFill/>
          <a:ln w="9525">
            <a:noFill/>
            <a:miter lim="800000"/>
            <a:headEnd/>
            <a:tailEnd/>
          </a:ln>
        </p:spPr>
        <p:txBody>
          <a:bodyPr wrap="none" lIns="72000" tIns="72000" rIns="0" bIns="0" anchor="t"/>
          <a:lstStyle/>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1. Run "FLIPS.exe"</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2. </a:t>
            </a:r>
            <a:r>
              <a:rPr lang="en-US" altLang="ja-JP"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When the screen on the right appears, enter your ID and password </a:t>
            </a:r>
            <a:endParaRPr lang="en-US" altLang="ja-JP" sz="10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en-US" altLang="ja-JP"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10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to </a:t>
            </a:r>
            <a:r>
              <a:rPr lang="en-US" altLang="ja-JP"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log in to G.CIP (* anyone's account is OK)</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endParaRPr lang="en-US" altLang="ja-JP"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3. The screen disappears and FLIPS starts.</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*You'll need to do the same if you want to use it on another PC</a:t>
            </a:r>
            <a:endParaRPr lang="en-US" altLang="ja-JP"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sp>
        <p:nvSpPr>
          <p:cNvPr id="7" name="Text Box 2"/>
          <p:cNvSpPr txBox="1">
            <a:spLocks noChangeArrowheads="1"/>
          </p:cNvSpPr>
          <p:nvPr/>
        </p:nvSpPr>
        <p:spPr bwMode="auto">
          <a:xfrm>
            <a:off x="179511" y="53678"/>
            <a:ext cx="2854675"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 name="Rectangle 59"/>
          <p:cNvSpPr>
            <a:spLocks noChangeArrowheads="1"/>
          </p:cNvSpPr>
          <p:nvPr/>
        </p:nvSpPr>
        <p:spPr bwMode="auto">
          <a:xfrm>
            <a:off x="755576" y="590868"/>
            <a:ext cx="1512168" cy="325747"/>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1.3</a:t>
            </a:r>
            <a:r>
              <a:rPr lang="en-US" altLang="ja-JP"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Authentication and Registration</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Rectangle 59"/>
          <p:cNvSpPr>
            <a:spLocks noChangeArrowheads="1"/>
          </p:cNvSpPr>
          <p:nvPr/>
        </p:nvSpPr>
        <p:spPr bwMode="auto">
          <a:xfrm>
            <a:off x="2877139" y="67801"/>
            <a:ext cx="1036039" cy="25465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1</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Introduction</a:t>
            </a:r>
            <a:endParaRPr lang="en-US" altLang="ja-JP" sz="1120" dirty="0" smtClean="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034187" y="1946697"/>
            <a:ext cx="360972" cy="328156"/>
          </a:xfrm>
          <a:prstGeom prst="rect">
            <a:avLst/>
          </a:prstGeom>
        </p:spPr>
      </p:pic>
      <p:pic>
        <p:nvPicPr>
          <p:cNvPr id="5" name="図 4"/>
          <p:cNvPicPr>
            <a:picLocks noChangeAspect="1"/>
          </p:cNvPicPr>
          <p:nvPr/>
        </p:nvPicPr>
        <p:blipFill>
          <a:blip r:embed="rId3" cstate="print"/>
          <a:stretch>
            <a:fillRect/>
          </a:stretch>
        </p:blipFill>
        <p:spPr>
          <a:xfrm>
            <a:off x="5105144" y="1946697"/>
            <a:ext cx="2995147" cy="1608936"/>
          </a:xfrm>
          <a:prstGeom prst="rect">
            <a:avLst/>
          </a:prstGeom>
        </p:spPr>
      </p:pic>
      <p:sp>
        <p:nvSpPr>
          <p:cNvPr id="10" name="Rectangle 59"/>
          <p:cNvSpPr>
            <a:spLocks noChangeArrowheads="1"/>
          </p:cNvSpPr>
          <p:nvPr/>
        </p:nvSpPr>
        <p:spPr bwMode="auto">
          <a:xfrm>
            <a:off x="467545" y="1075757"/>
            <a:ext cx="1368586" cy="235214"/>
          </a:xfrm>
          <a:prstGeom prst="rect">
            <a:avLst/>
          </a:prstGeom>
          <a:solidFill>
            <a:srgbClr val="66FFFF"/>
          </a:solidFill>
          <a:ln w="9525">
            <a:solidFill>
              <a:srgbClr val="0000FF"/>
            </a:solidFill>
            <a:miter lim="800000"/>
            <a:headEnd/>
            <a:tailEnd/>
          </a:ln>
        </p:spPr>
        <p:txBody>
          <a:bodyPr wrap="none" lIns="0" tIns="36000" rIns="0" bIns="0" anchor="ctr" anchorCtr="1"/>
          <a:lstStyle/>
          <a:p>
            <a:pPr algn="ctr"/>
            <a:r>
              <a:rPr lang="en-US" altLang="ja-JP"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Web Authentication</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Rectangle 59"/>
          <p:cNvSpPr>
            <a:spLocks noChangeArrowheads="1"/>
          </p:cNvSpPr>
          <p:nvPr/>
        </p:nvSpPr>
        <p:spPr bwMode="auto">
          <a:xfrm>
            <a:off x="467545" y="4047275"/>
            <a:ext cx="1368585" cy="255366"/>
          </a:xfrm>
          <a:prstGeom prst="rect">
            <a:avLst/>
          </a:prstGeom>
          <a:solidFill>
            <a:srgbClr val="66FFFF"/>
          </a:solidFill>
          <a:ln w="9525">
            <a:solidFill>
              <a:srgbClr val="0000FF"/>
            </a:solidFill>
            <a:miter lim="800000"/>
            <a:headEnd/>
            <a:tailEnd/>
          </a:ln>
        </p:spPr>
        <p:txBody>
          <a:bodyPr wrap="none" lIns="0" tIns="36000" rIns="0" bIns="0" anchor="ctr" anchorCtr="1"/>
          <a:lstStyle/>
          <a:p>
            <a:pPr algn="ctr"/>
            <a:r>
              <a:rPr lang="en-US" altLang="ja-JP"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 registration</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Rectangle 59"/>
          <p:cNvSpPr>
            <a:spLocks noChangeArrowheads="1"/>
          </p:cNvSpPr>
          <p:nvPr/>
        </p:nvSpPr>
        <p:spPr bwMode="auto">
          <a:xfrm>
            <a:off x="2051720" y="4047275"/>
            <a:ext cx="6192688" cy="533853"/>
          </a:xfrm>
          <a:prstGeom prst="rect">
            <a:avLst/>
          </a:prstGeom>
          <a:noFill/>
          <a:ln w="12700">
            <a:solidFill>
              <a:srgbClr val="0000FF"/>
            </a:solidFill>
            <a:miter lim="800000"/>
            <a:headEnd/>
            <a:tailEnd/>
          </a:ln>
        </p:spPr>
        <p:txBody>
          <a:bodyPr wrap="none" lIns="0" tIns="0" rIns="0" bIns="0" anchor="ctr" anchorCtr="1"/>
          <a:lstStyle/>
          <a:p>
            <a:r>
              <a:rPr lang="en-US" altLang="ja-JP" sz="1120" b="1"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use a PC that is not in </a:t>
            </a:r>
            <a:r>
              <a:rPr lang="en-US" altLang="ja-JP" sz="1120" b="1"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G.CIP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 want to use it offline, </a:t>
            </a:r>
            <a:endParaRPr lang="en-US" altLang="ja-JP" sz="1120" b="1"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120" b="1"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activate FLIPS by registering the product ID of the PC as an encryption key.</a:t>
            </a:r>
            <a:endParaRPr lang="en-US" altLang="ja-JP" sz="112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4" name="Rectangle 59"/>
          <p:cNvSpPr>
            <a:spLocks noChangeArrowheads="1"/>
          </p:cNvSpPr>
          <p:nvPr/>
        </p:nvSpPr>
        <p:spPr bwMode="auto">
          <a:xfrm>
            <a:off x="611560" y="4677964"/>
            <a:ext cx="7632848" cy="1613973"/>
          </a:xfrm>
          <a:prstGeom prst="rect">
            <a:avLst/>
          </a:prstGeom>
          <a:noFill/>
          <a:ln w="9525">
            <a:noFill/>
            <a:miter lim="800000"/>
            <a:headEnd/>
            <a:tailEnd/>
          </a:ln>
        </p:spPr>
        <p:txBody>
          <a:bodyPr wrap="none" lIns="72000" tIns="72000" rIns="0" bIns="0" anchor="t"/>
          <a:lstStyle/>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1. Check your PC's Product ID</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Settings &gt; System &gt; About &gt; Device Specifications &gt; Product ID: XXXXX-XXXXX-XXXXX-XXXXX</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2. Send "Product ID" to FLIPS members at Fukushima C (text or pictures are OK)</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endParaRPr lang="en-US" altLang="ja-JP"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3. If you put "Encryption key file: Pid.dat" in "FLIPS \FlipsConfig" in reply from FLIPS member of Fukushima C</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You will be able to boot offline.</a:t>
            </a:r>
            <a:endParaRPr lang="en-US" altLang="ja-JP" sz="10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0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*You'll need to do the same if you want to use it on another PC</a:t>
            </a:r>
            <a:endParaRPr lang="en-US" altLang="ja-JP"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10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spTree>
    <p:extLst>
      <p:ext uri="{BB962C8B-B14F-4D97-AF65-F5344CB8AC3E}">
        <p14:creationId xmlns="" xmlns:p14="http://schemas.microsoft.com/office/powerpoint/2010/main" val="2737328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02536" y="1131338"/>
            <a:ext cx="6377496" cy="3641294"/>
            <a:chOff x="2002536" y="1131338"/>
            <a:chExt cx="6377496" cy="3641294"/>
          </a:xfrm>
        </p:grpSpPr>
        <p:pic>
          <p:nvPicPr>
            <p:cNvPr id="3" name="図 2"/>
            <p:cNvPicPr>
              <a:picLocks noChangeAspect="1"/>
            </p:cNvPicPr>
            <p:nvPr/>
          </p:nvPicPr>
          <p:blipFill>
            <a:blip r:embed="rId2"/>
            <a:stretch>
              <a:fillRect/>
            </a:stretch>
          </p:blipFill>
          <p:spPr>
            <a:xfrm>
              <a:off x="2002536" y="1131338"/>
              <a:ext cx="6377496" cy="3641294"/>
            </a:xfrm>
            <a:prstGeom prst="rect">
              <a:avLst/>
            </a:prstGeom>
          </p:spPr>
        </p:pic>
        <p:pic>
          <p:nvPicPr>
            <p:cNvPr id="2" name="図 1"/>
            <p:cNvPicPr>
              <a:picLocks noChangeAspect="1"/>
            </p:cNvPicPr>
            <p:nvPr/>
          </p:nvPicPr>
          <p:blipFill>
            <a:blip r:embed="rId3"/>
            <a:stretch>
              <a:fillRect/>
            </a:stretch>
          </p:blipFill>
          <p:spPr>
            <a:xfrm>
              <a:off x="2042098" y="2477935"/>
              <a:ext cx="2842405" cy="285799"/>
            </a:xfrm>
            <a:prstGeom prst="rect">
              <a:avLst/>
            </a:prstGeom>
          </p:spPr>
        </p:pic>
      </p:grpSp>
      <p:sp>
        <p:nvSpPr>
          <p:cNvPr id="19" name="Rectangle 59"/>
          <p:cNvSpPr>
            <a:spLocks noChangeArrowheads="1"/>
          </p:cNvSpPr>
          <p:nvPr/>
        </p:nvSpPr>
        <p:spPr bwMode="auto">
          <a:xfrm>
            <a:off x="3114486" y="425182"/>
            <a:ext cx="4680520" cy="349651"/>
          </a:xfrm>
          <a:prstGeom prst="rect">
            <a:avLst/>
          </a:prstGeom>
          <a:noFill/>
          <a:ln w="9525">
            <a:noFill/>
            <a:miter lim="800000"/>
            <a:headEnd/>
            <a:tailEnd/>
          </a:ln>
        </p:spPr>
        <p:txBody>
          <a:bodyPr wrap="none" lIns="72000" tIns="72000" rIns="0" bIns="0" anchor="t"/>
          <a:lstStyle/>
          <a:p>
            <a:r>
              <a:rPr lang="ja-JP" altLang="en-US" sz="112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◆Basic "Settings," "Operations" and "Monitor display" are complete on this one screen.</a:t>
            </a:r>
            <a:endParaRPr lang="en-US" altLang="ja-JP" sz="1120"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9" name="Rectangle 59"/>
          <p:cNvSpPr>
            <a:spLocks noChangeArrowheads="1"/>
          </p:cNvSpPr>
          <p:nvPr/>
        </p:nvSpPr>
        <p:spPr bwMode="auto">
          <a:xfrm>
            <a:off x="916965" y="5070213"/>
            <a:ext cx="1819023" cy="360039"/>
          </a:xfrm>
          <a:prstGeom prst="rect">
            <a:avLst/>
          </a:prstGeom>
          <a:noFill/>
          <a:ln w="9525">
            <a:noFill/>
            <a:miter lim="800000"/>
            <a:headEnd/>
            <a:tailEnd/>
          </a:ln>
        </p:spPr>
        <p:txBody>
          <a:bodyPr wrap="none" lIns="0" tIns="0" rIns="0" bIns="0" anchor="b" anchorCtr="0"/>
          <a:lstStyle/>
          <a:p>
            <a:pPr algn="ctr"/>
            <a:r>
              <a:rPr lang="en-US" altLang="ja-JP" sz="140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-Schematic Operations -</a:t>
            </a:r>
          </a:p>
        </p:txBody>
      </p:sp>
      <p:sp>
        <p:nvSpPr>
          <p:cNvPr id="64" name="Rectangle 59"/>
          <p:cNvSpPr>
            <a:spLocks noChangeArrowheads="1"/>
          </p:cNvSpPr>
          <p:nvPr/>
        </p:nvSpPr>
        <p:spPr bwMode="auto">
          <a:xfrm>
            <a:off x="819328" y="5499427"/>
            <a:ext cx="6912768" cy="1294097"/>
          </a:xfrm>
          <a:prstGeom prst="rect">
            <a:avLst/>
          </a:prstGeom>
          <a:noFill/>
          <a:ln w="9525">
            <a:noFill/>
            <a:miter lim="800000"/>
            <a:headEnd/>
            <a:tailEnd/>
          </a:ln>
        </p:spPr>
        <p:txBody>
          <a:bodyPr wrap="none" lIns="72000" tIns="72000" rIns="0" bIns="0" anchor="t"/>
          <a:lstStyle/>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0. These are system-wide settings buttons for switching camera modes, communication settings and flow control settings.</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 Click to select camera manually</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2. Select setting number (can be set for each camera)</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3. Make image processing settings (save automatically when you change the setting number or exit the app)</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4. Manual Trigger SW (Click to execute image processing)</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5. Judgment results are displayed and the screen automatically switches to the screen after image </a:t>
            </a:r>
            <a:r>
              <a:rPr lang="ja-JP" altLang="en-US"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a:t>
            </a:r>
            <a:endPar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 time and external output data are also displayed).</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32" name="直線コネクタ 31"/>
          <p:cNvCxnSpPr/>
          <p:nvPr/>
        </p:nvCxnSpPr>
        <p:spPr>
          <a:xfrm flipH="1">
            <a:off x="1786480" y="2477935"/>
            <a:ext cx="183790" cy="1"/>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2002536" y="1467867"/>
            <a:ext cx="833650" cy="462467"/>
          </a:xfrm>
          <a:prstGeom prst="roundRect">
            <a:avLst>
              <a:gd name="adj" fmla="val 31864"/>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角丸四角形 24"/>
          <p:cNvSpPr/>
          <p:nvPr/>
        </p:nvSpPr>
        <p:spPr>
          <a:xfrm>
            <a:off x="2885335" y="1467868"/>
            <a:ext cx="1159749" cy="462466"/>
          </a:xfrm>
          <a:prstGeom prst="roundRect">
            <a:avLst>
              <a:gd name="adj" fmla="val 28393"/>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角丸四角形 29"/>
          <p:cNvSpPr/>
          <p:nvPr/>
        </p:nvSpPr>
        <p:spPr>
          <a:xfrm>
            <a:off x="1979712" y="1983287"/>
            <a:ext cx="2980960" cy="2757515"/>
          </a:xfrm>
          <a:prstGeom prst="roundRect">
            <a:avLst>
              <a:gd name="adj" fmla="val 13055"/>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角丸四角形 36"/>
          <p:cNvSpPr/>
          <p:nvPr/>
        </p:nvSpPr>
        <p:spPr>
          <a:xfrm>
            <a:off x="4916769" y="1654449"/>
            <a:ext cx="1075954" cy="328839"/>
          </a:xfrm>
          <a:prstGeom prst="roundRect">
            <a:avLst>
              <a:gd name="adj" fmla="val 28618"/>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角丸四角形 42"/>
          <p:cNvSpPr/>
          <p:nvPr/>
        </p:nvSpPr>
        <p:spPr>
          <a:xfrm>
            <a:off x="5940153" y="1308146"/>
            <a:ext cx="2520279" cy="675141"/>
          </a:xfrm>
          <a:prstGeom prst="roundRect">
            <a:avLst>
              <a:gd name="adj" fmla="val 28618"/>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4916769" y="2022570"/>
            <a:ext cx="3543663" cy="2718232"/>
          </a:xfrm>
          <a:prstGeom prst="roundRect">
            <a:avLst>
              <a:gd name="adj" fmla="val 13055"/>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p:cNvCxnSpPr/>
          <p:nvPr/>
        </p:nvCxnSpPr>
        <p:spPr>
          <a:xfrm flipV="1">
            <a:off x="7490010" y="4737226"/>
            <a:ext cx="0" cy="17521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6" name="Rectangle 59"/>
          <p:cNvSpPr>
            <a:spLocks noChangeArrowheads="1"/>
          </p:cNvSpPr>
          <p:nvPr/>
        </p:nvSpPr>
        <p:spPr bwMode="auto">
          <a:xfrm>
            <a:off x="592874" y="1467868"/>
            <a:ext cx="1314830" cy="186582"/>
          </a:xfrm>
          <a:prstGeom prst="rect">
            <a:avLst/>
          </a:prstGeom>
          <a:solidFill>
            <a:srgbClr val="FFFF00"/>
          </a:solidFill>
          <a:ln w="9525">
            <a:solidFill>
              <a:srgbClr val="0000FF"/>
            </a:solidFill>
            <a:miter lim="800000"/>
            <a:headEnd/>
            <a:tailEnd/>
          </a:ln>
        </p:spPr>
        <p:txBody>
          <a:bodyPr wrap="none" lIns="0" tIns="36000" rIns="0" bIns="0" anchor="ctr" anchorCtr="1"/>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 Camera selection</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直線コネクタ 6"/>
          <p:cNvCxnSpPr>
            <a:endCxn id="6" idx="3"/>
          </p:cNvCxnSpPr>
          <p:nvPr/>
        </p:nvCxnSpPr>
        <p:spPr>
          <a:xfrm flipH="1" flipV="1">
            <a:off x="1907704" y="1561159"/>
            <a:ext cx="94832" cy="9166"/>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5" name="Rectangle 59"/>
          <p:cNvSpPr>
            <a:spLocks noChangeArrowheads="1"/>
          </p:cNvSpPr>
          <p:nvPr/>
        </p:nvSpPr>
        <p:spPr bwMode="auto">
          <a:xfrm>
            <a:off x="498026" y="1769007"/>
            <a:ext cx="1409678" cy="187803"/>
          </a:xfrm>
          <a:prstGeom prst="rect">
            <a:avLst/>
          </a:prstGeom>
          <a:solidFill>
            <a:srgbClr val="FFFF00"/>
          </a:solidFill>
          <a:ln w="9525">
            <a:solidFill>
              <a:srgbClr val="0000FF"/>
            </a:solidFill>
            <a:miter lim="800000"/>
            <a:headEnd/>
            <a:tailEnd/>
          </a:ln>
        </p:spPr>
        <p:txBody>
          <a:bodyPr wrap="none" lIns="0" tIns="36000" rIns="0" bIns="0" anchor="ctr" anchorCtr="1"/>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 Setting No. selection</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59"/>
          <p:cNvSpPr>
            <a:spLocks noChangeArrowheads="1"/>
          </p:cNvSpPr>
          <p:nvPr/>
        </p:nvSpPr>
        <p:spPr bwMode="auto">
          <a:xfrm>
            <a:off x="4817101" y="882816"/>
            <a:ext cx="1342633" cy="195569"/>
          </a:xfrm>
          <a:prstGeom prst="rect">
            <a:avLst/>
          </a:prstGeom>
          <a:solidFill>
            <a:srgbClr val="FFFF00"/>
          </a:solidFill>
          <a:ln w="9525">
            <a:solidFill>
              <a:srgbClr val="0000FF"/>
            </a:solidFill>
            <a:miter lim="800000"/>
            <a:headEnd/>
            <a:tailEnd/>
          </a:ln>
        </p:spPr>
        <p:txBody>
          <a:bodyPr wrap="none" lIns="0" tIns="36000" rIns="0" bIns="0" anchor="ctr" anchorCtr="1"/>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4. Manual Trigger SW</a:t>
            </a:r>
          </a:p>
        </p:txBody>
      </p:sp>
      <p:cxnSp>
        <p:nvCxnSpPr>
          <p:cNvPr id="36" name="直線コネクタ 35"/>
          <p:cNvCxnSpPr>
            <a:stCxn id="37" idx="0"/>
            <a:endCxn id="35" idx="2"/>
          </p:cNvCxnSpPr>
          <p:nvPr/>
        </p:nvCxnSpPr>
        <p:spPr>
          <a:xfrm flipV="1">
            <a:off x="5454746" y="1078385"/>
            <a:ext cx="33672" cy="57606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Rectangle 59"/>
          <p:cNvSpPr>
            <a:spLocks noChangeArrowheads="1"/>
          </p:cNvSpPr>
          <p:nvPr/>
        </p:nvSpPr>
        <p:spPr bwMode="auto">
          <a:xfrm>
            <a:off x="6706336" y="904186"/>
            <a:ext cx="1021586" cy="174200"/>
          </a:xfrm>
          <a:prstGeom prst="rect">
            <a:avLst/>
          </a:prstGeom>
          <a:solidFill>
            <a:srgbClr val="FFFF00"/>
          </a:solidFill>
          <a:ln w="9525">
            <a:solidFill>
              <a:srgbClr val="0000FF"/>
            </a:solidFill>
            <a:miter lim="800000"/>
            <a:headEnd/>
            <a:tailEnd/>
          </a:ln>
        </p:spPr>
        <p:txBody>
          <a:bodyPr wrap="none" lIns="0" tIns="36000" rIns="0" bIns="0" anchor="ctr" anchorCtr="1"/>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5. Result display</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Text Box 2"/>
          <p:cNvSpPr txBox="1">
            <a:spLocks noChangeArrowheads="1"/>
          </p:cNvSpPr>
          <p:nvPr/>
        </p:nvSpPr>
        <p:spPr bwMode="auto">
          <a:xfrm>
            <a:off x="179512" y="53678"/>
            <a:ext cx="2655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7" name="Rectangle 59"/>
          <p:cNvSpPr>
            <a:spLocks noChangeArrowheads="1"/>
          </p:cNvSpPr>
          <p:nvPr/>
        </p:nvSpPr>
        <p:spPr bwMode="auto">
          <a:xfrm>
            <a:off x="179512" y="432788"/>
            <a:ext cx="2512428" cy="346041"/>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28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FLIPS screen and operation</a:t>
            </a:r>
            <a:endParaRPr lang="en-US" altLang="ja-JP" sz="12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3" name="直線コネクタ 32"/>
          <p:cNvCxnSpPr/>
          <p:nvPr/>
        </p:nvCxnSpPr>
        <p:spPr>
          <a:xfrm flipV="1">
            <a:off x="3693588" y="1076149"/>
            <a:ext cx="0" cy="16485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H="1" flipV="1">
            <a:off x="7198606" y="1076149"/>
            <a:ext cx="1686" cy="216981"/>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9" name="角丸四角形 38"/>
          <p:cNvSpPr/>
          <p:nvPr/>
        </p:nvSpPr>
        <p:spPr>
          <a:xfrm>
            <a:off x="2834808" y="1241002"/>
            <a:ext cx="2125863" cy="193116"/>
          </a:xfrm>
          <a:prstGeom prst="roundRect">
            <a:avLst>
              <a:gd name="adj" fmla="val 31864"/>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Rectangle 59"/>
          <p:cNvSpPr>
            <a:spLocks noChangeArrowheads="1"/>
          </p:cNvSpPr>
          <p:nvPr/>
        </p:nvSpPr>
        <p:spPr bwMode="auto">
          <a:xfrm>
            <a:off x="2996078" y="904185"/>
            <a:ext cx="1279634" cy="169665"/>
          </a:xfrm>
          <a:prstGeom prst="rect">
            <a:avLst/>
          </a:prstGeom>
          <a:solidFill>
            <a:srgbClr val="FFFF00"/>
          </a:solidFill>
          <a:ln w="9525">
            <a:solidFill>
              <a:srgbClr val="0000FF"/>
            </a:solidFill>
            <a:miter lim="800000"/>
            <a:headEnd/>
            <a:tailEnd/>
          </a:ln>
        </p:spPr>
        <p:txBody>
          <a:bodyPr wrap="none" lIns="0" tIns="36000" rIns="0" bIns="0" anchor="ctr" anchorCtr="1"/>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0. System Settings</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2" name="直線コネクタ 41"/>
          <p:cNvCxnSpPr/>
          <p:nvPr/>
        </p:nvCxnSpPr>
        <p:spPr>
          <a:xfrm flipH="1" flipV="1">
            <a:off x="1904276" y="1874596"/>
            <a:ext cx="1027481" cy="70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1" name="Rectangle 59"/>
          <p:cNvSpPr>
            <a:spLocks noChangeArrowheads="1"/>
          </p:cNvSpPr>
          <p:nvPr/>
        </p:nvSpPr>
        <p:spPr bwMode="auto">
          <a:xfrm>
            <a:off x="754428" y="2363378"/>
            <a:ext cx="1072049" cy="193307"/>
          </a:xfrm>
          <a:prstGeom prst="rect">
            <a:avLst/>
          </a:prstGeom>
          <a:solidFill>
            <a:srgbClr val="FFFF00"/>
          </a:solidFill>
          <a:ln w="9525">
            <a:solidFill>
              <a:srgbClr val="0000FF"/>
            </a:solidFill>
            <a:miter lim="800000"/>
            <a:headEnd/>
            <a:tailEnd/>
          </a:ln>
        </p:spPr>
        <p:txBody>
          <a:bodyPr wrap="none" lIns="0" tIns="36000" rIns="0" bIns="0" anchor="ctr" anchorCtr="0"/>
          <a:lstStyle/>
          <a:p>
            <a:pPr algn="ct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 Setting data</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Rectangle 59"/>
          <p:cNvSpPr>
            <a:spLocks noChangeArrowheads="1"/>
          </p:cNvSpPr>
          <p:nvPr/>
        </p:nvSpPr>
        <p:spPr bwMode="auto">
          <a:xfrm>
            <a:off x="6804248" y="4869160"/>
            <a:ext cx="2232248" cy="603495"/>
          </a:xfrm>
          <a:prstGeom prst="rect">
            <a:avLst/>
          </a:prstGeom>
          <a:solidFill>
            <a:srgbClr val="FFFF00"/>
          </a:solidFill>
          <a:ln w="9525">
            <a:solidFill>
              <a:srgbClr val="0000FF"/>
            </a:solidFill>
            <a:miter lim="800000"/>
            <a:headEnd/>
            <a:tailEnd/>
          </a:ln>
        </p:spPr>
        <p:txBody>
          <a:bodyPr wrap="none" lIns="0" tIns="36000" rIns="0" bIns="0" anchor="ctr" anchorCtr="0"/>
          <a:lstStyle/>
          <a:p>
            <a:r>
              <a:rPr lang="ja-JP" altLang="en-US" sz="88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 Live Monitor</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88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 Image processing setting screen</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88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5. Result Image Display</a:t>
            </a:r>
            <a:endParaRPr lang="en-US" altLang="ja-JP" sz="88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 xmlns:p14="http://schemas.microsoft.com/office/powerpoint/2010/main" val="2761924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9"/>
          <p:cNvSpPr>
            <a:spLocks noChangeArrowheads="1"/>
          </p:cNvSpPr>
          <p:nvPr/>
        </p:nvSpPr>
        <p:spPr bwMode="auto">
          <a:xfrm>
            <a:off x="539551" y="606689"/>
            <a:ext cx="3285781" cy="564060"/>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3.0</a:t>
            </a:r>
            <a:r>
              <a:rPr lang="en-US" altLang="ja-JP"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System Settings</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56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◆Camera mode</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Rectangle 59"/>
          <p:cNvSpPr>
            <a:spLocks noChangeArrowheads="1"/>
          </p:cNvSpPr>
          <p:nvPr/>
        </p:nvSpPr>
        <p:spPr bwMode="auto">
          <a:xfrm>
            <a:off x="539552" y="260648"/>
            <a:ext cx="2084501" cy="346041"/>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128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8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Setting and operation details</a:t>
            </a:r>
            <a:endParaRPr lang="en-US" altLang="ja-JP" sz="12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Rectangle 59"/>
          <p:cNvSpPr>
            <a:spLocks noChangeArrowheads="1"/>
          </p:cNvSpPr>
          <p:nvPr/>
        </p:nvSpPr>
        <p:spPr bwMode="auto">
          <a:xfrm>
            <a:off x="1150598" y="1365208"/>
            <a:ext cx="7247253" cy="2423832"/>
          </a:xfrm>
          <a:prstGeom prst="rect">
            <a:avLst/>
          </a:prstGeom>
          <a:noFill/>
          <a:ln w="9525">
            <a:noFill/>
            <a:miter lim="800000"/>
            <a:headEnd/>
            <a:tailEnd/>
          </a:ln>
        </p:spPr>
        <p:txBody>
          <a:bodyPr wrap="none" lIns="0" tIns="0" rIns="0" bIns="0" anchor="t"/>
          <a:lstStyle/>
          <a:p>
            <a:r>
              <a:rPr lang="ja-JP" altLang="en-US"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・FLIPS &lt;Ver. 3&gt; and later add a "multi-camera function" to keep multiple cameras active at all times</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This greatly reduces the switching time of the camera, making it powerful in visual inspections where multiple cameras are switched</a:t>
            </a:r>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p>
          <a:p>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This function is subject to system configuration requirements, so please understand the following before using it.</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Whereas &lt;Ver. 2&gt; activates a camera and starts image transfer after it has been selected, </a:t>
            </a:r>
            <a:endPar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&lt;</a:t>
            </a:r>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Ver. 3&gt; pre-activates all connected cameras at all </a:t>
            </a:r>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times.</a:t>
            </a:r>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For </a:t>
            </a:r>
            <a:r>
              <a:rPr lang="ja-JP" altLang="en-US"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this reason, switching time was reduced to "loading settings" and "transferring to the monitor screen" only.</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grpSp>
        <p:nvGrpSpPr>
          <p:cNvPr id="5" name="グループ化 4"/>
          <p:cNvGrpSpPr/>
          <p:nvPr/>
        </p:nvGrpSpPr>
        <p:grpSpPr>
          <a:xfrm>
            <a:off x="2096981" y="4324904"/>
            <a:ext cx="337265" cy="144016"/>
            <a:chOff x="5364088" y="4451072"/>
            <a:chExt cx="337265" cy="144016"/>
          </a:xfrm>
        </p:grpSpPr>
        <p:sp>
          <p:nvSpPr>
            <p:cNvPr id="6" name="円柱 5"/>
            <p:cNvSpPr/>
            <p:nvPr/>
          </p:nvSpPr>
          <p:spPr>
            <a:xfrm rot="5400000">
              <a:off x="5400092" y="4437112"/>
              <a:ext cx="108012" cy="180020"/>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直方体 6"/>
            <p:cNvSpPr/>
            <p:nvPr/>
          </p:nvSpPr>
          <p:spPr>
            <a:xfrm>
              <a:off x="5485329" y="4451072"/>
              <a:ext cx="216024" cy="144016"/>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8" name="Rectangle 59"/>
          <p:cNvSpPr>
            <a:spLocks noChangeArrowheads="1"/>
          </p:cNvSpPr>
          <p:nvPr/>
        </p:nvSpPr>
        <p:spPr bwMode="auto">
          <a:xfrm>
            <a:off x="1947915" y="4115770"/>
            <a:ext cx="665658" cy="15836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Camera</a:t>
            </a:r>
          </a:p>
        </p:txBody>
      </p:sp>
      <p:pic>
        <p:nvPicPr>
          <p:cNvPr id="9" name="Picture 6" descr="C:// Projects// Toolbox/Pictures/PC/Notes PC.gif"/>
          <p:cNvPicPr>
            <a:picLocks noChangeAspect="1" noChangeArrowheads="1"/>
          </p:cNvPicPr>
          <p:nvPr/>
        </p:nvPicPr>
        <p:blipFill>
          <a:blip r:embed="rId2" cstate="print"/>
          <a:srcRect/>
          <a:stretch>
            <a:fillRect/>
          </a:stretch>
        </p:blipFill>
        <p:spPr bwMode="auto">
          <a:xfrm>
            <a:off x="2863283" y="4241434"/>
            <a:ext cx="722535" cy="537509"/>
          </a:xfrm>
          <a:prstGeom prst="rect">
            <a:avLst/>
          </a:prstGeom>
          <a:noFill/>
        </p:spPr>
      </p:pic>
      <p:sp>
        <p:nvSpPr>
          <p:cNvPr id="10" name="Rectangle 59"/>
          <p:cNvSpPr>
            <a:spLocks noChangeArrowheads="1"/>
          </p:cNvSpPr>
          <p:nvPr/>
        </p:nvSpPr>
        <p:spPr bwMode="auto">
          <a:xfrm>
            <a:off x="2863283" y="4074056"/>
            <a:ext cx="572091" cy="19318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PC</a:t>
            </a:r>
            <a:endParaRPr lang="ja-JP" altLang="en-US" sz="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1" name="グループ化 10"/>
          <p:cNvGrpSpPr/>
          <p:nvPr/>
        </p:nvGrpSpPr>
        <p:grpSpPr>
          <a:xfrm>
            <a:off x="2103079" y="4477304"/>
            <a:ext cx="337265" cy="144016"/>
            <a:chOff x="5364088" y="4451072"/>
            <a:chExt cx="337265" cy="144016"/>
          </a:xfrm>
          <a:solidFill>
            <a:srgbClr val="00FF00"/>
          </a:solidFill>
        </p:grpSpPr>
        <p:sp>
          <p:nvSpPr>
            <p:cNvPr id="12" name="円柱 11"/>
            <p:cNvSpPr/>
            <p:nvPr/>
          </p:nvSpPr>
          <p:spPr>
            <a:xfrm rot="5400000">
              <a:off x="5400092" y="4437112"/>
              <a:ext cx="108012" cy="18002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直方体 12"/>
            <p:cNvSpPr/>
            <p:nvPr/>
          </p:nvSpPr>
          <p:spPr>
            <a:xfrm>
              <a:off x="5485329" y="4451072"/>
              <a:ext cx="216024" cy="14401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4" name="グループ化 13"/>
          <p:cNvGrpSpPr/>
          <p:nvPr/>
        </p:nvGrpSpPr>
        <p:grpSpPr>
          <a:xfrm>
            <a:off x="2109176" y="4629704"/>
            <a:ext cx="337265" cy="144016"/>
            <a:chOff x="5364088" y="4451072"/>
            <a:chExt cx="337265" cy="144016"/>
          </a:xfrm>
        </p:grpSpPr>
        <p:sp>
          <p:nvSpPr>
            <p:cNvPr id="15" name="円柱 14"/>
            <p:cNvSpPr/>
            <p:nvPr/>
          </p:nvSpPr>
          <p:spPr>
            <a:xfrm rot="5400000">
              <a:off x="5400092" y="4437112"/>
              <a:ext cx="108012" cy="180020"/>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直方体 15"/>
            <p:cNvSpPr/>
            <p:nvPr/>
          </p:nvSpPr>
          <p:spPr>
            <a:xfrm>
              <a:off x="5485329" y="4451072"/>
              <a:ext cx="216024" cy="144016"/>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7" name="直線コネクタ 16"/>
          <p:cNvCxnSpPr/>
          <p:nvPr/>
        </p:nvCxnSpPr>
        <p:spPr>
          <a:xfrm>
            <a:off x="2446441" y="4383523"/>
            <a:ext cx="166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446441" y="4692791"/>
            <a:ext cx="166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2434246" y="4539622"/>
            <a:ext cx="473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59"/>
          <p:cNvSpPr>
            <a:spLocks noChangeArrowheads="1"/>
          </p:cNvSpPr>
          <p:nvPr/>
        </p:nvSpPr>
        <p:spPr bwMode="auto">
          <a:xfrm>
            <a:off x="1465039" y="3835617"/>
            <a:ext cx="2527836" cy="158361"/>
          </a:xfrm>
          <a:prstGeom prst="rect">
            <a:avLst/>
          </a:prstGeom>
          <a:noFill/>
          <a:ln w="9525">
            <a:noFill/>
            <a:miter lim="800000"/>
            <a:headEnd/>
            <a:tailEnd/>
          </a:ln>
        </p:spPr>
        <p:txBody>
          <a:bodyPr wrap="none" lIns="0" tIns="0" rIns="0" bIns="0" anchor="t"/>
          <a:lstStyle/>
          <a:p>
            <a:pPr algn="ct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&lt;Ver.2&gt;, &lt;Ver.3&gt; Single Cam Mode</a:t>
            </a:r>
            <a:endPar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1" name="Rectangle 59"/>
          <p:cNvSpPr>
            <a:spLocks noChangeArrowheads="1"/>
          </p:cNvSpPr>
          <p:nvPr/>
        </p:nvSpPr>
        <p:spPr bwMode="auto">
          <a:xfrm>
            <a:off x="1784055" y="4879541"/>
            <a:ext cx="2138102" cy="495482"/>
          </a:xfrm>
          <a:prstGeom prst="rect">
            <a:avLst/>
          </a:prstGeom>
          <a:noFill/>
          <a:ln w="9525">
            <a:noFill/>
            <a:miter lim="800000"/>
            <a:headEnd/>
            <a:tailEnd/>
          </a:ln>
        </p:spPr>
        <p:txBody>
          <a:bodyPr wrap="none" lIns="0" tIns="0" rIns="0" bIns="0" anchor="t"/>
          <a:lstStyle/>
          <a:p>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Start only selected camera, transfer images</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*It takes a long time to transfer the first </a:t>
            </a:r>
            <a:r>
              <a:rPr lang="en-US" altLang="ja-JP" sz="800" noProof="1" smtClean="0">
                <a:latin typeface="游ゴシック" panose="020B0400000000000000" pitchFamily="50" charset="-128"/>
                <a:ea typeface="游ゴシック" panose="020B0400000000000000" pitchFamily="50" charset="-128"/>
                <a:cs typeface="メイリオ" panose="020B0604030504040204" pitchFamily="50" charset="-128"/>
              </a:rPr>
              <a:t>image</a:t>
            </a:r>
          </a:p>
          <a:p>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noProof="1" smtClean="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when switching cameras</a:t>
            </a:r>
            <a:endParaRPr lang="en-US" altLang="ja-JP" sz="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2" name="右矢印 21"/>
          <p:cNvSpPr/>
          <p:nvPr/>
        </p:nvSpPr>
        <p:spPr>
          <a:xfrm>
            <a:off x="4317178" y="4115770"/>
            <a:ext cx="263347" cy="712122"/>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3" name="グループ化 22"/>
          <p:cNvGrpSpPr/>
          <p:nvPr/>
        </p:nvGrpSpPr>
        <p:grpSpPr>
          <a:xfrm>
            <a:off x="5569126" y="4324904"/>
            <a:ext cx="337265" cy="144016"/>
            <a:chOff x="5364088" y="4451072"/>
            <a:chExt cx="337265" cy="144016"/>
          </a:xfrm>
          <a:solidFill>
            <a:srgbClr val="00FF00"/>
          </a:solidFill>
        </p:grpSpPr>
        <p:sp>
          <p:nvSpPr>
            <p:cNvPr id="24" name="円柱 23"/>
            <p:cNvSpPr/>
            <p:nvPr/>
          </p:nvSpPr>
          <p:spPr>
            <a:xfrm rot="5400000">
              <a:off x="5400092" y="4437112"/>
              <a:ext cx="108012" cy="18002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直方体 24"/>
            <p:cNvSpPr/>
            <p:nvPr/>
          </p:nvSpPr>
          <p:spPr>
            <a:xfrm>
              <a:off x="5485329" y="4451072"/>
              <a:ext cx="216024" cy="14401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6" name="Rectangle 59"/>
          <p:cNvSpPr>
            <a:spLocks noChangeArrowheads="1"/>
          </p:cNvSpPr>
          <p:nvPr/>
        </p:nvSpPr>
        <p:spPr bwMode="auto">
          <a:xfrm>
            <a:off x="5420060" y="4115770"/>
            <a:ext cx="665658" cy="15836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Camera</a:t>
            </a:r>
          </a:p>
        </p:txBody>
      </p:sp>
      <p:pic>
        <p:nvPicPr>
          <p:cNvPr id="27" name="Picture 6" descr="C:// Projects// Toolbox/Pictures/PC/Notes PC.gif"/>
          <p:cNvPicPr>
            <a:picLocks noChangeAspect="1" noChangeArrowheads="1"/>
          </p:cNvPicPr>
          <p:nvPr/>
        </p:nvPicPr>
        <p:blipFill>
          <a:blip r:embed="rId2" cstate="print"/>
          <a:srcRect/>
          <a:stretch>
            <a:fillRect/>
          </a:stretch>
        </p:blipFill>
        <p:spPr bwMode="auto">
          <a:xfrm>
            <a:off x="6357373" y="4241434"/>
            <a:ext cx="722535" cy="537509"/>
          </a:xfrm>
          <a:prstGeom prst="rect">
            <a:avLst/>
          </a:prstGeom>
          <a:noFill/>
        </p:spPr>
      </p:pic>
      <p:sp>
        <p:nvSpPr>
          <p:cNvPr id="28" name="Rectangle 59"/>
          <p:cNvSpPr>
            <a:spLocks noChangeArrowheads="1"/>
          </p:cNvSpPr>
          <p:nvPr/>
        </p:nvSpPr>
        <p:spPr bwMode="auto">
          <a:xfrm>
            <a:off x="6335428" y="4074056"/>
            <a:ext cx="572091" cy="19318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PC</a:t>
            </a:r>
            <a:endParaRPr lang="ja-JP" altLang="en-US" sz="800" dirty="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29" name="グループ化 28"/>
          <p:cNvGrpSpPr/>
          <p:nvPr/>
        </p:nvGrpSpPr>
        <p:grpSpPr>
          <a:xfrm>
            <a:off x="5575224" y="4477304"/>
            <a:ext cx="337265" cy="144016"/>
            <a:chOff x="5364088" y="4451072"/>
            <a:chExt cx="337265" cy="144016"/>
          </a:xfrm>
          <a:solidFill>
            <a:srgbClr val="00FF00"/>
          </a:solidFill>
        </p:grpSpPr>
        <p:sp>
          <p:nvSpPr>
            <p:cNvPr id="30" name="円柱 29"/>
            <p:cNvSpPr/>
            <p:nvPr/>
          </p:nvSpPr>
          <p:spPr>
            <a:xfrm rot="5400000">
              <a:off x="5400092" y="4437112"/>
              <a:ext cx="108012" cy="18002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直方体 30"/>
            <p:cNvSpPr/>
            <p:nvPr/>
          </p:nvSpPr>
          <p:spPr>
            <a:xfrm>
              <a:off x="5485329" y="4451072"/>
              <a:ext cx="216024" cy="14401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2" name="グループ化 31"/>
          <p:cNvGrpSpPr/>
          <p:nvPr/>
        </p:nvGrpSpPr>
        <p:grpSpPr>
          <a:xfrm>
            <a:off x="5581321" y="4629704"/>
            <a:ext cx="337265" cy="144016"/>
            <a:chOff x="5364088" y="4451072"/>
            <a:chExt cx="337265" cy="144016"/>
          </a:xfrm>
          <a:solidFill>
            <a:srgbClr val="00FF00"/>
          </a:solidFill>
        </p:grpSpPr>
        <p:sp>
          <p:nvSpPr>
            <p:cNvPr id="33" name="円柱 32"/>
            <p:cNvSpPr/>
            <p:nvPr/>
          </p:nvSpPr>
          <p:spPr>
            <a:xfrm rot="5400000">
              <a:off x="5400092" y="4437112"/>
              <a:ext cx="108012" cy="180020"/>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直方体 33"/>
            <p:cNvSpPr/>
            <p:nvPr/>
          </p:nvSpPr>
          <p:spPr>
            <a:xfrm>
              <a:off x="5485329" y="4451072"/>
              <a:ext cx="216024" cy="144016"/>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35" name="直線矢印コネクタ 34"/>
          <p:cNvCxnSpPr/>
          <p:nvPr/>
        </p:nvCxnSpPr>
        <p:spPr>
          <a:xfrm>
            <a:off x="5906391" y="4539622"/>
            <a:ext cx="473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59"/>
          <p:cNvSpPr>
            <a:spLocks noChangeArrowheads="1"/>
          </p:cNvSpPr>
          <p:nvPr/>
        </p:nvSpPr>
        <p:spPr bwMode="auto">
          <a:xfrm>
            <a:off x="5251502" y="3835617"/>
            <a:ext cx="1899201" cy="158361"/>
          </a:xfrm>
          <a:prstGeom prst="rect">
            <a:avLst/>
          </a:prstGeom>
          <a:noFill/>
          <a:ln w="9525">
            <a:noFill/>
            <a:miter lim="800000"/>
            <a:headEnd/>
            <a:tailEnd/>
          </a:ln>
        </p:spPr>
        <p:txBody>
          <a:bodyPr wrap="none" lIns="0" tIns="0" rIns="0" bIns="0" anchor="t"/>
          <a:lstStyle/>
          <a:p>
            <a:pPr algn="ct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&lt;Ver.3&gt; Multi Cam Mode</a:t>
            </a:r>
          </a:p>
        </p:txBody>
      </p:sp>
      <p:sp>
        <p:nvSpPr>
          <p:cNvPr id="37" name="Rectangle 59"/>
          <p:cNvSpPr>
            <a:spLocks noChangeArrowheads="1"/>
          </p:cNvSpPr>
          <p:nvPr/>
        </p:nvSpPr>
        <p:spPr bwMode="auto">
          <a:xfrm>
            <a:off x="5467328" y="4879539"/>
            <a:ext cx="2070755" cy="479587"/>
          </a:xfrm>
          <a:prstGeom prst="rect">
            <a:avLst/>
          </a:prstGeom>
          <a:noFill/>
          <a:ln w="9525">
            <a:noFill/>
            <a:miter lim="800000"/>
            <a:headEnd/>
            <a:tailEnd/>
          </a:ln>
        </p:spPr>
        <p:txBody>
          <a:bodyPr wrap="none" lIns="0" tIns="0" rIns="0" bIns="0" anchor="t"/>
          <a:lstStyle/>
          <a:p>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Start all connected cameras</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*Image transfer and image processing are done </a:t>
            </a:r>
            <a:endParaRPr lang="en-US" altLang="ja-JP" sz="800" noProof="1"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noProof="1" smtClean="0">
                <a:latin typeface="游ゴシック" panose="020B0400000000000000" pitchFamily="50" charset="-128"/>
                <a:ea typeface="游ゴシック" panose="020B0400000000000000" pitchFamily="50" charset="-128"/>
                <a:cs typeface="メイリオ" panose="020B0604030504040204" pitchFamily="50" charset="-128"/>
              </a:rPr>
              <a:t>by </a:t>
            </a: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one camera at a time</a:t>
            </a:r>
            <a:endParaRPr lang="en-US" altLang="ja-JP" sz="800"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38" name="直線矢印コネクタ 37"/>
          <p:cNvCxnSpPr/>
          <p:nvPr/>
        </p:nvCxnSpPr>
        <p:spPr>
          <a:xfrm>
            <a:off x="5931231" y="4383523"/>
            <a:ext cx="150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5931231" y="4685603"/>
            <a:ext cx="150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59"/>
          <p:cNvSpPr>
            <a:spLocks noChangeArrowheads="1"/>
          </p:cNvSpPr>
          <p:nvPr/>
        </p:nvSpPr>
        <p:spPr bwMode="auto">
          <a:xfrm>
            <a:off x="1150597" y="5855441"/>
            <a:ext cx="7247253" cy="813919"/>
          </a:xfrm>
          <a:prstGeom prst="rect">
            <a:avLst/>
          </a:prstGeom>
          <a:noFill/>
          <a:ln w="9525">
            <a:noFill/>
            <a:miter lim="800000"/>
            <a:headEnd/>
            <a:tailEnd/>
          </a:ln>
        </p:spPr>
        <p:txBody>
          <a:bodyPr wrap="none" lIns="0" tIns="0" rIns="0" bIns="0" anchor="t"/>
          <a:lstStyle/>
          <a:p>
            <a:r>
              <a:rPr lang="ja-JP" altLang="en-US"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・When using the multi-camera function, the number of cameras that can be connected is greatly limited.</a:t>
            </a:r>
            <a:endParaRPr lang="en-US" altLang="ja-JP"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While </a:t>
            </a:r>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the &lt;Ver. 2&gt; has 99 units (theoretically infinite), the &lt;Ver. 3&gt; has a maximum of 9 units, </a:t>
            </a:r>
            <a:endPar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and </a:t>
            </a:r>
            <a:r>
              <a:rPr lang="en-US" altLang="ja-JP"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under certain conditions can have as many as 3 ~ 4 units</a:t>
            </a:r>
            <a:r>
              <a:rPr lang="en-US" altLang="ja-JP"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p>
          <a:p>
            <a:r>
              <a:rPr lang="ja-JP" altLang="en-US"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9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9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And </a:t>
            </a:r>
            <a:r>
              <a:rPr lang="ja-JP" altLang="en-US" sz="9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those conditions are determined by (1) PC performance (2) camera resolution settings (3) USB configuration</a:t>
            </a:r>
            <a:endParaRPr lang="en-US" altLang="ja-JP" sz="9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pic>
        <p:nvPicPr>
          <p:cNvPr id="41" name="図 40"/>
          <p:cNvPicPr>
            <a:picLocks noChangeAspect="1"/>
          </p:cNvPicPr>
          <p:nvPr/>
        </p:nvPicPr>
        <p:blipFill>
          <a:blip r:embed="rId3"/>
          <a:stretch>
            <a:fillRect/>
          </a:stretch>
        </p:blipFill>
        <p:spPr>
          <a:xfrm>
            <a:off x="1481160" y="2197836"/>
            <a:ext cx="2505075" cy="647700"/>
          </a:xfrm>
          <a:prstGeom prst="rect">
            <a:avLst/>
          </a:prstGeom>
        </p:spPr>
      </p:pic>
      <p:pic>
        <p:nvPicPr>
          <p:cNvPr id="42" name="図 41"/>
          <p:cNvPicPr>
            <a:picLocks noChangeAspect="1"/>
          </p:cNvPicPr>
          <p:nvPr/>
        </p:nvPicPr>
        <p:blipFill>
          <a:blip r:embed="rId4"/>
          <a:stretch>
            <a:fillRect/>
          </a:stretch>
        </p:blipFill>
        <p:spPr>
          <a:xfrm>
            <a:off x="4994908" y="2198768"/>
            <a:ext cx="2543175" cy="647700"/>
          </a:xfrm>
          <a:prstGeom prst="rect">
            <a:avLst/>
          </a:prstGeom>
        </p:spPr>
      </p:pic>
      <p:sp>
        <p:nvSpPr>
          <p:cNvPr id="43" name="左右矢印 42"/>
          <p:cNvSpPr/>
          <p:nvPr/>
        </p:nvSpPr>
        <p:spPr>
          <a:xfrm>
            <a:off x="4215989" y="2373952"/>
            <a:ext cx="611101" cy="295467"/>
          </a:xfrm>
          <a:prstGeom prst="lef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左矢印 43"/>
          <p:cNvSpPr/>
          <p:nvPr/>
        </p:nvSpPr>
        <p:spPr>
          <a:xfrm rot="2974395">
            <a:off x="3852824" y="2728949"/>
            <a:ext cx="261992" cy="19321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Rectangle 59"/>
          <p:cNvSpPr>
            <a:spLocks noChangeArrowheads="1"/>
          </p:cNvSpPr>
          <p:nvPr/>
        </p:nvSpPr>
        <p:spPr bwMode="auto">
          <a:xfrm>
            <a:off x="3960713" y="2909932"/>
            <a:ext cx="550131" cy="15836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Click</a:t>
            </a:r>
          </a:p>
        </p:txBody>
      </p:sp>
      <p:sp>
        <p:nvSpPr>
          <p:cNvPr id="46" name="左矢印 45"/>
          <p:cNvSpPr/>
          <p:nvPr/>
        </p:nvSpPr>
        <p:spPr>
          <a:xfrm rot="2974395">
            <a:off x="7356155" y="2729616"/>
            <a:ext cx="261992" cy="19321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Rectangle 59"/>
          <p:cNvSpPr>
            <a:spLocks noChangeArrowheads="1"/>
          </p:cNvSpPr>
          <p:nvPr/>
        </p:nvSpPr>
        <p:spPr bwMode="auto">
          <a:xfrm>
            <a:off x="7464044" y="2910599"/>
            <a:ext cx="550131" cy="158361"/>
          </a:xfrm>
          <a:prstGeom prst="rect">
            <a:avLst/>
          </a:prstGeom>
          <a:noFill/>
          <a:ln w="9525">
            <a:noFill/>
            <a:miter lim="800000"/>
            <a:headEnd/>
            <a:tailEnd/>
          </a:ln>
        </p:spPr>
        <p:txBody>
          <a:bodyPr wrap="none" lIns="0" tIns="0" rIns="0" bIns="0" anchor="t"/>
          <a:lstStyle/>
          <a:p>
            <a:pPr algn="ctr"/>
            <a:r>
              <a:rPr lang="en-US" altLang="ja-JP" sz="800" noProof="1">
                <a:latin typeface="游ゴシック" panose="020B0400000000000000" pitchFamily="50" charset="-128"/>
                <a:ea typeface="游ゴシック" panose="020B0400000000000000" pitchFamily="50" charset="-128"/>
                <a:cs typeface="メイリオ" panose="020B0604030504040204" pitchFamily="50" charset="-128"/>
              </a:rPr>
              <a:t>Click</a:t>
            </a:r>
          </a:p>
        </p:txBody>
      </p:sp>
      <p:sp>
        <p:nvSpPr>
          <p:cNvPr id="48" name="Rectangle 59"/>
          <p:cNvSpPr>
            <a:spLocks noChangeArrowheads="1"/>
          </p:cNvSpPr>
          <p:nvPr/>
        </p:nvSpPr>
        <p:spPr bwMode="auto">
          <a:xfrm>
            <a:off x="2043378" y="5400368"/>
            <a:ext cx="1371157" cy="188872"/>
          </a:xfrm>
          <a:prstGeom prst="rect">
            <a:avLst/>
          </a:prstGeom>
          <a:noFill/>
          <a:ln w="28575">
            <a:solidFill>
              <a:srgbClr val="FF0000"/>
            </a:solidFill>
            <a:miter lim="800000"/>
            <a:headEnd/>
            <a:tailEnd/>
          </a:ln>
        </p:spPr>
        <p:txBody>
          <a:bodyPr wrap="none" lIns="0" tIns="0" rIns="0" bIns="0" anchor="ctr"/>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Switching time: 3 sec</a:t>
            </a:r>
          </a:p>
        </p:txBody>
      </p:sp>
      <p:sp>
        <p:nvSpPr>
          <p:cNvPr id="49" name="Rectangle 59"/>
          <p:cNvSpPr>
            <a:spLocks noChangeArrowheads="1"/>
          </p:cNvSpPr>
          <p:nvPr/>
        </p:nvSpPr>
        <p:spPr bwMode="auto">
          <a:xfrm>
            <a:off x="5702562" y="5397958"/>
            <a:ext cx="1371157" cy="188872"/>
          </a:xfrm>
          <a:prstGeom prst="rect">
            <a:avLst/>
          </a:prstGeom>
          <a:noFill/>
          <a:ln w="28575">
            <a:solidFill>
              <a:srgbClr val="0000FF"/>
            </a:solidFill>
            <a:miter lim="800000"/>
            <a:headEnd/>
            <a:tailEnd/>
          </a:ln>
        </p:spPr>
        <p:txBody>
          <a:bodyPr wrap="none" lIns="0" tIns="0" rIns="0" bIns="0" anchor="ctr"/>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Switching time: 0.8 sec</a:t>
            </a:r>
          </a:p>
        </p:txBody>
      </p:sp>
      <p:sp>
        <p:nvSpPr>
          <p:cNvPr id="50" name="角丸四角形 49"/>
          <p:cNvSpPr/>
          <p:nvPr/>
        </p:nvSpPr>
        <p:spPr>
          <a:xfrm>
            <a:off x="7880764" y="196017"/>
            <a:ext cx="392776" cy="90919"/>
          </a:xfrm>
          <a:prstGeom prst="roundRect">
            <a:avLst>
              <a:gd name="adj" fmla="val 31864"/>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 xmlns:p14="http://schemas.microsoft.com/office/powerpoint/2010/main" val="2231129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665769" y="1052736"/>
            <a:ext cx="4066471" cy="683264"/>
          </a:xfrm>
          <a:prstGeom prst="rect">
            <a:avLst/>
          </a:prstGeom>
          <a:noFill/>
          <a:ln w="9525">
            <a:noFill/>
            <a:miter lim="800000"/>
            <a:headEnd/>
            <a:tailEnd/>
          </a:ln>
          <a:effectLst/>
        </p:spPr>
        <p:txBody>
          <a:bodyPr wrap="square">
            <a:spAutoFit/>
          </a:bodyPr>
          <a:lstStyle/>
          <a:p>
            <a:pPr>
              <a:lnSpc>
                <a:spcPct val="150000"/>
              </a:lnSpc>
              <a:defRPr/>
            </a:pPr>
            <a:r>
              <a:rPr lang="en-US" altLang="ja-JP" sz="2560" b="1" noProof="1">
                <a:latin typeface="Meiryo UI" panose="020B0604030504040204" pitchFamily="50" charset="-128"/>
                <a:ea typeface="Meiryo UI" panose="020B0604030504040204" pitchFamily="50" charset="-128"/>
              </a:rPr>
              <a:t>I.</a:t>
            </a:r>
            <a:r>
              <a:rPr lang="en-US" altLang="ja-JP" sz="2560" b="1" dirty="0">
                <a:latin typeface="Meiryo UI" panose="020B0604030504040204" pitchFamily="50" charset="-128"/>
                <a:ea typeface="Meiryo UI" panose="020B0604030504040204" pitchFamily="50" charset="-128"/>
              </a:rPr>
              <a:t> </a:t>
            </a:r>
            <a:r>
              <a:rPr lang="en-US" altLang="ja-JP" sz="2560" b="1" noProof="1">
                <a:latin typeface="Meiryo UI" panose="020B0604030504040204" pitchFamily="50" charset="-128"/>
                <a:ea typeface="Meiryo UI" panose="020B0604030504040204" pitchFamily="50" charset="-128"/>
              </a:rPr>
              <a:t>Brief Description</a:t>
            </a:r>
            <a:endParaRPr lang="en-US" altLang="ja-JP" sz="2560" b="1" dirty="0" smtClean="0">
              <a:latin typeface="Meiryo UI" panose="020B0604030504040204" pitchFamily="50" charset="-128"/>
              <a:ea typeface="Meiryo UI" panose="020B0604030504040204" pitchFamily="50" charset="-128"/>
            </a:endParaRPr>
          </a:p>
        </p:txBody>
      </p:sp>
      <p:sp>
        <p:nvSpPr>
          <p:cNvPr id="3" name="Text Box 2"/>
          <p:cNvSpPr txBox="1">
            <a:spLocks noChangeArrowheads="1"/>
          </p:cNvSpPr>
          <p:nvPr/>
        </p:nvSpPr>
        <p:spPr bwMode="auto">
          <a:xfrm>
            <a:off x="1187624" y="2708920"/>
            <a:ext cx="5400600" cy="2862322"/>
          </a:xfrm>
          <a:prstGeom prst="rect">
            <a:avLst/>
          </a:prstGeom>
          <a:noFill/>
          <a:ln w="9525">
            <a:noFill/>
            <a:miter lim="800000"/>
            <a:headEnd/>
            <a:tailEnd/>
          </a:ln>
          <a:effectLst/>
        </p:spPr>
        <p:txBody>
          <a:bodyPr wrap="square">
            <a:spAutoFit/>
          </a:bodyPr>
          <a:lstStyle/>
          <a:p>
            <a:pPr algn="r">
              <a:lnSpc>
                <a:spcPts val="2400"/>
              </a:lnSpc>
              <a:defRPr/>
            </a:pPr>
            <a:r>
              <a:rPr lang="en-US" altLang="ja-JP" sz="1280" b="1" noProof="1">
                <a:latin typeface="Meiryo UI" panose="020B0604030504040204" pitchFamily="50" charset="-128"/>
                <a:ea typeface="Meiryo UI" panose="020B0604030504040204" pitchFamily="50" charset="-128"/>
              </a:rPr>
              <a:t>1.</a:t>
            </a:r>
            <a:r>
              <a:rPr lang="en-US" altLang="ja-JP" sz="1280" b="1" dirty="0">
                <a:latin typeface="Meiryo UI" panose="020B0604030504040204" pitchFamily="50" charset="-128"/>
                <a:ea typeface="Meiryo UI" panose="020B0604030504040204" pitchFamily="50" charset="-128"/>
              </a:rPr>
              <a:t> </a:t>
            </a:r>
            <a:r>
              <a:rPr lang="en-US" altLang="ja-JP" sz="1280" b="1" noProof="1">
                <a:latin typeface="Meiryo UI" panose="020B0604030504040204" pitchFamily="50" charset="-128"/>
                <a:ea typeface="Meiryo UI" panose="020B0604030504040204" pitchFamily="50" charset="-128"/>
              </a:rPr>
              <a:t>Concept </a:t>
            </a:r>
            <a:r>
              <a:rPr lang="ja-JP" altLang="en-US" sz="1280" noProof="1">
                <a:latin typeface="Meiryo UI" panose="020B0604030504040204" pitchFamily="50" charset="-128"/>
                <a:ea typeface="Meiryo UI" panose="020B0604030504040204" pitchFamily="50" charset="-128"/>
              </a:rPr>
              <a:t>―――――――――</a:t>
            </a:r>
            <a:r>
              <a:rPr lang="ja-JP" altLang="en-US" sz="1280" noProof="1" smtClean="0">
                <a:latin typeface="Meiryo UI" panose="020B0604030504040204" pitchFamily="50" charset="-128"/>
                <a:ea typeface="Meiryo UI" panose="020B0604030504040204" pitchFamily="50" charset="-128"/>
              </a:rPr>
              <a:t>―――――――――</a:t>
            </a:r>
            <a:endParaRPr lang="en-US" altLang="ja-JP" sz="1280" dirty="0" smtClean="0">
              <a:latin typeface="Meiryo UI" panose="020B0604030504040204" pitchFamily="50" charset="-128"/>
              <a:ea typeface="Meiryo UI" panose="020B0604030504040204" pitchFamily="50" charset="-128"/>
            </a:endParaRPr>
          </a:p>
          <a:p>
            <a:pPr algn="r">
              <a:lnSpc>
                <a:spcPts val="2400"/>
              </a:lnSpc>
              <a:defRPr/>
            </a:pPr>
            <a:r>
              <a:rPr lang="en-US" altLang="ja-JP" sz="1280" b="1" noProof="1">
                <a:latin typeface="Meiryo UI" panose="020B0604030504040204" pitchFamily="50" charset="-128"/>
                <a:ea typeface="Meiryo UI" panose="020B0604030504040204" pitchFamily="50" charset="-128"/>
              </a:rPr>
              <a:t>2.</a:t>
            </a:r>
            <a:r>
              <a:rPr lang="en-US" altLang="ja-JP" sz="1280" b="1" dirty="0">
                <a:latin typeface="Meiryo UI" panose="020B0604030504040204" pitchFamily="50" charset="-128"/>
                <a:ea typeface="Meiryo UI" panose="020B0604030504040204" pitchFamily="50" charset="-128"/>
              </a:rPr>
              <a:t> </a:t>
            </a:r>
            <a:r>
              <a:rPr lang="en-US" altLang="ja-JP" sz="1280" b="1" noProof="1">
                <a:latin typeface="Meiryo UI" panose="020B0604030504040204" pitchFamily="50" charset="-128"/>
                <a:ea typeface="Meiryo UI" panose="020B0604030504040204" pitchFamily="50" charset="-128"/>
              </a:rPr>
              <a:t>Example System Configuration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p>
          <a:p>
            <a:pPr algn="r">
              <a:lnSpc>
                <a:spcPts val="2400"/>
              </a:lnSpc>
              <a:defRPr/>
            </a:pPr>
            <a:r>
              <a:rPr lang="en-US" altLang="ja-JP" sz="1280" b="1" noProof="1">
                <a:latin typeface="Meiryo UI" panose="020B0604030504040204" pitchFamily="50" charset="-128"/>
                <a:ea typeface="Meiryo UI" panose="020B0604030504040204" pitchFamily="50" charset="-128"/>
              </a:rPr>
              <a:t>3.</a:t>
            </a:r>
            <a:r>
              <a:rPr lang="en-US" altLang="ja-JP" sz="1280" b="1" dirty="0">
                <a:latin typeface="Meiryo UI" panose="020B0604030504040204" pitchFamily="50" charset="-128"/>
                <a:ea typeface="Meiryo UI" panose="020B0604030504040204" pitchFamily="50" charset="-128"/>
              </a:rPr>
              <a:t> </a:t>
            </a:r>
            <a:r>
              <a:rPr lang="en-US" altLang="ja-JP" sz="1280" b="1" noProof="1">
                <a:latin typeface="Meiryo UI" panose="020B0604030504040204" pitchFamily="50" charset="-128"/>
                <a:ea typeface="Meiryo UI" panose="020B0604030504040204" pitchFamily="50" charset="-128"/>
              </a:rPr>
              <a:t>What you can do with </a:t>
            </a:r>
            <a:r>
              <a:rPr lang="en-US" altLang="ja-JP" sz="1280" b="1" noProof="1" smtClean="0">
                <a:latin typeface="Meiryo UI" panose="020B0604030504040204" pitchFamily="50" charset="-128"/>
                <a:ea typeface="Meiryo UI" panose="020B0604030504040204" pitchFamily="50" charset="-128"/>
              </a:rPr>
              <a:t>FLIPS</a:t>
            </a:r>
            <a:r>
              <a:rPr lang="ja-JP" altLang="en-US" sz="1280" b="1" noProof="1">
                <a:latin typeface="Meiryo UI" panose="020B0604030504040204" pitchFamily="50" charset="-128"/>
                <a:ea typeface="Meiryo UI" panose="020B0604030504040204" pitchFamily="50" charset="-128"/>
              </a:rPr>
              <a:t> </a:t>
            </a:r>
            <a:r>
              <a:rPr lang="en-US" altLang="ja-JP" sz="1280" b="1" noProof="1" smtClean="0">
                <a:latin typeface="Meiryo UI" panose="020B0604030504040204" pitchFamily="50" charset="-128"/>
                <a:ea typeface="Meiryo UI" panose="020B0604030504040204" pitchFamily="50" charset="-128"/>
              </a:rPr>
              <a:t>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r>
              <a:rPr lang="ja-JP" altLang="en-US" sz="1280" noProof="1" smtClean="0">
                <a:latin typeface="Meiryo UI" panose="020B0604030504040204" pitchFamily="50" charset="-128"/>
                <a:ea typeface="Meiryo UI" panose="020B0604030504040204" pitchFamily="50" charset="-128"/>
              </a:rPr>
              <a:t>―――</a:t>
            </a:r>
            <a:endParaRPr lang="en-US" altLang="ja-JP" sz="1280" dirty="0" smtClean="0">
              <a:latin typeface="Meiryo UI" panose="020B0604030504040204" pitchFamily="50" charset="-128"/>
              <a:ea typeface="Meiryo UI" panose="020B0604030504040204" pitchFamily="50" charset="-128"/>
            </a:endParaRPr>
          </a:p>
          <a:p>
            <a:pPr algn="r">
              <a:lnSpc>
                <a:spcPts val="2400"/>
              </a:lnSpc>
              <a:defRPr/>
            </a:pPr>
            <a:r>
              <a:rPr lang="en-US" altLang="ja-JP" sz="1280" b="1" noProof="1">
                <a:latin typeface="Meiryo UI" panose="020B0604030504040204" pitchFamily="50" charset="-128"/>
                <a:ea typeface="Meiryo UI" panose="020B0604030504040204" pitchFamily="50" charset="-128"/>
              </a:rPr>
              <a:t>4.</a:t>
            </a:r>
            <a:r>
              <a:rPr lang="en-US" altLang="ja-JP" sz="1280" b="1" dirty="0">
                <a:latin typeface="Meiryo UI" panose="020B0604030504040204" pitchFamily="50" charset="-128"/>
                <a:ea typeface="Meiryo UI" panose="020B0604030504040204" pitchFamily="50" charset="-128"/>
              </a:rPr>
              <a:t> </a:t>
            </a:r>
            <a:r>
              <a:rPr lang="en-US" altLang="ja-JP" sz="1280" b="1" noProof="1">
                <a:latin typeface="Meiryo UI" panose="020B0604030504040204" pitchFamily="50" charset="-128"/>
                <a:ea typeface="Meiryo UI" panose="020B0604030504040204" pitchFamily="50" charset="-128"/>
              </a:rPr>
              <a:t>FLIPS Featured </a:t>
            </a:r>
            <a:r>
              <a:rPr lang="en-US" altLang="ja-JP" sz="1280" b="1" noProof="1" smtClean="0">
                <a:latin typeface="Meiryo UI" panose="020B0604030504040204" pitchFamily="50" charset="-128"/>
                <a:ea typeface="Meiryo UI" panose="020B0604030504040204" pitchFamily="50" charset="-128"/>
              </a:rPr>
              <a:t>Features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p>
          <a:p>
            <a:pPr algn="r">
              <a:lnSpc>
                <a:spcPts val="2400"/>
              </a:lnSpc>
              <a:defRPr/>
            </a:pPr>
            <a:r>
              <a:rPr lang="en-US" altLang="ja-JP" sz="1120" noProof="1">
                <a:latin typeface="Meiryo UI" panose="020B0604030504040204" pitchFamily="50" charset="-128"/>
                <a:ea typeface="Meiryo UI" panose="020B0604030504040204" pitchFamily="50" charset="-128"/>
              </a:rPr>
              <a:t>4.1 Fast Mass Processing</a:t>
            </a:r>
            <a:r>
              <a:rPr lang="ja-JP" altLang="en-US" sz="1280" noProof="1">
                <a:latin typeface="Meiryo UI" panose="020B0604030504040204" pitchFamily="50" charset="-128"/>
                <a:ea typeface="Meiryo UI" panose="020B0604030504040204" pitchFamily="50" charset="-128"/>
              </a:rPr>
              <a:t>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r>
              <a:rPr lang="ja-JP" altLang="en-US" sz="1280" dirty="0">
                <a:latin typeface="Meiryo UI" panose="020B0604030504040204" pitchFamily="50" charset="-128"/>
                <a:ea typeface="Meiryo UI" panose="020B0604030504040204" pitchFamily="50" charset="-128"/>
              </a:rPr>
              <a:t>　　</a:t>
            </a:r>
          </a:p>
          <a:p>
            <a:pPr algn="r">
              <a:lnSpc>
                <a:spcPts val="2400"/>
              </a:lnSpc>
              <a:defRPr/>
            </a:pPr>
            <a:r>
              <a:rPr lang="en-US" altLang="ja-JP" sz="1120" noProof="1">
                <a:latin typeface="Meiryo UI" panose="020B0604030504040204" pitchFamily="50" charset="-128"/>
                <a:ea typeface="Meiryo UI" panose="020B0604030504040204" pitchFamily="50" charset="-128"/>
              </a:rPr>
              <a:t>4.2 Shading Correction</a:t>
            </a:r>
            <a:r>
              <a:rPr lang="ja-JP" altLang="en-US" sz="1280" noProof="1">
                <a:latin typeface="Meiryo UI" panose="020B0604030504040204" pitchFamily="50" charset="-128"/>
                <a:ea typeface="Meiryo UI" panose="020B0604030504040204" pitchFamily="50" charset="-128"/>
              </a:rPr>
              <a:t>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r>
              <a:rPr lang="ja-JP" altLang="en-US" sz="1280" dirty="0">
                <a:latin typeface="Meiryo UI" panose="020B0604030504040204" pitchFamily="50" charset="-128"/>
                <a:ea typeface="Meiryo UI" panose="020B0604030504040204" pitchFamily="50" charset="-128"/>
              </a:rPr>
              <a:t>　　</a:t>
            </a:r>
            <a:endParaRPr lang="en-US" altLang="ja-JP" sz="1280" dirty="0">
              <a:latin typeface="Meiryo UI" panose="020B0604030504040204" pitchFamily="50" charset="-128"/>
              <a:ea typeface="Meiryo UI" panose="020B0604030504040204" pitchFamily="50" charset="-128"/>
            </a:endParaRPr>
          </a:p>
          <a:p>
            <a:pPr algn="r">
              <a:lnSpc>
                <a:spcPts val="2400"/>
              </a:lnSpc>
              <a:defRPr/>
            </a:pPr>
            <a:r>
              <a:rPr lang="en-US" altLang="ja-JP" sz="1120" noProof="1">
                <a:latin typeface="Meiryo UI" panose="020B0604030504040204" pitchFamily="50" charset="-128"/>
                <a:ea typeface="Meiryo UI" panose="020B0604030504040204" pitchFamily="50" charset="-128"/>
              </a:rPr>
              <a:t>4.3 High-Resolution Camera Support</a:t>
            </a:r>
            <a:r>
              <a:rPr lang="ja-JP" altLang="en-US" sz="1280" noProof="1">
                <a:latin typeface="Meiryo UI" panose="020B0604030504040204" pitchFamily="50" charset="-128"/>
                <a:ea typeface="Meiryo UI" panose="020B0604030504040204" pitchFamily="50" charset="-128"/>
              </a:rPr>
              <a:t> </a:t>
            </a:r>
            <a:r>
              <a:rPr lang="ja-JP" altLang="en-US" sz="1280" noProof="1" smtClean="0">
                <a:latin typeface="Meiryo UI" panose="020B0604030504040204" pitchFamily="50" charset="-128"/>
                <a:ea typeface="Meiryo UI" panose="020B0604030504040204" pitchFamily="50" charset="-128"/>
              </a:rPr>
              <a:t>―――</a:t>
            </a:r>
            <a:r>
              <a:rPr lang="ja-JP" altLang="en-US" sz="1280" noProof="1">
                <a:latin typeface="Meiryo UI" panose="020B0604030504040204" pitchFamily="50" charset="-128"/>
                <a:ea typeface="Meiryo UI" panose="020B0604030504040204" pitchFamily="50" charset="-128"/>
              </a:rPr>
              <a:t>――――</a:t>
            </a:r>
            <a:r>
              <a:rPr lang="ja-JP" altLang="en-US" sz="1280" dirty="0">
                <a:latin typeface="Meiryo UI" panose="020B0604030504040204" pitchFamily="50" charset="-128"/>
                <a:ea typeface="Meiryo UI" panose="020B0604030504040204" pitchFamily="50" charset="-128"/>
              </a:rPr>
              <a:t>　　</a:t>
            </a:r>
          </a:p>
          <a:p>
            <a:pPr lvl="0" algn="r">
              <a:lnSpc>
                <a:spcPts val="2400"/>
              </a:lnSpc>
              <a:defRPr/>
            </a:pPr>
            <a:r>
              <a:rPr lang="en-US" altLang="ja-JP" sz="1120" noProof="1">
                <a:solidFill>
                  <a:prstClr val="black"/>
                </a:solidFill>
                <a:latin typeface="Meiryo UI" panose="020B0604030504040204" pitchFamily="50" charset="-128"/>
                <a:ea typeface="Meiryo UI" panose="020B0604030504040204" pitchFamily="50" charset="-128"/>
              </a:rPr>
              <a:t>4.4 Angle Detection for Pattern Search</a:t>
            </a:r>
            <a:r>
              <a:rPr lang="ja-JP" altLang="en-US" sz="1280" noProof="1">
                <a:solidFill>
                  <a:prstClr val="black"/>
                </a:solidFill>
                <a:latin typeface="Meiryo UI" panose="020B0604030504040204" pitchFamily="50" charset="-128"/>
                <a:ea typeface="Meiryo UI" panose="020B0604030504040204" pitchFamily="50" charset="-128"/>
              </a:rPr>
              <a:t> </a:t>
            </a:r>
            <a:r>
              <a:rPr lang="ja-JP" altLang="en-US" sz="1280" noProof="1">
                <a:latin typeface="Meiryo UI" panose="020B0604030504040204" pitchFamily="50" charset="-128"/>
                <a:ea typeface="Meiryo UI" panose="020B0604030504040204" pitchFamily="50" charset="-128"/>
              </a:rPr>
              <a:t> </a:t>
            </a:r>
            <a:r>
              <a:rPr lang="ja-JP" altLang="en-US" sz="1280" noProof="1" smtClean="0">
                <a:latin typeface="Meiryo UI" panose="020B0604030504040204" pitchFamily="50" charset="-128"/>
                <a:ea typeface="Meiryo UI" panose="020B0604030504040204" pitchFamily="50" charset="-128"/>
              </a:rPr>
              <a:t>――</a:t>
            </a:r>
            <a:r>
              <a:rPr lang="ja-JP" altLang="en-US" sz="1280" noProof="1" smtClean="0">
                <a:solidFill>
                  <a:prstClr val="black"/>
                </a:solidFill>
                <a:latin typeface="Meiryo UI" panose="020B0604030504040204" pitchFamily="50" charset="-128"/>
                <a:ea typeface="Meiryo UI" panose="020B0604030504040204" pitchFamily="50" charset="-128"/>
              </a:rPr>
              <a:t>―</a:t>
            </a:r>
            <a:r>
              <a:rPr lang="ja-JP" altLang="en-US" sz="1280" noProof="1">
                <a:solidFill>
                  <a:prstClr val="black"/>
                </a:solidFill>
                <a:latin typeface="Meiryo UI" panose="020B0604030504040204" pitchFamily="50" charset="-128"/>
                <a:ea typeface="Meiryo UI" panose="020B0604030504040204" pitchFamily="50" charset="-128"/>
              </a:rPr>
              <a:t>―――</a:t>
            </a:r>
            <a:r>
              <a:rPr lang="ja-JP" altLang="en-US" sz="1280" dirty="0">
                <a:solidFill>
                  <a:prstClr val="black"/>
                </a:solidFill>
                <a:latin typeface="Meiryo UI" panose="020B0604030504040204" pitchFamily="50" charset="-128"/>
                <a:ea typeface="Meiryo UI" panose="020B0604030504040204" pitchFamily="50" charset="-128"/>
              </a:rPr>
              <a:t>　　</a:t>
            </a:r>
            <a:endParaRPr lang="en-US" altLang="ja-JP" sz="1280" dirty="0" smtClean="0">
              <a:latin typeface="Meiryo UI" panose="020B0604030504040204" pitchFamily="50" charset="-128"/>
              <a:ea typeface="Meiryo UI" panose="020B0604030504040204" pitchFamily="50" charset="-128"/>
            </a:endParaRPr>
          </a:p>
          <a:p>
            <a:pPr algn="r">
              <a:lnSpc>
                <a:spcPts val="2400"/>
              </a:lnSpc>
              <a:defRPr/>
            </a:pPr>
            <a:r>
              <a:rPr lang="en-US" altLang="ja-JP" sz="1120" noProof="1">
                <a:latin typeface="Meiryo UI" panose="020B0604030504040204" pitchFamily="50" charset="-128"/>
                <a:ea typeface="Meiryo UI" panose="020B0604030504040204" pitchFamily="50" charset="-128"/>
              </a:rPr>
              <a:t>4.5 Code Reader, OCR </a:t>
            </a:r>
            <a:r>
              <a:rPr lang="ja-JP" altLang="en-US" sz="1200" noProof="1">
                <a:latin typeface="Meiryo UI" panose="020B0604030504040204" pitchFamily="50" charset="-128"/>
                <a:ea typeface="Meiryo UI" panose="020B0604030504040204" pitchFamily="50" charset="-128"/>
              </a:rPr>
              <a:t> </a:t>
            </a:r>
            <a:r>
              <a:rPr lang="ja-JP" altLang="en-US" sz="1200" noProof="1" smtClean="0">
                <a:latin typeface="Meiryo UI" panose="020B0604030504040204" pitchFamily="50" charset="-128"/>
                <a:ea typeface="Meiryo UI" panose="020B0604030504040204" pitchFamily="50" charset="-128"/>
              </a:rPr>
              <a:t> ―――――――</a:t>
            </a:r>
            <a:r>
              <a:rPr lang="en-US" altLang="ja-JP" sz="1120" noProof="1" smtClean="0">
                <a:latin typeface="Meiryo UI" panose="020B0604030504040204" pitchFamily="50" charset="-128"/>
                <a:ea typeface="Meiryo UI" panose="020B0604030504040204" pitchFamily="50" charset="-128"/>
              </a:rPr>
              <a:t>―――――――</a:t>
            </a:r>
            <a:r>
              <a:rPr lang="ja-JP" altLang="en-US" sz="1280" dirty="0">
                <a:latin typeface="Meiryo UI" panose="020B0604030504040204" pitchFamily="50" charset="-128"/>
                <a:ea typeface="Meiryo UI" panose="020B0604030504040204" pitchFamily="50" charset="-128"/>
              </a:rPr>
              <a:t>　　</a:t>
            </a:r>
          </a:p>
        </p:txBody>
      </p:sp>
      <p:sp>
        <p:nvSpPr>
          <p:cNvPr id="4" name="Text Box 2"/>
          <p:cNvSpPr txBox="1">
            <a:spLocks noChangeArrowheads="1"/>
          </p:cNvSpPr>
          <p:nvPr/>
        </p:nvSpPr>
        <p:spPr bwMode="auto">
          <a:xfrm>
            <a:off x="6444208" y="2708920"/>
            <a:ext cx="576064" cy="2862322"/>
          </a:xfrm>
          <a:prstGeom prst="rect">
            <a:avLst/>
          </a:prstGeom>
          <a:solidFill>
            <a:schemeClr val="bg1"/>
          </a:solidFill>
          <a:ln w="9525">
            <a:noFill/>
            <a:miter lim="800000"/>
            <a:headEnd/>
            <a:tailEnd/>
          </a:ln>
          <a:effectLst/>
        </p:spPr>
        <p:txBody>
          <a:bodyPr wrap="square">
            <a:spAutoFit/>
          </a:bodyPr>
          <a:lstStyle/>
          <a:p>
            <a:pPr algn="ctr">
              <a:lnSpc>
                <a:spcPts val="2400"/>
              </a:lnSpc>
              <a:defRPr/>
            </a:pPr>
            <a:r>
              <a:rPr lang="en-US" altLang="ja-JP" sz="1280" noProof="1">
                <a:latin typeface="Meiryo UI" panose="020B0604030504040204" pitchFamily="50" charset="-128"/>
                <a:ea typeface="Meiryo UI" panose="020B0604030504040204" pitchFamily="50" charset="-128"/>
                <a:hlinkClick r:id="rId2" action="ppaction://hlinksldjump"/>
              </a:rPr>
              <a:t>3</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3" action="ppaction://hlinksldjump"/>
              </a:rPr>
              <a:t>5</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4" action="ppaction://hlinksldjump"/>
              </a:rPr>
              <a:t>6</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5" action="ppaction://hlinksldjump"/>
              </a:rPr>
              <a:t>10</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5" action="ppaction://hlinksldjump"/>
              </a:rPr>
              <a:t>10</a:t>
            </a:r>
            <a:endParaRPr lang="en-US" altLang="ja-JP" sz="1280" dirty="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6" action="ppaction://hlinksldjump"/>
              </a:rPr>
              <a:t>11</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7" action="ppaction://hlinksldjump"/>
              </a:rPr>
              <a:t>12</a:t>
            </a:r>
            <a:endParaRPr lang="en-US" altLang="ja-JP" sz="1280" dirty="0" smtClean="0">
              <a:latin typeface="Meiryo UI" panose="020B0604030504040204" pitchFamily="50" charset="-128"/>
              <a:ea typeface="Meiryo UI" panose="020B0604030504040204" pitchFamily="50" charset="-128"/>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7" action="ppaction://hlinksldjump"/>
              </a:rPr>
              <a:t>12</a:t>
            </a:r>
            <a:endParaRPr lang="en-US" altLang="ja-JP" sz="1280" dirty="0" smtClean="0">
              <a:latin typeface="Meiryo UI" panose="020B0604030504040204" pitchFamily="50" charset="-128"/>
              <a:ea typeface="Meiryo UI" panose="020B0604030504040204" pitchFamily="50" charset="-128"/>
              <a:hlinkClick r:id="rId8" action="ppaction://hlinksldjump"/>
            </a:endParaRPr>
          </a:p>
          <a:p>
            <a:pPr algn="ctr">
              <a:lnSpc>
                <a:spcPts val="2400"/>
              </a:lnSpc>
              <a:defRPr/>
            </a:pPr>
            <a:r>
              <a:rPr lang="en-US" altLang="ja-JP" sz="1280" noProof="1">
                <a:latin typeface="Meiryo UI" panose="020B0604030504040204" pitchFamily="50" charset="-128"/>
                <a:ea typeface="Meiryo UI" panose="020B0604030504040204" pitchFamily="50" charset="-128"/>
                <a:hlinkClick r:id="rId8" action="ppaction://hlinksldjump"/>
              </a:rPr>
              <a:t>13</a:t>
            </a:r>
            <a:endParaRPr lang="en-US" altLang="ja-JP" sz="1280" dirty="0">
              <a:latin typeface="Meiryo UI" panose="020B0604030504040204" pitchFamily="50" charset="-128"/>
              <a:ea typeface="Meiryo UI" panose="020B0604030504040204" pitchFamily="50" charset="-128"/>
            </a:endParaRPr>
          </a:p>
        </p:txBody>
      </p:sp>
    </p:spTree>
    <p:extLst>
      <p:ext uri="{BB962C8B-B14F-4D97-AF65-F5344CB8AC3E}">
        <p14:creationId xmlns="" xmlns:p14="http://schemas.microsoft.com/office/powerpoint/2010/main" val="380841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539551" y="892681"/>
            <a:ext cx="8675658" cy="2605842"/>
          </a:xfrm>
          <a:prstGeom prst="rect">
            <a:avLst/>
          </a:prstGeom>
        </p:spPr>
        <p:txBody>
          <a:bodyPr wrap="square">
            <a:spAutoFit/>
          </a:bodyPr>
          <a:lstStyle/>
          <a:p>
            <a:pPr>
              <a:lnSpc>
                <a:spcPts val="1500"/>
              </a:lnSpc>
            </a:pP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 allows you to change image processing settings, issue an instruction to start image processing, and receive image processing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pPr>
              <a:lnSpc>
                <a:spcPts val="15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results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controlling them from an external device (PLC, Robot, PC).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This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control can be communicated in the following ways: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 TCP/IP</a:t>
            </a: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2. RS-232C</a:t>
            </a: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3. File communication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do not use them and directly trigger with a hard SW, you will need an "external IO unit" and additional programs.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want to communicate with another app in the same PC as FLIPS, "2. RS -232 C" is not suitable because a separate communication cable is required.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that case, we recommend using "1. TCP/IP" "3. File communication."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All three methods are always on standby (so you can use them in combination at the same time).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5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Each has a different hardware, but the command protocol (interaction procedure) is exactly the same.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3250191" y="3999032"/>
            <a:ext cx="1825865" cy="2670328"/>
          </a:xfrm>
          <a:prstGeom prst="rect">
            <a:avLst/>
          </a:prstGeom>
        </p:spPr>
      </p:pic>
      <p:pic>
        <p:nvPicPr>
          <p:cNvPr id="4" name="図 3"/>
          <p:cNvPicPr>
            <a:picLocks noChangeAspect="1"/>
          </p:cNvPicPr>
          <p:nvPr/>
        </p:nvPicPr>
        <p:blipFill>
          <a:blip r:embed="rId3"/>
          <a:stretch>
            <a:fillRect/>
          </a:stretch>
        </p:blipFill>
        <p:spPr>
          <a:xfrm>
            <a:off x="5271304" y="4005064"/>
            <a:ext cx="3073229" cy="2664296"/>
          </a:xfrm>
          <a:prstGeom prst="rect">
            <a:avLst/>
          </a:prstGeom>
        </p:spPr>
      </p:pic>
      <p:sp>
        <p:nvSpPr>
          <p:cNvPr id="18" name="Rectangle 59"/>
          <p:cNvSpPr>
            <a:spLocks noChangeArrowheads="1"/>
          </p:cNvSpPr>
          <p:nvPr/>
        </p:nvSpPr>
        <p:spPr bwMode="auto">
          <a:xfrm>
            <a:off x="5076056" y="102065"/>
            <a:ext cx="1584176"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3.0 System Settings</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9" name="Rectangle 59"/>
          <p:cNvSpPr>
            <a:spLocks noChangeArrowheads="1"/>
          </p:cNvSpPr>
          <p:nvPr/>
        </p:nvSpPr>
        <p:spPr bwMode="auto">
          <a:xfrm>
            <a:off x="2805708" y="61689"/>
            <a:ext cx="2160240"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Text Box 2"/>
          <p:cNvSpPr txBox="1">
            <a:spLocks noChangeArrowheads="1"/>
          </p:cNvSpPr>
          <p:nvPr/>
        </p:nvSpPr>
        <p:spPr bwMode="auto">
          <a:xfrm>
            <a:off x="179512" y="53678"/>
            <a:ext cx="295232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4" name="角丸四角形 13"/>
          <p:cNvSpPr/>
          <p:nvPr/>
        </p:nvSpPr>
        <p:spPr>
          <a:xfrm>
            <a:off x="7880764" y="196017"/>
            <a:ext cx="392776" cy="90919"/>
          </a:xfrm>
          <a:prstGeom prst="roundRect">
            <a:avLst>
              <a:gd name="adj" fmla="val 31864"/>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Rectangle 59"/>
          <p:cNvSpPr>
            <a:spLocks noChangeArrowheads="1"/>
          </p:cNvSpPr>
          <p:nvPr/>
        </p:nvSpPr>
        <p:spPr bwMode="auto">
          <a:xfrm>
            <a:off x="191096" y="554600"/>
            <a:ext cx="2592289" cy="338081"/>
          </a:xfrm>
          <a:prstGeom prst="rect">
            <a:avLst/>
          </a:prstGeom>
          <a:noFill/>
          <a:ln w="9525">
            <a:noFill/>
            <a:miter lim="800000"/>
            <a:headEnd/>
            <a:tailEnd/>
          </a:ln>
        </p:spPr>
        <p:txBody>
          <a:bodyPr wrap="none" lIns="72000" tIns="72000" rIns="0" bIns="0" anchor="t"/>
          <a:lstStyle/>
          <a:p>
            <a:r>
              <a:rPr lang="ja-JP" altLang="en-US"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◆external communication</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a:blip r:embed="rId4"/>
          <a:stretch>
            <a:fillRect/>
          </a:stretch>
        </p:blipFill>
        <p:spPr>
          <a:xfrm>
            <a:off x="3347864" y="3451681"/>
            <a:ext cx="3761905" cy="276190"/>
          </a:xfrm>
          <a:prstGeom prst="rect">
            <a:avLst/>
          </a:prstGeom>
        </p:spPr>
      </p:pic>
      <p:sp>
        <p:nvSpPr>
          <p:cNvPr id="17" name="正方形/長方形 16"/>
          <p:cNvSpPr/>
          <p:nvPr/>
        </p:nvSpPr>
        <p:spPr>
          <a:xfrm>
            <a:off x="729155" y="4149080"/>
            <a:ext cx="2501114" cy="456856"/>
          </a:xfrm>
          <a:prstGeom prst="rect">
            <a:avLst/>
          </a:prstGeom>
        </p:spPr>
        <p:txBody>
          <a:bodyPr wrap="square">
            <a:spAutoFit/>
          </a:bodyPr>
          <a:lstStyle/>
          <a:p>
            <a:pPr>
              <a:lnSpc>
                <a:spcPts val="1500"/>
              </a:lnSpc>
            </a:pPr>
            <a:r>
              <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※For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details on external control</a:t>
            </a:r>
            <a:r>
              <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p>
          <a:p>
            <a:pPr>
              <a:lnSpc>
                <a:spcPts val="1500"/>
              </a:lnSpc>
            </a:pP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see "III. External Control" below.</a:t>
            </a:r>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 name="楕円 4"/>
          <p:cNvSpPr/>
          <p:nvPr/>
        </p:nvSpPr>
        <p:spPr>
          <a:xfrm>
            <a:off x="5076056" y="3451681"/>
            <a:ext cx="648072" cy="27619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楕円 20"/>
          <p:cNvSpPr/>
          <p:nvPr/>
        </p:nvSpPr>
        <p:spPr>
          <a:xfrm>
            <a:off x="5690220" y="3445761"/>
            <a:ext cx="648072" cy="27619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矢印コネクタ 6"/>
          <p:cNvCxnSpPr>
            <a:stCxn id="3" idx="2"/>
          </p:cNvCxnSpPr>
          <p:nvPr/>
        </p:nvCxnSpPr>
        <p:spPr>
          <a:xfrm flipH="1">
            <a:off x="4716016" y="3727871"/>
            <a:ext cx="512801" cy="33661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6012234" y="3730684"/>
            <a:ext cx="2022" cy="3337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80476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7446429" y="1468544"/>
            <a:ext cx="864096" cy="304279"/>
          </a:xfrm>
          <a:prstGeom prst="rect">
            <a:avLst/>
          </a:prstGeom>
        </p:spPr>
        <p:txBody>
          <a:bodyPr wrap="square">
            <a:spAutoFit/>
          </a:bodyPr>
          <a:lstStyle/>
          <a:p>
            <a:pP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Locked state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p:cNvPicPr>
            <a:picLocks noChangeAspect="1"/>
          </p:cNvPicPr>
          <p:nvPr/>
        </p:nvPicPr>
        <p:blipFill>
          <a:blip r:embed="rId2"/>
          <a:stretch>
            <a:fillRect/>
          </a:stretch>
        </p:blipFill>
        <p:spPr>
          <a:xfrm>
            <a:off x="2859526" y="1525667"/>
            <a:ext cx="1085412" cy="834410"/>
          </a:xfrm>
          <a:prstGeom prst="rect">
            <a:avLst/>
          </a:prstGeom>
        </p:spPr>
      </p:pic>
      <p:grpSp>
        <p:nvGrpSpPr>
          <p:cNvPr id="15" name="グループ化 14"/>
          <p:cNvGrpSpPr/>
          <p:nvPr/>
        </p:nvGrpSpPr>
        <p:grpSpPr>
          <a:xfrm>
            <a:off x="4619264" y="1525667"/>
            <a:ext cx="1193953" cy="834410"/>
            <a:chOff x="4352468" y="748055"/>
            <a:chExt cx="1193953" cy="917851"/>
          </a:xfrm>
        </p:grpSpPr>
        <p:pic>
          <p:nvPicPr>
            <p:cNvPr id="8" name="図 7"/>
            <p:cNvPicPr>
              <a:picLocks noChangeAspect="1"/>
            </p:cNvPicPr>
            <p:nvPr/>
          </p:nvPicPr>
          <p:blipFill>
            <a:blip r:embed="rId3"/>
            <a:stretch>
              <a:fillRect/>
            </a:stretch>
          </p:blipFill>
          <p:spPr>
            <a:xfrm>
              <a:off x="4352468" y="748055"/>
              <a:ext cx="1193953" cy="917851"/>
            </a:xfrm>
            <a:prstGeom prst="rect">
              <a:avLst/>
            </a:prstGeom>
          </p:spPr>
        </p:pic>
        <p:sp>
          <p:nvSpPr>
            <p:cNvPr id="10" name="下矢印 9"/>
            <p:cNvSpPr/>
            <p:nvPr/>
          </p:nvSpPr>
          <p:spPr>
            <a:xfrm rot="7256240">
              <a:off x="4843677" y="1255066"/>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1" name="図 10"/>
          <p:cNvPicPr>
            <a:picLocks noChangeAspect="1"/>
          </p:cNvPicPr>
          <p:nvPr/>
        </p:nvPicPr>
        <p:blipFill>
          <a:blip r:embed="rId4"/>
          <a:stretch>
            <a:fillRect/>
          </a:stretch>
        </p:blipFill>
        <p:spPr>
          <a:xfrm>
            <a:off x="6477529" y="1503139"/>
            <a:ext cx="926407" cy="917749"/>
          </a:xfrm>
          <a:prstGeom prst="rect">
            <a:avLst/>
          </a:prstGeom>
        </p:spPr>
      </p:pic>
      <p:grpSp>
        <p:nvGrpSpPr>
          <p:cNvPr id="14" name="グループ化 13"/>
          <p:cNvGrpSpPr/>
          <p:nvPr/>
        </p:nvGrpSpPr>
        <p:grpSpPr>
          <a:xfrm>
            <a:off x="1189232" y="1475341"/>
            <a:ext cx="1107430" cy="935065"/>
            <a:chOff x="922436" y="692696"/>
            <a:chExt cx="1107430" cy="1028571"/>
          </a:xfrm>
        </p:grpSpPr>
        <p:pic>
          <p:nvPicPr>
            <p:cNvPr id="6" name="図 5"/>
            <p:cNvPicPr>
              <a:picLocks noChangeAspect="1"/>
            </p:cNvPicPr>
            <p:nvPr/>
          </p:nvPicPr>
          <p:blipFill>
            <a:blip r:embed="rId5"/>
            <a:stretch>
              <a:fillRect/>
            </a:stretch>
          </p:blipFill>
          <p:spPr>
            <a:xfrm>
              <a:off x="922436" y="692696"/>
              <a:ext cx="1019048" cy="1028571"/>
            </a:xfrm>
            <a:prstGeom prst="rect">
              <a:avLst/>
            </a:prstGeom>
          </p:spPr>
        </p:pic>
        <p:sp>
          <p:nvSpPr>
            <p:cNvPr id="18" name="下矢印 17"/>
            <p:cNvSpPr/>
            <p:nvPr/>
          </p:nvSpPr>
          <p:spPr>
            <a:xfrm rot="7256240">
              <a:off x="1796962" y="865657"/>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1" name="グループ化 20"/>
          <p:cNvGrpSpPr/>
          <p:nvPr/>
        </p:nvGrpSpPr>
        <p:grpSpPr>
          <a:xfrm>
            <a:off x="2811145" y="2831944"/>
            <a:ext cx="1193953" cy="834410"/>
            <a:chOff x="950687" y="3735845"/>
            <a:chExt cx="1193953" cy="917851"/>
          </a:xfrm>
        </p:grpSpPr>
        <p:pic>
          <p:nvPicPr>
            <p:cNvPr id="12" name="図 11"/>
            <p:cNvPicPr>
              <a:picLocks noChangeAspect="1"/>
            </p:cNvPicPr>
            <p:nvPr/>
          </p:nvPicPr>
          <p:blipFill>
            <a:blip r:embed="rId6"/>
            <a:stretch>
              <a:fillRect/>
            </a:stretch>
          </p:blipFill>
          <p:spPr>
            <a:xfrm>
              <a:off x="950687" y="3735845"/>
              <a:ext cx="1193953" cy="917851"/>
            </a:xfrm>
            <a:prstGeom prst="rect">
              <a:avLst/>
            </a:prstGeom>
          </p:spPr>
        </p:pic>
        <p:sp>
          <p:nvSpPr>
            <p:cNvPr id="20" name="下矢印 19"/>
            <p:cNvSpPr/>
            <p:nvPr/>
          </p:nvSpPr>
          <p:spPr>
            <a:xfrm rot="7256240">
              <a:off x="1441895" y="4223714"/>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4" name="図 23"/>
          <p:cNvPicPr>
            <a:picLocks noChangeAspect="1"/>
          </p:cNvPicPr>
          <p:nvPr/>
        </p:nvPicPr>
        <p:blipFill>
          <a:blip r:embed="rId7"/>
          <a:stretch>
            <a:fillRect/>
          </a:stretch>
        </p:blipFill>
        <p:spPr>
          <a:xfrm>
            <a:off x="4679329" y="5756317"/>
            <a:ext cx="1073821" cy="825500"/>
          </a:xfrm>
          <a:prstGeom prst="rect">
            <a:avLst/>
          </a:prstGeom>
        </p:spPr>
      </p:pic>
      <p:grpSp>
        <p:nvGrpSpPr>
          <p:cNvPr id="25" name="グループ化 24"/>
          <p:cNvGrpSpPr/>
          <p:nvPr/>
        </p:nvGrpSpPr>
        <p:grpSpPr>
          <a:xfrm>
            <a:off x="1190425" y="2821132"/>
            <a:ext cx="1071274" cy="917749"/>
            <a:chOff x="950685" y="3771824"/>
            <a:chExt cx="1071274" cy="1009524"/>
          </a:xfrm>
        </p:grpSpPr>
        <p:pic>
          <p:nvPicPr>
            <p:cNvPr id="30" name="図 29"/>
            <p:cNvPicPr>
              <a:picLocks noChangeAspect="1"/>
            </p:cNvPicPr>
            <p:nvPr/>
          </p:nvPicPr>
          <p:blipFill>
            <a:blip r:embed="rId4"/>
            <a:stretch>
              <a:fillRect/>
            </a:stretch>
          </p:blipFill>
          <p:spPr>
            <a:xfrm>
              <a:off x="950685" y="3771824"/>
              <a:ext cx="1019048" cy="1009524"/>
            </a:xfrm>
            <a:prstGeom prst="rect">
              <a:avLst/>
            </a:prstGeom>
          </p:spPr>
        </p:pic>
        <p:sp>
          <p:nvSpPr>
            <p:cNvPr id="31" name="下矢印 30"/>
            <p:cNvSpPr/>
            <p:nvPr/>
          </p:nvSpPr>
          <p:spPr>
            <a:xfrm rot="7256240">
              <a:off x="1789055" y="3911551"/>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5" name="正方形/長方形 34"/>
          <p:cNvSpPr/>
          <p:nvPr/>
        </p:nvSpPr>
        <p:spPr>
          <a:xfrm>
            <a:off x="827584" y="1023119"/>
            <a:ext cx="6622672" cy="461665"/>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click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Pass Set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you can enter a password to lock the settings data change.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*Only changes to the settings data can be locked, and screen switches and trigger buttons (▶) can be used normally.</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6" name="右矢印 25"/>
          <p:cNvSpPr/>
          <p:nvPr/>
        </p:nvSpPr>
        <p:spPr>
          <a:xfrm>
            <a:off x="2480468" y="1765628"/>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右矢印 35"/>
          <p:cNvSpPr/>
          <p:nvPr/>
        </p:nvSpPr>
        <p:spPr>
          <a:xfrm>
            <a:off x="4229715" y="1765628"/>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右矢印 36"/>
          <p:cNvSpPr/>
          <p:nvPr/>
        </p:nvSpPr>
        <p:spPr>
          <a:xfrm>
            <a:off x="6030745" y="1763362"/>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827584" y="2445172"/>
            <a:ext cx="5904656" cy="335756"/>
          </a:xfrm>
          <a:prstGeom prst="rect">
            <a:avLst/>
          </a:prstGeom>
        </p:spPr>
        <p:txBody>
          <a:bodyPr wrap="square">
            <a:spAutoFit/>
          </a:bodyPr>
          <a:lstStyle/>
          <a:p>
            <a:pPr>
              <a:lnSpc>
                <a:spcPct val="1500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Security</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enter your password to unlock the change lock on your settings data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右矢印 38"/>
          <p:cNvSpPr/>
          <p:nvPr/>
        </p:nvSpPr>
        <p:spPr>
          <a:xfrm>
            <a:off x="2480468" y="3087365"/>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右矢印 39"/>
          <p:cNvSpPr/>
          <p:nvPr/>
        </p:nvSpPr>
        <p:spPr>
          <a:xfrm>
            <a:off x="4229715" y="3087365"/>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4" name="図 43"/>
          <p:cNvPicPr>
            <a:picLocks noChangeAspect="1"/>
          </p:cNvPicPr>
          <p:nvPr/>
        </p:nvPicPr>
        <p:blipFill>
          <a:blip r:embed="rId5"/>
          <a:stretch>
            <a:fillRect/>
          </a:stretch>
        </p:blipFill>
        <p:spPr>
          <a:xfrm>
            <a:off x="6473702" y="5724094"/>
            <a:ext cx="926407" cy="935065"/>
          </a:xfrm>
          <a:prstGeom prst="rect">
            <a:avLst/>
          </a:prstGeom>
        </p:spPr>
      </p:pic>
      <p:sp>
        <p:nvSpPr>
          <p:cNvPr id="48" name="正方形/長方形 47"/>
          <p:cNvSpPr/>
          <p:nvPr/>
        </p:nvSpPr>
        <p:spPr>
          <a:xfrm>
            <a:off x="827584" y="3885332"/>
            <a:ext cx="7344816" cy="335756"/>
          </a:xfrm>
          <a:prstGeom prst="rect">
            <a:avLst/>
          </a:prstGeom>
        </p:spPr>
        <p:txBody>
          <a:bodyPr wrap="square">
            <a:spAutoFit/>
          </a:bodyPr>
          <a:lstStyle/>
          <a:p>
            <a:pPr>
              <a:lnSpc>
                <a:spcPct val="150000"/>
              </a:lnSpc>
            </a:pPr>
            <a:r>
              <a:rPr lang="ja-JP" altLang="en-US" sz="960" noProof="1"/>
              <a:t>・</a:t>
            </a:r>
            <a:r>
              <a:rPr lang="ja-JP" altLang="en-US" sz="960" noProof="1">
                <a:latin typeface="Yu Gothic UI" panose="020B0500000000000000" pitchFamily="50" charset="-128"/>
                <a:ea typeface="Yu Gothic UI" panose="020B0500000000000000" pitchFamily="50" charset="-128"/>
                <a:cs typeface="メイリオ" panose="020B0604030504040204" pitchFamily="50" charset="-128"/>
              </a:rPr>
              <a:t>Once</a:t>
            </a:r>
            <a:r>
              <a:rPr lang="ja-JP" altLang="en-US" sz="960" noProof="1"/>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Register password, next time</a:t>
            </a:r>
            <a:r>
              <a:rPr lang="ja-JP" altLang="en-US" sz="960" noProof="1"/>
              <a:t>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Security</a:t>
            </a:r>
            <a:r>
              <a:rPr lang="ja-JP" altLang="en-US" sz="960" noProof="1"/>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Just click lock to lock configuration data changes again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9" name="右矢印 48"/>
          <p:cNvSpPr/>
          <p:nvPr/>
        </p:nvSpPr>
        <p:spPr>
          <a:xfrm>
            <a:off x="2480468" y="4501756"/>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右矢印 49"/>
          <p:cNvSpPr/>
          <p:nvPr/>
        </p:nvSpPr>
        <p:spPr>
          <a:xfrm>
            <a:off x="6030745" y="6014100"/>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2" name="図 31"/>
          <p:cNvPicPr>
            <a:picLocks noChangeAspect="1"/>
          </p:cNvPicPr>
          <p:nvPr/>
        </p:nvPicPr>
        <p:blipFill>
          <a:blip r:embed="rId8"/>
          <a:stretch>
            <a:fillRect/>
          </a:stretch>
        </p:blipFill>
        <p:spPr>
          <a:xfrm>
            <a:off x="4717975" y="2827854"/>
            <a:ext cx="952381" cy="935065"/>
          </a:xfrm>
          <a:prstGeom prst="rect">
            <a:avLst/>
          </a:prstGeom>
        </p:spPr>
      </p:pic>
      <p:grpSp>
        <p:nvGrpSpPr>
          <p:cNvPr id="53" name="グループ化 52"/>
          <p:cNvGrpSpPr/>
          <p:nvPr/>
        </p:nvGrpSpPr>
        <p:grpSpPr>
          <a:xfrm>
            <a:off x="1188041" y="4196006"/>
            <a:ext cx="1098094" cy="935065"/>
            <a:chOff x="1188041" y="4193070"/>
            <a:chExt cx="1098094" cy="1028571"/>
          </a:xfrm>
        </p:grpSpPr>
        <p:pic>
          <p:nvPicPr>
            <p:cNvPr id="51" name="図 50"/>
            <p:cNvPicPr>
              <a:picLocks noChangeAspect="1"/>
            </p:cNvPicPr>
            <p:nvPr/>
          </p:nvPicPr>
          <p:blipFill>
            <a:blip r:embed="rId8"/>
            <a:stretch>
              <a:fillRect/>
            </a:stretch>
          </p:blipFill>
          <p:spPr>
            <a:xfrm>
              <a:off x="1188041" y="4193070"/>
              <a:ext cx="1047619" cy="1028571"/>
            </a:xfrm>
            <a:prstGeom prst="rect">
              <a:avLst/>
            </a:prstGeom>
          </p:spPr>
        </p:pic>
        <p:sp>
          <p:nvSpPr>
            <p:cNvPr id="52" name="下矢印 51"/>
            <p:cNvSpPr/>
            <p:nvPr/>
          </p:nvSpPr>
          <p:spPr>
            <a:xfrm rot="7256240">
              <a:off x="2053231" y="4350634"/>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55" name="図 54"/>
          <p:cNvPicPr>
            <a:picLocks noChangeAspect="1"/>
          </p:cNvPicPr>
          <p:nvPr/>
        </p:nvPicPr>
        <p:blipFill>
          <a:blip r:embed="rId4"/>
          <a:stretch>
            <a:fillRect/>
          </a:stretch>
        </p:blipFill>
        <p:spPr>
          <a:xfrm>
            <a:off x="2980145" y="4187806"/>
            <a:ext cx="926407" cy="917749"/>
          </a:xfrm>
          <a:prstGeom prst="rect">
            <a:avLst/>
          </a:prstGeom>
        </p:spPr>
      </p:pic>
      <p:grpSp>
        <p:nvGrpSpPr>
          <p:cNvPr id="57" name="グループ化 56"/>
          <p:cNvGrpSpPr/>
          <p:nvPr/>
        </p:nvGrpSpPr>
        <p:grpSpPr>
          <a:xfrm>
            <a:off x="2811145" y="5765383"/>
            <a:ext cx="1193953" cy="893589"/>
            <a:chOff x="950687" y="3735845"/>
            <a:chExt cx="1193953" cy="982948"/>
          </a:xfrm>
        </p:grpSpPr>
        <p:pic>
          <p:nvPicPr>
            <p:cNvPr id="58" name="図 57"/>
            <p:cNvPicPr>
              <a:picLocks noChangeAspect="1"/>
            </p:cNvPicPr>
            <p:nvPr/>
          </p:nvPicPr>
          <p:blipFill>
            <a:blip r:embed="rId6"/>
            <a:stretch>
              <a:fillRect/>
            </a:stretch>
          </p:blipFill>
          <p:spPr>
            <a:xfrm>
              <a:off x="950687" y="3735845"/>
              <a:ext cx="1193953" cy="917851"/>
            </a:xfrm>
            <a:prstGeom prst="rect">
              <a:avLst/>
            </a:prstGeom>
          </p:spPr>
        </p:pic>
        <p:sp>
          <p:nvSpPr>
            <p:cNvPr id="59" name="下矢印 58"/>
            <p:cNvSpPr/>
            <p:nvPr/>
          </p:nvSpPr>
          <p:spPr>
            <a:xfrm rot="7256240">
              <a:off x="1869561" y="4485889"/>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0" name="グループ化 59"/>
          <p:cNvGrpSpPr/>
          <p:nvPr/>
        </p:nvGrpSpPr>
        <p:grpSpPr>
          <a:xfrm>
            <a:off x="1190425" y="5751611"/>
            <a:ext cx="1071274" cy="917749"/>
            <a:chOff x="950685" y="3771824"/>
            <a:chExt cx="1071274" cy="1009524"/>
          </a:xfrm>
        </p:grpSpPr>
        <p:pic>
          <p:nvPicPr>
            <p:cNvPr id="61" name="図 60"/>
            <p:cNvPicPr>
              <a:picLocks noChangeAspect="1"/>
            </p:cNvPicPr>
            <p:nvPr/>
          </p:nvPicPr>
          <p:blipFill>
            <a:blip r:embed="rId4"/>
            <a:stretch>
              <a:fillRect/>
            </a:stretch>
          </p:blipFill>
          <p:spPr>
            <a:xfrm>
              <a:off x="950685" y="3771824"/>
              <a:ext cx="1019048" cy="1009524"/>
            </a:xfrm>
            <a:prstGeom prst="rect">
              <a:avLst/>
            </a:prstGeom>
          </p:spPr>
        </p:pic>
        <p:sp>
          <p:nvSpPr>
            <p:cNvPr id="62" name="下矢印 61"/>
            <p:cNvSpPr/>
            <p:nvPr/>
          </p:nvSpPr>
          <p:spPr>
            <a:xfrm rot="7256240">
              <a:off x="1789055" y="3911551"/>
              <a:ext cx="211535" cy="2542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3" name="正方形/長方形 62"/>
          <p:cNvSpPr/>
          <p:nvPr/>
        </p:nvSpPr>
        <p:spPr>
          <a:xfrm>
            <a:off x="827584" y="5282296"/>
            <a:ext cx="7200800" cy="419695"/>
          </a:xfrm>
          <a:prstGeom prst="rect">
            <a:avLst/>
          </a:prstGeom>
        </p:spPr>
        <p:txBody>
          <a:bodyPr wrap="square">
            <a:spAutoFit/>
          </a:bodyPr>
          <a:lstStyle/>
          <a:p>
            <a:r>
              <a:rPr lang="ja-JP" altLang="en-US" sz="960" noProof="1"/>
              <a:t>・</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Security</a:t>
            </a:r>
            <a:r>
              <a:rPr lang="ja-JP" altLang="en-US" sz="960" noProof="1"/>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After entering your password by clicking</a:t>
            </a:r>
            <a:r>
              <a:rPr lang="ja-JP" altLang="en-US" sz="960" noProof="1"/>
              <a:t>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Pass Change</a:t>
            </a:r>
            <a:r>
              <a:rPr lang="ja-JP" altLang="en-US" sz="960" noProof="1"/>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change your password by clicking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click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OK</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without entering anything at this time, the password lock setting itself will be reset.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4" name="右矢印 63"/>
          <p:cNvSpPr/>
          <p:nvPr/>
        </p:nvSpPr>
        <p:spPr>
          <a:xfrm>
            <a:off x="2480468" y="6017844"/>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右矢印 64"/>
          <p:cNvSpPr/>
          <p:nvPr/>
        </p:nvSpPr>
        <p:spPr>
          <a:xfrm>
            <a:off x="4229715" y="6017844"/>
            <a:ext cx="216024" cy="392771"/>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下矢印 66"/>
          <p:cNvSpPr/>
          <p:nvPr/>
        </p:nvSpPr>
        <p:spPr>
          <a:xfrm rot="7256240">
            <a:off x="5103124" y="6219665"/>
            <a:ext cx="211535" cy="23115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Rectangle 59"/>
          <p:cNvSpPr>
            <a:spLocks noChangeArrowheads="1"/>
          </p:cNvSpPr>
          <p:nvPr/>
        </p:nvSpPr>
        <p:spPr bwMode="auto">
          <a:xfrm>
            <a:off x="5021129" y="104896"/>
            <a:ext cx="1584176"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3.0 System Settings</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8" name="Rectangle 59"/>
          <p:cNvSpPr>
            <a:spLocks noChangeArrowheads="1"/>
          </p:cNvSpPr>
          <p:nvPr/>
        </p:nvSpPr>
        <p:spPr bwMode="auto">
          <a:xfrm>
            <a:off x="2781165" y="66740"/>
            <a:ext cx="2109242"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9" name="Text Box 2"/>
          <p:cNvSpPr txBox="1">
            <a:spLocks noChangeArrowheads="1"/>
          </p:cNvSpPr>
          <p:nvPr/>
        </p:nvSpPr>
        <p:spPr bwMode="auto">
          <a:xfrm>
            <a:off x="179512" y="53678"/>
            <a:ext cx="268001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56" name="正方形/長方形 55"/>
          <p:cNvSpPr/>
          <p:nvPr/>
        </p:nvSpPr>
        <p:spPr>
          <a:xfrm>
            <a:off x="6427381" y="3335750"/>
            <a:ext cx="2105059" cy="387798"/>
          </a:xfrm>
          <a:prstGeom prst="rect">
            <a:avLst/>
          </a:prstGeom>
        </p:spPr>
        <p:txBody>
          <a:bodyPr wrap="square">
            <a:spAutoFit/>
          </a:bodyPr>
          <a:lstStyle/>
          <a:p>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*If you forget your password, please contact the developer.</a:t>
            </a:r>
            <a:endParaRPr lang="en-US" altLang="ja-JP" sz="96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0" name="角丸四角形 69"/>
          <p:cNvSpPr/>
          <p:nvPr/>
        </p:nvSpPr>
        <p:spPr>
          <a:xfrm>
            <a:off x="7880764" y="196017"/>
            <a:ext cx="392776" cy="90919"/>
          </a:xfrm>
          <a:prstGeom prst="roundRect">
            <a:avLst>
              <a:gd name="adj" fmla="val 31864"/>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Rectangle 59"/>
          <p:cNvSpPr>
            <a:spLocks noChangeArrowheads="1"/>
          </p:cNvSpPr>
          <p:nvPr/>
        </p:nvSpPr>
        <p:spPr bwMode="auto">
          <a:xfrm>
            <a:off x="539551" y="548680"/>
            <a:ext cx="2156941" cy="338081"/>
          </a:xfrm>
          <a:prstGeom prst="rect">
            <a:avLst/>
          </a:prstGeom>
          <a:noFill/>
          <a:ln w="9525">
            <a:noFill/>
            <a:miter lim="800000"/>
            <a:headEnd/>
            <a:tailEnd/>
          </a:ln>
        </p:spPr>
        <p:txBody>
          <a:bodyPr wrap="none" lIns="72000" tIns="72000" rIns="0" bIns="0" anchor="t"/>
          <a:lstStyle/>
          <a:p>
            <a:r>
              <a:rPr lang="ja-JP" altLang="en-US"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◆Password lock</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2" name="図 71"/>
          <p:cNvPicPr>
            <a:picLocks noChangeAspect="1"/>
          </p:cNvPicPr>
          <p:nvPr/>
        </p:nvPicPr>
        <p:blipFill>
          <a:blip r:embed="rId9"/>
          <a:stretch>
            <a:fillRect/>
          </a:stretch>
        </p:blipFill>
        <p:spPr>
          <a:xfrm>
            <a:off x="3249639" y="554600"/>
            <a:ext cx="3761905" cy="276190"/>
          </a:xfrm>
          <a:prstGeom prst="rect">
            <a:avLst/>
          </a:prstGeom>
        </p:spPr>
      </p:pic>
      <p:sp>
        <p:nvSpPr>
          <p:cNvPr id="73" name="楕円 72"/>
          <p:cNvSpPr/>
          <p:nvPr/>
        </p:nvSpPr>
        <p:spPr>
          <a:xfrm>
            <a:off x="6300192" y="548680"/>
            <a:ext cx="648072" cy="27619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 xmlns:p14="http://schemas.microsoft.com/office/powerpoint/2010/main" val="42855182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9"/>
          <p:cNvSpPr>
            <a:spLocks noChangeArrowheads="1"/>
          </p:cNvSpPr>
          <p:nvPr/>
        </p:nvSpPr>
        <p:spPr bwMode="auto">
          <a:xfrm>
            <a:off x="148725" y="475482"/>
            <a:ext cx="1440160" cy="254655"/>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3.1</a:t>
            </a:r>
            <a:r>
              <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Camera selection</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p:cNvSpPr/>
          <p:nvPr/>
        </p:nvSpPr>
        <p:spPr>
          <a:xfrm>
            <a:off x="266484" y="827955"/>
            <a:ext cx="7995259" cy="4228850"/>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camera automatically recognizes and connects when the app is launched.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Recognized cameras are numbered in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Cam</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switch cameras by clicking the number of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Cam</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takes about 2-3 seconds to switch the camera.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About 0.8 seconds in multi-cam mode)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Since the light is automatically dimmed, it can be controlled externally as well.)</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・Up to 9 cameras can be connected.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Select an "external power supply" type when using a USB hub)</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the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Cam Name</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field, you can write the name of the camera, etc., and use it as a note.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&lt;Ver. 2&gt;, camera resolution settings could be set for each "Setting No</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but in &lt;Ver. 3&gt;, resolution is set for each "Camera No.".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manually change and save camera resolution settings, but you can't switch them from the outside.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Basically</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use the same resolution on the same camera.</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higher the number of pixels, the higher the image quality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but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slower the processing speed, so it is sometimes better to reduce the number of pixels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inspecting moving objects</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there are multiple cameras, the camera numbers are automatically assigned in the order of the USB device names, but you can change this with the </a:t>
            </a:r>
            <a:r>
              <a:rPr lang="ja-JP" altLang="en-US"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button</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Also swappable with unconnected camera numbers)</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Also</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you save with the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Save</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button, you can lock all camera numbers.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the automatic recognition of the PC, the camera number may change due to the UBS connection order and the fast and slow power supply.</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Save button associates the camera information with the USB port, so you can always reproduce the same camera number.</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3" name="Rectangle 59"/>
          <p:cNvSpPr>
            <a:spLocks noChangeArrowheads="1"/>
          </p:cNvSpPr>
          <p:nvPr/>
        </p:nvSpPr>
        <p:spPr bwMode="auto">
          <a:xfrm>
            <a:off x="539552" y="5342167"/>
            <a:ext cx="2022320" cy="254655"/>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3.2</a:t>
            </a:r>
            <a:r>
              <a:rPr lang="en-US" altLang="ja-JP"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Setting selection</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正方形/長方形 33"/>
          <p:cNvSpPr/>
          <p:nvPr/>
        </p:nvSpPr>
        <p:spPr>
          <a:xfrm>
            <a:off x="3439961" y="5486985"/>
            <a:ext cx="5020471" cy="1182375"/>
          </a:xfrm>
          <a:prstGeom prst="rect">
            <a:avLst/>
          </a:prstGeom>
        </p:spPr>
        <p:txBody>
          <a:bodyPr wrap="square">
            <a:spAutoFit/>
          </a:bodyPr>
          <a:lstStyle/>
          <a:p>
            <a:pPr>
              <a:lnSpc>
                <a:spcPts val="17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・Select the number (000 ~ 999) from the box of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 switch the setting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setting switch time is 0.0 to 0.3 seconds (depending on the amount of setting data).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use the same setting number for multiple cameras.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・Settings can be registered by name and can be used as notes such as model names.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name of the setting is written in the setting data on the next page.)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3" name="角丸四角形 12"/>
          <p:cNvSpPr/>
          <p:nvPr/>
        </p:nvSpPr>
        <p:spPr>
          <a:xfrm>
            <a:off x="7729396" y="247893"/>
            <a:ext cx="575059" cy="121013"/>
          </a:xfrm>
          <a:prstGeom prst="roundRect">
            <a:avLst>
              <a:gd name="adj" fmla="val 31864"/>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stretch>
            <a:fillRect/>
          </a:stretch>
        </p:blipFill>
        <p:spPr>
          <a:xfrm>
            <a:off x="5145693" y="1041983"/>
            <a:ext cx="3602771" cy="694820"/>
          </a:xfrm>
          <a:prstGeom prst="rect">
            <a:avLst/>
          </a:prstGeom>
        </p:spPr>
      </p:pic>
      <p:sp>
        <p:nvSpPr>
          <p:cNvPr id="20" name="下矢印 19"/>
          <p:cNvSpPr/>
          <p:nvPr/>
        </p:nvSpPr>
        <p:spPr>
          <a:xfrm rot="16200000">
            <a:off x="4943318" y="1159654"/>
            <a:ext cx="185874" cy="21887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下矢印 7"/>
          <p:cNvSpPr/>
          <p:nvPr/>
        </p:nvSpPr>
        <p:spPr>
          <a:xfrm rot="12839648">
            <a:off x="8161043" y="1318175"/>
            <a:ext cx="185874" cy="537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p:cNvPicPr>
            <a:picLocks noChangeAspect="1"/>
          </p:cNvPicPr>
          <p:nvPr/>
        </p:nvPicPr>
        <p:blipFill>
          <a:blip r:embed="rId3"/>
          <a:stretch>
            <a:fillRect/>
          </a:stretch>
        </p:blipFill>
        <p:spPr>
          <a:xfrm>
            <a:off x="5145693" y="2017928"/>
            <a:ext cx="3590572" cy="690992"/>
          </a:xfrm>
          <a:prstGeom prst="rect">
            <a:avLst/>
          </a:prstGeom>
        </p:spPr>
      </p:pic>
      <p:sp>
        <p:nvSpPr>
          <p:cNvPr id="21" name="正方形/長方形 20"/>
          <p:cNvSpPr/>
          <p:nvPr/>
        </p:nvSpPr>
        <p:spPr>
          <a:xfrm>
            <a:off x="4345085" y="1108113"/>
            <a:ext cx="768771" cy="253916"/>
          </a:xfrm>
          <a:prstGeom prst="rect">
            <a:avLst/>
          </a:prstGeom>
        </p:spPr>
        <p:txBody>
          <a:bodyPr wrap="square">
            <a:spAutoFit/>
          </a:bodyPr>
          <a:lstStyle/>
          <a:p>
            <a:r>
              <a:rPr lang="ja-JP" altLang="en-US" sz="8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Camera selection</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0" name="下矢印 9"/>
          <p:cNvSpPr/>
          <p:nvPr/>
        </p:nvSpPr>
        <p:spPr>
          <a:xfrm>
            <a:off x="6447357" y="1787117"/>
            <a:ext cx="987243" cy="2113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7585604" y="1775633"/>
            <a:ext cx="914467" cy="253916"/>
          </a:xfrm>
          <a:prstGeom prst="rect">
            <a:avLst/>
          </a:prstGeom>
        </p:spPr>
        <p:txBody>
          <a:bodyPr wrap="square">
            <a:spAutoFit/>
          </a:bodyPr>
          <a:lstStyle/>
          <a:p>
            <a:r>
              <a:rPr lang="ja-JP" altLang="en-US" sz="8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Swap Camera</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1" name="図 10"/>
          <p:cNvPicPr>
            <a:picLocks noChangeAspect="1"/>
          </p:cNvPicPr>
          <p:nvPr/>
        </p:nvPicPr>
        <p:blipFill>
          <a:blip r:embed="rId4"/>
          <a:stretch>
            <a:fillRect/>
          </a:stretch>
        </p:blipFill>
        <p:spPr>
          <a:xfrm>
            <a:off x="718435" y="5691296"/>
            <a:ext cx="2557421" cy="625606"/>
          </a:xfrm>
          <a:prstGeom prst="rect">
            <a:avLst/>
          </a:prstGeom>
        </p:spPr>
      </p:pic>
      <p:sp>
        <p:nvSpPr>
          <p:cNvPr id="12" name="楕円 11"/>
          <p:cNvSpPr/>
          <p:nvPr/>
        </p:nvSpPr>
        <p:spPr>
          <a:xfrm>
            <a:off x="1783217" y="5661248"/>
            <a:ext cx="504056" cy="72008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p:cNvPicPr>
            <a:picLocks noChangeAspect="1"/>
          </p:cNvPicPr>
          <p:nvPr/>
        </p:nvPicPr>
        <p:blipFill>
          <a:blip r:embed="rId5"/>
          <a:stretch>
            <a:fillRect/>
          </a:stretch>
        </p:blipFill>
        <p:spPr>
          <a:xfrm>
            <a:off x="6241803" y="3113804"/>
            <a:ext cx="2352817" cy="741494"/>
          </a:xfrm>
          <a:prstGeom prst="rect">
            <a:avLst/>
          </a:prstGeom>
        </p:spPr>
      </p:pic>
      <p:sp>
        <p:nvSpPr>
          <p:cNvPr id="25" name="楕円 24"/>
          <p:cNvSpPr/>
          <p:nvPr/>
        </p:nvSpPr>
        <p:spPr>
          <a:xfrm>
            <a:off x="7916668" y="3021633"/>
            <a:ext cx="690151" cy="940313"/>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5885494" y="3882797"/>
            <a:ext cx="3065433" cy="350865"/>
          </a:xfrm>
          <a:prstGeom prst="rect">
            <a:avLst/>
          </a:prstGeom>
        </p:spPr>
        <p:txBody>
          <a:bodyPr wrap="square">
            <a:spAutoFit/>
          </a:bodyPr>
          <a:lstStyle/>
          <a:p>
            <a:pPr lvl="0"/>
            <a:r>
              <a:rPr lang="en-US" altLang="ja-JP" sz="84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*The resolution selection list is a camera-specific </a:t>
            </a:r>
            <a:r>
              <a:rPr lang="en-US" altLang="ja-JP" sz="84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setting</a:t>
            </a:r>
          </a:p>
          <a:p>
            <a:pPr lvl="0"/>
            <a:r>
              <a:rPr lang="en-US" altLang="ja-JP" sz="84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4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and will be different for different types of cameras</a:t>
            </a:r>
            <a:endParaRPr lang="en-US" altLang="ja-JP" sz="84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501186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755576" y="944834"/>
            <a:ext cx="7488832" cy="437043"/>
          </a:xfrm>
          <a:prstGeom prst="rect">
            <a:avLst/>
          </a:prstGeom>
        </p:spPr>
        <p:txBody>
          <a:bodyPr wrap="square">
            <a:spAutoFit/>
          </a:bodyPr>
          <a:lstStyle/>
          <a:p>
            <a:r>
              <a:rPr lang="ja-JP" altLang="en-US"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All Input Image, Image Auto Save, and Image Processing settings are saved individually for each setting number.</a:t>
            </a:r>
          </a:p>
          <a:p>
            <a:r>
              <a:rPr lang="en-US" altLang="ja-JP"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Including reference registration images used for pattern search, etc.)</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 name="角丸四角形 7"/>
          <p:cNvSpPr/>
          <p:nvPr/>
        </p:nvSpPr>
        <p:spPr>
          <a:xfrm>
            <a:off x="7714064" y="348703"/>
            <a:ext cx="575064" cy="505501"/>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Rectangle 59"/>
          <p:cNvSpPr>
            <a:spLocks noChangeArrowheads="1"/>
          </p:cNvSpPr>
          <p:nvPr/>
        </p:nvSpPr>
        <p:spPr bwMode="auto">
          <a:xfrm>
            <a:off x="539552" y="531396"/>
            <a:ext cx="1671568" cy="254655"/>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3.3</a:t>
            </a:r>
            <a:r>
              <a:rPr lang="en-US" altLang="ja-JP" sz="112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Setting data</a:t>
            </a:r>
            <a:endParaRPr lang="en-US" altLang="ja-JP" sz="112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Rectangle 59"/>
          <p:cNvSpPr>
            <a:spLocks noChangeArrowheads="1"/>
          </p:cNvSpPr>
          <p:nvPr/>
        </p:nvSpPr>
        <p:spPr bwMode="auto">
          <a:xfrm>
            <a:off x="3023827" y="79687"/>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 name="Text Box 2"/>
          <p:cNvSpPr txBox="1">
            <a:spLocks noChangeArrowheads="1"/>
          </p:cNvSpPr>
          <p:nvPr/>
        </p:nvSpPr>
        <p:spPr bwMode="auto">
          <a:xfrm>
            <a:off x="179512" y="53678"/>
            <a:ext cx="25922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0" name="正方形/長方形 9"/>
          <p:cNvSpPr/>
          <p:nvPr/>
        </p:nvSpPr>
        <p:spPr>
          <a:xfrm>
            <a:off x="755576" y="1979814"/>
            <a:ext cx="2808312" cy="387798"/>
          </a:xfrm>
          <a:prstGeom prst="rect">
            <a:avLst/>
          </a:prstGeom>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Settings can be registered by name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be used as notes such as model names.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1187624" y="2636912"/>
            <a:ext cx="3870511" cy="3676292"/>
          </a:xfrm>
          <a:prstGeom prst="rect">
            <a:avLst/>
          </a:prstGeom>
        </p:spPr>
      </p:pic>
      <p:sp>
        <p:nvSpPr>
          <p:cNvPr id="13" name="楕円 12"/>
          <p:cNvSpPr/>
          <p:nvPr/>
        </p:nvSpPr>
        <p:spPr>
          <a:xfrm>
            <a:off x="1118889" y="2752454"/>
            <a:ext cx="1505622" cy="21622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5292080" y="3501008"/>
            <a:ext cx="3531685" cy="535531"/>
          </a:xfrm>
          <a:prstGeom prst="rect">
            <a:avLst/>
          </a:prstGeom>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After selecting the source/destination numbers, click "Right" to display a confirmation screen, and click "OK" to transfer the entire setting.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5" name="直線コネクタ 4"/>
          <p:cNvCxnSpPr/>
          <p:nvPr/>
        </p:nvCxnSpPr>
        <p:spPr>
          <a:xfrm>
            <a:off x="2267744" y="2348880"/>
            <a:ext cx="0" cy="41340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3747284" y="1762107"/>
            <a:ext cx="5256585" cy="830997"/>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Choose a mode from "Still" or "Reader"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・Still</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Still image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・Reader: Barcode, 2-D code reading (see </a:t>
            </a:r>
            <a:r>
              <a:rPr lang="en-US" altLang="ja-JP" sz="960" noProof="1">
                <a:solidFill>
                  <a:prstClr val="black"/>
                </a:solidFill>
                <a:latin typeface="Yu Gothic UI" panose="020B0500000000000000" pitchFamily="50" charset="-128"/>
                <a:ea typeface="Yu Gothic UI" panose="020B0500000000000000" pitchFamily="50" charset="-128"/>
              </a:rPr>
              <a:t>3.7 Reader Mode</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for details)</a:t>
            </a:r>
            <a:endParaRPr lang="ja-JP" altLang="en-US" sz="960" dirty="0">
              <a:latin typeface="Yu Gothic UI" panose="020B0500000000000000" pitchFamily="50" charset="-128"/>
              <a:ea typeface="Yu Gothic UI" panose="020B0500000000000000"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7" name="楕円 16"/>
          <p:cNvSpPr/>
          <p:nvPr/>
        </p:nvSpPr>
        <p:spPr>
          <a:xfrm>
            <a:off x="2624511" y="2752454"/>
            <a:ext cx="1080120" cy="21622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8" name="直線コネクタ 17"/>
          <p:cNvCxnSpPr/>
          <p:nvPr/>
        </p:nvCxnSpPr>
        <p:spPr>
          <a:xfrm flipH="1">
            <a:off x="3563888" y="2276872"/>
            <a:ext cx="360040" cy="48541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3707715" y="2752454"/>
            <a:ext cx="1350419" cy="21622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2" name="直線コネクタ 21"/>
          <p:cNvCxnSpPr/>
          <p:nvPr/>
        </p:nvCxnSpPr>
        <p:spPr>
          <a:xfrm flipH="1" flipV="1">
            <a:off x="4972041" y="2903984"/>
            <a:ext cx="442860" cy="59702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62619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3495219" y="1126386"/>
            <a:ext cx="4222271" cy="701171"/>
          </a:xfrm>
          <a:prstGeom prst="rect">
            <a:avLst/>
          </a:prstGeom>
        </p:spPr>
      </p:pic>
      <p:sp>
        <p:nvSpPr>
          <p:cNvPr id="35" name="正方形/長方形 34"/>
          <p:cNvSpPr/>
          <p:nvPr/>
        </p:nvSpPr>
        <p:spPr>
          <a:xfrm>
            <a:off x="2739135" y="501862"/>
            <a:ext cx="4680520" cy="350865"/>
          </a:xfrm>
          <a:prstGeom prst="rect">
            <a:avLst/>
          </a:prstGeom>
        </p:spPr>
        <p:txBody>
          <a:bodyPr wrap="square">
            <a:spAutoFit/>
          </a:bodyPr>
          <a:lstStyle/>
          <a:p>
            <a:pPr>
              <a:lnSpc>
                <a:spcPct val="150000"/>
              </a:lnSpc>
            </a:pP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◆Pre-processing before processing images captured from the camera</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 name="Rectangle 59"/>
          <p:cNvSpPr>
            <a:spLocks noChangeArrowheads="1"/>
          </p:cNvSpPr>
          <p:nvPr/>
        </p:nvSpPr>
        <p:spPr bwMode="auto">
          <a:xfrm>
            <a:off x="1099338" y="594240"/>
            <a:ext cx="1440160" cy="238593"/>
          </a:xfrm>
          <a:prstGeom prst="rect">
            <a:avLst/>
          </a:prstGeom>
          <a:solidFill>
            <a:schemeClr val="tx1"/>
          </a:solidFill>
          <a:ln w="9525">
            <a:noFill/>
            <a:miter lim="800000"/>
            <a:headEnd/>
            <a:tailEnd/>
          </a:ln>
        </p:spPr>
        <p:txBody>
          <a:bodyPr wrap="none" lIns="72000" tIns="72000" rIns="0" bIns="0" anchor="ctr"/>
          <a:lstStyle/>
          <a:p>
            <a:pPr algn="ctr"/>
            <a:r>
              <a:rPr lang="en-US" altLang="ja-JP" sz="960" b="1" noProof="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Input Image</a:t>
            </a:r>
            <a:endParaRPr lang="en-US" altLang="ja-JP" sz="96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角丸四角形 27"/>
          <p:cNvSpPr/>
          <p:nvPr/>
        </p:nvSpPr>
        <p:spPr>
          <a:xfrm>
            <a:off x="7717490" y="372613"/>
            <a:ext cx="542286" cy="9656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Rectangle 59"/>
          <p:cNvSpPr>
            <a:spLocks noChangeArrowheads="1"/>
          </p:cNvSpPr>
          <p:nvPr/>
        </p:nvSpPr>
        <p:spPr bwMode="auto">
          <a:xfrm>
            <a:off x="403044" y="570515"/>
            <a:ext cx="719126" cy="262318"/>
          </a:xfrm>
          <a:prstGeom prst="rect">
            <a:avLst/>
          </a:prstGeom>
          <a:noFill/>
          <a:ln w="9525">
            <a:noFill/>
            <a:miter lim="800000"/>
            <a:headEnd/>
            <a:tailEnd/>
          </a:ln>
        </p:spPr>
        <p:txBody>
          <a:bodyPr wrap="none" lIns="72000" tIns="72000" rIns="0" bIns="0" anchor="ctr"/>
          <a:lstStyle/>
          <a:p>
            <a:r>
              <a:rPr lang="en-US" altLang="ja-JP" sz="1120" b="1" noProof="1">
                <a:latin typeface="Meiryo UI" panose="020B0604030504040204" pitchFamily="50" charset="-128"/>
                <a:ea typeface="Meiryo UI" panose="020B0604030504040204" pitchFamily="50" charset="-128"/>
                <a:cs typeface="メイリオ" panose="020B0604030504040204" pitchFamily="50" charset="-128"/>
              </a:rPr>
              <a:t>3.3.1</a:t>
            </a:r>
            <a:endParaRPr lang="en-US" altLang="ja-JP" sz="112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8" name="Rectangle 59"/>
          <p:cNvSpPr>
            <a:spLocks noChangeArrowheads="1"/>
          </p:cNvSpPr>
          <p:nvPr/>
        </p:nvSpPr>
        <p:spPr bwMode="auto">
          <a:xfrm>
            <a:off x="4853214" y="7851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Rectangle 59"/>
          <p:cNvSpPr>
            <a:spLocks noChangeArrowheads="1"/>
          </p:cNvSpPr>
          <p:nvPr/>
        </p:nvSpPr>
        <p:spPr bwMode="auto">
          <a:xfrm>
            <a:off x="2739135" y="46704"/>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12" name="直線矢印コネクタ 11"/>
          <p:cNvCxnSpPr/>
          <p:nvPr/>
        </p:nvCxnSpPr>
        <p:spPr>
          <a:xfrm>
            <a:off x="2870616" y="1578566"/>
            <a:ext cx="558129"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136061" y="1411033"/>
            <a:ext cx="1851763" cy="350865"/>
          </a:xfrm>
          <a:prstGeom prst="rect">
            <a:avLst/>
          </a:prstGeom>
        </p:spPr>
        <p:txBody>
          <a:bodyPr wrap="square">
            <a:spAutoFit/>
          </a:bodyPr>
          <a:lstStyle/>
          <a:p>
            <a:r>
              <a:rPr lang="en-US" altLang="ja-JP" sz="8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here to select a parameter and use </a:t>
            </a:r>
            <a:r>
              <a:rPr lang="ja-JP" altLang="en-US" sz="84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84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4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a:t>
            </a:r>
            <a:r>
              <a:rPr lang="en-US" altLang="ja-JP" sz="8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change the value</a:t>
            </a:r>
            <a:endParaRPr lang="en-US" altLang="ja-JP" sz="84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8" name="正方形/長方形 47"/>
          <p:cNvSpPr/>
          <p:nvPr/>
        </p:nvSpPr>
        <p:spPr>
          <a:xfrm>
            <a:off x="683568" y="3369475"/>
            <a:ext cx="2664273" cy="535531"/>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Exposure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Corrects exposure in the range of -1 to -9</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 dimming is used for Auto.</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3" name="図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237664" y="3424139"/>
            <a:ext cx="1572581" cy="1179436"/>
          </a:xfrm>
          <a:prstGeom prst="rect">
            <a:avLst/>
          </a:prstGeom>
        </p:spPr>
      </p:pic>
      <p:pic>
        <p:nvPicPr>
          <p:cNvPr id="17" name="図 1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541418" y="3424950"/>
            <a:ext cx="1578046" cy="1183535"/>
          </a:xfrm>
          <a:prstGeom prst="rect">
            <a:avLst/>
          </a:prstGeom>
        </p:spPr>
      </p:pic>
      <p:pic>
        <p:nvPicPr>
          <p:cNvPr id="26" name="図 2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928467" y="3421449"/>
            <a:ext cx="1578046" cy="1183535"/>
          </a:xfrm>
          <a:prstGeom prst="rect">
            <a:avLst/>
          </a:prstGeom>
        </p:spPr>
      </p:pic>
      <p:sp>
        <p:nvSpPr>
          <p:cNvPr id="49" name="正方形/長方形 48"/>
          <p:cNvSpPr/>
          <p:nvPr/>
        </p:nvSpPr>
        <p:spPr>
          <a:xfrm>
            <a:off x="4153482" y="3474362"/>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-5</a:t>
            </a:r>
          </a:p>
        </p:txBody>
      </p:sp>
      <p:sp>
        <p:nvSpPr>
          <p:cNvPr id="50" name="正方形/長方形 49"/>
          <p:cNvSpPr/>
          <p:nvPr/>
        </p:nvSpPr>
        <p:spPr>
          <a:xfrm>
            <a:off x="5812113" y="3474362"/>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Auto</a:t>
            </a:r>
          </a:p>
        </p:txBody>
      </p:sp>
      <p:sp>
        <p:nvSpPr>
          <p:cNvPr id="51" name="正方形/長方形 50"/>
          <p:cNvSpPr/>
          <p:nvPr/>
        </p:nvSpPr>
        <p:spPr>
          <a:xfrm>
            <a:off x="7468297" y="3474362"/>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-2</a:t>
            </a:r>
          </a:p>
        </p:txBody>
      </p:sp>
      <p:sp>
        <p:nvSpPr>
          <p:cNvPr id="3" name="正方形/長方形 2"/>
          <p:cNvSpPr/>
          <p:nvPr/>
        </p:nvSpPr>
        <p:spPr>
          <a:xfrm>
            <a:off x="212877" y="4779830"/>
            <a:ext cx="8872375" cy="1692771"/>
          </a:xfrm>
          <a:prstGeom prst="rect">
            <a:avLst/>
          </a:prstGeom>
        </p:spPr>
        <p:txBody>
          <a:bodyPr wrap="square">
            <a:spAutoFit/>
          </a:bodyPr>
          <a:lstStyle/>
          <a:p>
            <a:pPr lvl="0"/>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Use the "Exposure" function only after fully understanding the characteristics of your USB camera.</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*Exposure: Auto dimming takes 2-3 seconds immediately after camera switching during </a:t>
            </a:r>
            <a:r>
              <a:rPr lang="en-US" altLang="ja-JP"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Auto(varies </a:t>
            </a:r>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depending on the camera used and the amount of outside light at the time)</a:t>
            </a:r>
            <a:endParaRPr lang="en-US" altLang="ja-JP"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ja-JP" altLang="en-US"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In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addition, white balance may take some time to adjust automatically.</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Exposure</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When using a numerical value (Manual), since there is no dimming time, it is advantageous tact if you frequently switch between workpieces </a:t>
            </a:r>
            <a:endParaRPr lang="en-US" altLang="ja-JP"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or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cameras with different brightness.</a:t>
            </a:r>
            <a:endParaRPr lang="en-US" altLang="ja-JP"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endParaRPr lang="en-US" altLang="ja-JP"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*Be careful when switching Exposure from "Auto" to "Manual"</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ja-JP" altLang="en-US"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If you switch from "Manual" to "Auto" when the brightness has been corrected by auto dimming, the correction will be added and the brightness will be shifted.</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ja-JP" altLang="en-US"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(When "Auto" is selected, if the target is dark, it will be bright when switched to "Manual," and if it is light, it will be dark when switched.)</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ja-JP" altLang="en-US"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The only way to reset this correction is to unplug and re-plug the camera's USB cable.</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ja-JP" altLang="en-US" sz="80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(Once you plug it back in, the camera image disappears, but if you switch to a different camera in Single Cam mode and then switch back to that camera, </a:t>
            </a:r>
            <a:endParaRPr lang="en-US" altLang="ja-JP"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lvl="0"/>
            <a:r>
              <a:rPr lang="en-US" altLang="ja-JP"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en-US" altLang="ja-JP"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80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you're </a:t>
            </a:r>
            <a:r>
              <a:rPr lang="ja-JP" altLang="en-US" sz="80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good to go.)</a:t>
            </a:r>
            <a:endParaRPr lang="en-US" altLang="ja-JP" sz="80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sp>
        <p:nvSpPr>
          <p:cNvPr id="36" name="楕円 35"/>
          <p:cNvSpPr/>
          <p:nvPr/>
        </p:nvSpPr>
        <p:spPr>
          <a:xfrm>
            <a:off x="6426338" y="1105433"/>
            <a:ext cx="762277" cy="23784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Rectangle 59"/>
          <p:cNvSpPr>
            <a:spLocks noChangeArrowheads="1"/>
          </p:cNvSpPr>
          <p:nvPr/>
        </p:nvSpPr>
        <p:spPr bwMode="auto">
          <a:xfrm>
            <a:off x="1344959" y="2034650"/>
            <a:ext cx="6683425" cy="916209"/>
          </a:xfrm>
          <a:prstGeom prst="rect">
            <a:avLst/>
          </a:prstGeom>
          <a:noFill/>
          <a:ln w="9525">
            <a:solidFill>
              <a:schemeClr val="accent1">
                <a:lumMod val="60000"/>
                <a:lumOff val="40000"/>
              </a:schemeClr>
            </a:solidFill>
            <a:miter lim="800000"/>
            <a:headEnd/>
            <a:tailEnd/>
          </a:ln>
        </p:spPr>
        <p:txBody>
          <a:bodyPr wrap="none" lIns="108000" tIns="36000" rIns="0" bIns="0" anchor="t"/>
          <a:lstStyle/>
          <a:p>
            <a:r>
              <a:rPr lang="en-US" altLang="ja-JP" sz="1050" noProof="1">
                <a:solidFill>
                  <a:srgbClr val="0000FF"/>
                </a:solidFill>
                <a:latin typeface="BIZ UDゴシック" panose="020B0400000000000000" pitchFamily="49" charset="-128"/>
                <a:ea typeface="BIZ UDゴシック" panose="020B0400000000000000" pitchFamily="49" charset="-128"/>
                <a:cs typeface="Meiryo UI" panose="020B0604030504040204" pitchFamily="50" charset="-128"/>
              </a:rPr>
              <a:t>Exposure</a:t>
            </a:r>
            <a:r>
              <a:rPr lang="en-US" altLang="ja-JP" sz="1050" noProof="1"/>
              <a:t> </a:t>
            </a:r>
            <a:r>
              <a:rPr lang="ja-JP" altLang="en-US"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and</a:t>
            </a:r>
            <a:r>
              <a:rPr lang="en-US" altLang="ja-JP" sz="1050" noProof="1"/>
              <a:t> </a:t>
            </a:r>
            <a:r>
              <a:rPr lang="en-US" altLang="ja-JP" sz="1050" noProof="1">
                <a:solidFill>
                  <a:srgbClr val="0000FF"/>
                </a:solidFill>
                <a:latin typeface="BIZ UDゴシック" panose="020B0400000000000000" pitchFamily="49" charset="-128"/>
                <a:ea typeface="BIZ UDゴシック" panose="020B0400000000000000" pitchFamily="49" charset="-128"/>
                <a:cs typeface="Meiryo UI" panose="020B0604030504040204" pitchFamily="50" charset="-128"/>
              </a:rPr>
              <a:t>Gamma</a:t>
            </a:r>
            <a:r>
              <a:rPr lang="en-US" altLang="ja-JP" sz="1050" noProof="1"/>
              <a:t> </a:t>
            </a:r>
            <a:r>
              <a:rPr lang="en-US" altLang="ja-JP"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are controlled relative to the camera body</a:t>
            </a:r>
            <a:endParaRPr lang="en-US" altLang="ja-JP" sz="1050" dirty="0" smtClean="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a:p>
            <a:r>
              <a:rPr lang="ja-JP" altLang="en-US"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Everything else, including </a:t>
            </a:r>
            <a:r>
              <a:rPr lang="en-US" altLang="ja-JP" sz="1050" noProof="1">
                <a:solidFill>
                  <a:srgbClr val="0000FF"/>
                </a:solidFill>
                <a:latin typeface="BIZ UDゴシック" panose="020B0400000000000000" pitchFamily="49" charset="-128"/>
                <a:ea typeface="BIZ UDゴシック" panose="020B0400000000000000" pitchFamily="49" charset="-128"/>
                <a:cs typeface="Meiryo UI" panose="020B0604030504040204" pitchFamily="50" charset="-128"/>
              </a:rPr>
              <a:t>Transform,</a:t>
            </a:r>
            <a:r>
              <a:rPr lang="ja-JP" altLang="en-US"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 is done on the captured image.</a:t>
            </a:r>
            <a:endParaRPr lang="en-US" altLang="ja-JP" sz="1050" dirty="0" smtClean="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a:p>
            <a:endParaRPr lang="en-US" altLang="ja-JP" sz="1050" dirty="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a:p>
            <a:r>
              <a:rPr lang="ja-JP" altLang="en-US"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Therefore, for those loaded with image files,</a:t>
            </a:r>
            <a:r>
              <a:rPr lang="ja-JP" altLang="en-US" sz="1050" noProof="1"/>
              <a:t> </a:t>
            </a:r>
            <a:r>
              <a:rPr lang="en-US" altLang="ja-JP" sz="1050" noProof="1">
                <a:solidFill>
                  <a:srgbClr val="0000FF"/>
                </a:solidFill>
                <a:latin typeface="BIZ UDゴシック" panose="020B0400000000000000" pitchFamily="49" charset="-128"/>
                <a:ea typeface="BIZ UDゴシック" panose="020B0400000000000000" pitchFamily="49" charset="-128"/>
                <a:cs typeface="Meiryo UI" panose="020B0604030504040204" pitchFamily="50" charset="-128"/>
              </a:rPr>
              <a:t>Exposure</a:t>
            </a:r>
            <a:r>
              <a:rPr lang="ja-JP" altLang="en-US" sz="1050" noProof="1"/>
              <a:t> and </a:t>
            </a:r>
            <a:r>
              <a:rPr lang="en-US" altLang="ja-JP" sz="1050" noProof="1">
                <a:solidFill>
                  <a:srgbClr val="0000FF"/>
                </a:solidFill>
                <a:latin typeface="BIZ UDゴシック" panose="020B0400000000000000" pitchFamily="49" charset="-128"/>
                <a:ea typeface="BIZ UDゴシック" panose="020B0400000000000000" pitchFamily="49" charset="-128"/>
                <a:cs typeface="Meiryo UI" panose="020B0604030504040204" pitchFamily="50" charset="-128"/>
              </a:rPr>
              <a:t>Gamma</a:t>
            </a:r>
            <a:r>
              <a:rPr lang="ja-JP" altLang="en-US" sz="1050" noProof="1"/>
              <a:t> </a:t>
            </a:r>
            <a:r>
              <a:rPr lang="en-US" altLang="ja-JP"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have no effect</a:t>
            </a:r>
            <a:endParaRPr lang="en-US" altLang="ja-JP" sz="1050" dirty="0" smtClean="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a:p>
            <a:r>
              <a:rPr lang="ja-JP" altLang="en-US" sz="1050" noProof="1">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rPr>
              <a:t>Other than that, the input image from the camera and the file image have the same effect.</a:t>
            </a:r>
            <a:endParaRPr lang="en-US" altLang="ja-JP" sz="1050" dirty="0" smtClean="0">
              <a:solidFill>
                <a:srgbClr val="000000"/>
              </a:solidFill>
              <a:latin typeface="BIZ UDゴシック" panose="020B0400000000000000" pitchFamily="49" charset="-128"/>
              <a:ea typeface="BIZ UDゴシック" panose="020B0400000000000000" pitchFamily="49" charset="-128"/>
              <a:cs typeface="Meiryo UI" panose="020B0604030504040204" pitchFamily="50" charset="-128"/>
            </a:endParaRPr>
          </a:p>
        </p:txBody>
      </p:sp>
    </p:spTree>
    <p:extLst>
      <p:ext uri="{BB962C8B-B14F-4D97-AF65-F5344CB8AC3E}">
        <p14:creationId xmlns="" xmlns:p14="http://schemas.microsoft.com/office/powerpoint/2010/main" val="3580010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59"/>
          <p:cNvSpPr>
            <a:spLocks noChangeArrowheads="1"/>
          </p:cNvSpPr>
          <p:nvPr/>
        </p:nvSpPr>
        <p:spPr bwMode="auto">
          <a:xfrm>
            <a:off x="3707904" y="412353"/>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112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3.3.1 Input Image</a:t>
            </a:r>
            <a:endParaRPr lang="en-US" altLang="ja-JP" sz="112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Rectangle 59"/>
          <p:cNvSpPr>
            <a:spLocks noChangeArrowheads="1"/>
          </p:cNvSpPr>
          <p:nvPr/>
        </p:nvSpPr>
        <p:spPr bwMode="auto">
          <a:xfrm>
            <a:off x="2348457" y="390800"/>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248249" y="351569"/>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1"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57" name="角丸四角形 56"/>
          <p:cNvSpPr/>
          <p:nvPr/>
        </p:nvSpPr>
        <p:spPr>
          <a:xfrm>
            <a:off x="7717490" y="372613"/>
            <a:ext cx="542286" cy="9656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正方形/長方形 75"/>
          <p:cNvSpPr/>
          <p:nvPr/>
        </p:nvSpPr>
        <p:spPr>
          <a:xfrm>
            <a:off x="868720" y="4797152"/>
            <a:ext cx="4250767" cy="1077218"/>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Angle(°)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Real-time processing of image rotation from -180 degrees to + 180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degrees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0.1 degree increments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smtClean="0">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latin typeface="Yu Gothic UI" panose="020B0500000000000000" pitchFamily="50" charset="-128"/>
                <a:ea typeface="Yu Gothic UI" panose="020B0500000000000000" pitchFamily="50" charset="-128"/>
                <a:cs typeface="メイリオ" panose="020B0604030504040204" pitchFamily="50" charset="-128"/>
              </a:rPr>
              <a:t>blank is 0 degrees)</a:t>
            </a:r>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press and hold down the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will see steps of - &gt; 1 - &gt; 10.</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change the angle at high speed.</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77" name="図 76"/>
          <p:cNvPicPr>
            <a:picLocks noChangeAspect="1"/>
          </p:cNvPicPr>
          <p:nvPr/>
        </p:nvPicPr>
        <p:blipFill>
          <a:blip r:embed="rId2" cstate="print"/>
          <a:stretch>
            <a:fillRect/>
          </a:stretch>
        </p:blipFill>
        <p:spPr>
          <a:xfrm>
            <a:off x="5148064" y="4941168"/>
            <a:ext cx="1742569" cy="1136349"/>
          </a:xfrm>
          <a:prstGeom prst="rect">
            <a:avLst/>
          </a:prstGeom>
        </p:spPr>
      </p:pic>
      <p:pic>
        <p:nvPicPr>
          <p:cNvPr id="78" name="図 77"/>
          <p:cNvPicPr>
            <a:picLocks noChangeAspect="1"/>
          </p:cNvPicPr>
          <p:nvPr/>
        </p:nvPicPr>
        <p:blipFill>
          <a:blip r:embed="rId3" cstate="print"/>
          <a:stretch>
            <a:fillRect/>
          </a:stretch>
        </p:blipFill>
        <p:spPr>
          <a:xfrm>
            <a:off x="6990869" y="4941168"/>
            <a:ext cx="1722537" cy="1123286"/>
          </a:xfrm>
          <a:prstGeom prst="rect">
            <a:avLst/>
          </a:prstGeom>
        </p:spPr>
      </p:pic>
      <p:sp>
        <p:nvSpPr>
          <p:cNvPr id="79" name="正方形/長方形 78"/>
          <p:cNvSpPr/>
          <p:nvPr/>
        </p:nvSpPr>
        <p:spPr>
          <a:xfrm>
            <a:off x="7566285" y="4996159"/>
            <a:ext cx="503959" cy="150885"/>
          </a:xfrm>
          <a:prstGeom prst="rect">
            <a:avLst/>
          </a:prstGeom>
          <a:solidFill>
            <a:schemeClr val="bg1"/>
          </a:solidFill>
        </p:spPr>
        <p:txBody>
          <a:bodyPr wrap="none" lIns="0" tIns="0" rIns="0" bIns="0" anchor="ctr" anchorCtr="1">
            <a:noAutofit/>
          </a:bodyPr>
          <a:lstStyle/>
          <a:p>
            <a:pPr algn="ctr"/>
            <a:r>
              <a:rPr lang="ja-JP" altLang="en-US" sz="84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84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-25°</a:t>
            </a:r>
          </a:p>
        </p:txBody>
      </p:sp>
      <p:sp>
        <p:nvSpPr>
          <p:cNvPr id="80" name="正方形/長方形 79"/>
          <p:cNvSpPr/>
          <p:nvPr/>
        </p:nvSpPr>
        <p:spPr>
          <a:xfrm>
            <a:off x="5723103" y="4996159"/>
            <a:ext cx="503959" cy="150885"/>
          </a:xfrm>
          <a:prstGeom prst="rect">
            <a:avLst/>
          </a:prstGeom>
          <a:solidFill>
            <a:schemeClr val="bg1"/>
          </a:solidFill>
        </p:spPr>
        <p:txBody>
          <a:bodyPr wrap="none" lIns="0" tIns="0" rIns="0" bIns="0" anchor="ctr" anchorCtr="1">
            <a:noAutofit/>
          </a:bodyPr>
          <a:lstStyle/>
          <a:p>
            <a:pPr algn="ctr"/>
            <a:r>
              <a:rPr lang="ja-JP" altLang="en-US" sz="84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84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0°</a:t>
            </a:r>
          </a:p>
        </p:txBody>
      </p:sp>
      <p:sp>
        <p:nvSpPr>
          <p:cNvPr id="81" name="正方形/長方形 80"/>
          <p:cNvSpPr/>
          <p:nvPr/>
        </p:nvSpPr>
        <p:spPr>
          <a:xfrm>
            <a:off x="871399" y="981889"/>
            <a:ext cx="4366288" cy="415498"/>
          </a:xfrm>
          <a:prstGeom prst="rect">
            <a:avLst/>
          </a:prstGeom>
        </p:spPr>
        <p:txBody>
          <a:bodyPr wrap="square">
            <a:spAutoFit/>
          </a:bodyPr>
          <a:lstStyle/>
          <a:p>
            <a:r>
              <a:rPr lang="en-US" altLang="ja-JP" sz="105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Gamma</a:t>
            </a:r>
            <a:endParaRPr lang="en-US" altLang="ja-JP" sz="105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5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5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Gamma correction at 0.3 ~ 0.7</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82" name="図 81"/>
          <p:cNvPicPr>
            <a:picLocks noChangeAspect="1"/>
          </p:cNvPicPr>
          <p:nvPr/>
        </p:nvPicPr>
        <p:blipFill>
          <a:blip r:embed="rId4"/>
          <a:stretch>
            <a:fillRect/>
          </a:stretch>
        </p:blipFill>
        <p:spPr>
          <a:xfrm>
            <a:off x="5195115" y="1124744"/>
            <a:ext cx="1759176" cy="1248453"/>
          </a:xfrm>
          <a:prstGeom prst="rect">
            <a:avLst/>
          </a:prstGeom>
        </p:spPr>
      </p:pic>
      <p:pic>
        <p:nvPicPr>
          <p:cNvPr id="83" name="図 82"/>
          <p:cNvPicPr>
            <a:picLocks noChangeAspect="1"/>
          </p:cNvPicPr>
          <p:nvPr/>
        </p:nvPicPr>
        <p:blipFill rotWithShape="1">
          <a:blip r:embed="rId5"/>
          <a:srcRect t="5204" b="-1"/>
          <a:stretch/>
        </p:blipFill>
        <p:spPr>
          <a:xfrm>
            <a:off x="7006707" y="1128557"/>
            <a:ext cx="1750612" cy="1244640"/>
          </a:xfrm>
          <a:prstGeom prst="rect">
            <a:avLst/>
          </a:prstGeom>
        </p:spPr>
      </p:pic>
      <p:sp>
        <p:nvSpPr>
          <p:cNvPr id="84" name="正方形/長方形 83"/>
          <p:cNvSpPr/>
          <p:nvPr/>
        </p:nvSpPr>
        <p:spPr>
          <a:xfrm>
            <a:off x="5628601" y="1181352"/>
            <a:ext cx="743599" cy="14557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Normal</a:t>
            </a:r>
          </a:p>
        </p:txBody>
      </p:sp>
      <p:sp>
        <p:nvSpPr>
          <p:cNvPr id="85" name="正方形/長方形 84"/>
          <p:cNvSpPr/>
          <p:nvPr/>
        </p:nvSpPr>
        <p:spPr>
          <a:xfrm>
            <a:off x="7628423" y="1189303"/>
            <a:ext cx="471969" cy="14557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0.5</a:t>
            </a:r>
          </a:p>
        </p:txBody>
      </p:sp>
      <p:sp>
        <p:nvSpPr>
          <p:cNvPr id="86" name="正方形/長方形 85"/>
          <p:cNvSpPr/>
          <p:nvPr/>
        </p:nvSpPr>
        <p:spPr>
          <a:xfrm>
            <a:off x="908859" y="1485945"/>
            <a:ext cx="4095189" cy="369332"/>
          </a:xfrm>
          <a:prstGeom prst="rect">
            <a:avLst/>
          </a:prstGeom>
          <a:ln>
            <a:solidFill>
              <a:srgbClr val="FF0000"/>
            </a:solidFill>
          </a:ln>
        </p:spPr>
        <p:txBody>
          <a:bodyPr wrap="square">
            <a:spAutoFit/>
          </a:bodyPr>
          <a:lstStyle/>
          <a:p>
            <a:r>
              <a:rPr lang="en-US" altLang="ja-JP" sz="90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*Exposure and Gamma only work on input images from the camera</a:t>
            </a:r>
            <a:endParaRPr lang="en-US" altLang="ja-JP" sz="900" dirty="0"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Note that it does not affect the image on which the file is loaded.</a:t>
            </a:r>
            <a:endParaRPr lang="en-US" altLang="ja-JP" sz="90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7" name="正方形/長方形 86"/>
          <p:cNvSpPr/>
          <p:nvPr/>
        </p:nvSpPr>
        <p:spPr>
          <a:xfrm>
            <a:off x="1004333" y="6103323"/>
            <a:ext cx="4328828" cy="363176"/>
          </a:xfrm>
          <a:prstGeom prst="rect">
            <a:avLst/>
          </a:prstGeom>
          <a:ln>
            <a:solidFill>
              <a:srgbClr val="FF0000"/>
            </a:solidFill>
          </a:ln>
        </p:spPr>
        <p:txBody>
          <a:bodyPr wrap="square">
            <a:spAutoFit/>
          </a:bodyPr>
          <a:lstStyle/>
          <a:p>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*Other than 0 and +/- 180 degrees, there may be a delay in the display of the image</a:t>
            </a:r>
            <a:endParaRPr lang="en-US" altLang="ja-JP" sz="88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(The higher the resolution, the greater the delay.)</a:t>
            </a:r>
            <a:endParaRPr lang="en-US" altLang="ja-JP" sz="88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9" name="正方形/長方形 18"/>
          <p:cNvSpPr/>
          <p:nvPr/>
        </p:nvSpPr>
        <p:spPr>
          <a:xfrm>
            <a:off x="868720" y="2510751"/>
            <a:ext cx="3087077" cy="1508105"/>
          </a:xfrm>
          <a:prstGeom prst="rect">
            <a:avLst/>
          </a:prstGeom>
        </p:spPr>
        <p:txBody>
          <a:bodyPr wrap="square">
            <a:spAutoFit/>
          </a:bodyPr>
          <a:lstStyle/>
          <a:p>
            <a:r>
              <a:rPr lang="en-US" altLang="ja-JP" sz="105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FLIP</a:t>
            </a:r>
          </a:p>
          <a:p>
            <a:r>
              <a:rPr lang="ja-JP" altLang="en-US" sz="105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5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Mirro</a:t>
            </a:r>
            <a:r>
              <a:rPr lang="en-US" altLang="ja-JP"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  </a:t>
            </a:r>
            <a:r>
              <a:rPr lang="ja-JP" altLang="en-US"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 </a:t>
            </a:r>
            <a:r>
              <a:rPr lang="ja-JP" altLang="en-US" sz="105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horizontally</a:t>
            </a:r>
            <a:endParaRPr lang="en-US" altLang="ja-JP" sz="105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5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5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Up</a:t>
            </a:r>
            <a:r>
              <a:rPr lang="en-US" altLang="ja-JP"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/Dw] </a:t>
            </a:r>
            <a:r>
              <a:rPr lang="ja-JP" altLang="en-US" sz="105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 </a:t>
            </a:r>
            <a:r>
              <a:rPr lang="ja-JP" altLang="en-US" sz="105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upside down</a:t>
            </a:r>
            <a:endParaRPr lang="en-US" altLang="ja-JP" sz="105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5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attach a side view mirror as a lens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attachment</a:t>
            </a:r>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image will be inverted.</a:t>
            </a:r>
          </a:p>
          <a:p>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a:t>
            </a:r>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that case, you will not be able to read "OCR,"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barcode" or "two-dimensional code," which reads </a:t>
            </a:r>
            <a:endPar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characters</a:t>
            </a:r>
            <a:r>
              <a:rPr lang="en-US" altLang="ja-JP"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so we will use them for correction.</a:t>
            </a:r>
            <a:r>
              <a:rPr lang="ja-JP" altLang="en-US" sz="10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 name="図 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flipH="1">
            <a:off x="5199397" y="2856945"/>
            <a:ext cx="1750612" cy="1317396"/>
          </a:xfrm>
          <a:prstGeom prst="rect">
            <a:avLst/>
          </a:prstGeom>
        </p:spPr>
      </p:pic>
      <p:pic>
        <p:nvPicPr>
          <p:cNvPr id="21" name="図 2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flipV="1">
            <a:off x="7006707" y="2853415"/>
            <a:ext cx="1756527" cy="1320925"/>
          </a:xfrm>
          <a:prstGeom prst="rect">
            <a:avLst/>
          </a:prstGeom>
        </p:spPr>
      </p:pic>
      <p:pic>
        <p:nvPicPr>
          <p:cNvPr id="22" name="図 21"/>
          <p:cNvPicPr>
            <a:picLocks noChangeAspect="1"/>
          </p:cNvPicPr>
          <p:nvPr/>
        </p:nvPicPr>
        <p:blipFill>
          <a:blip r:embed="rId8"/>
          <a:stretch>
            <a:fillRect/>
          </a:stretch>
        </p:blipFill>
        <p:spPr>
          <a:xfrm>
            <a:off x="3923928" y="2853415"/>
            <a:ext cx="1080120" cy="1039185"/>
          </a:xfrm>
          <a:prstGeom prst="rect">
            <a:avLst/>
          </a:prstGeom>
          <a:ln>
            <a:solidFill>
              <a:schemeClr val="tx1"/>
            </a:solidFill>
          </a:ln>
        </p:spPr>
      </p:pic>
      <p:sp>
        <p:nvSpPr>
          <p:cNvPr id="23" name="正方形/長方形 22"/>
          <p:cNvSpPr/>
          <p:nvPr/>
        </p:nvSpPr>
        <p:spPr>
          <a:xfrm>
            <a:off x="5724983" y="2920244"/>
            <a:ext cx="743599" cy="14557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Mirror</a:t>
            </a:r>
          </a:p>
        </p:txBody>
      </p:sp>
      <p:sp>
        <p:nvSpPr>
          <p:cNvPr id="24" name="正方形/長方形 23"/>
          <p:cNvSpPr/>
          <p:nvPr/>
        </p:nvSpPr>
        <p:spPr>
          <a:xfrm>
            <a:off x="7544541" y="2916843"/>
            <a:ext cx="743599" cy="14557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Up/Dw</a:t>
            </a:r>
            <a:endParaRPr lang="en-US" altLang="ja-JP" sz="8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25" name="正方形/長方形 24"/>
          <p:cNvSpPr/>
          <p:nvPr/>
        </p:nvSpPr>
        <p:spPr>
          <a:xfrm>
            <a:off x="3936580" y="3954424"/>
            <a:ext cx="1067468" cy="168126"/>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Side View Mirror</a:t>
            </a:r>
          </a:p>
        </p:txBody>
      </p:sp>
    </p:spTree>
    <p:extLst>
      <p:ext uri="{BB962C8B-B14F-4D97-AF65-F5344CB8AC3E}">
        <p14:creationId xmlns="" xmlns:p14="http://schemas.microsoft.com/office/powerpoint/2010/main" val="1818719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683569" y="2745580"/>
            <a:ext cx="2592287" cy="535531"/>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Sharpness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turned ON, the edges are enhanced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image appears to be in focus.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6" name="図 25"/>
          <p:cNvPicPr>
            <a:picLocks noChangeAspect="1"/>
          </p:cNvPicPr>
          <p:nvPr/>
        </p:nvPicPr>
        <p:blipFill>
          <a:blip r:embed="rId2" cstate="print"/>
          <a:stretch>
            <a:fillRect/>
          </a:stretch>
        </p:blipFill>
        <p:spPr>
          <a:xfrm>
            <a:off x="3409339" y="2746938"/>
            <a:ext cx="1166698" cy="872593"/>
          </a:xfrm>
          <a:prstGeom prst="rect">
            <a:avLst/>
          </a:prstGeom>
        </p:spPr>
      </p:pic>
      <p:pic>
        <p:nvPicPr>
          <p:cNvPr id="27" name="図 26"/>
          <p:cNvPicPr>
            <a:picLocks noChangeAspect="1"/>
          </p:cNvPicPr>
          <p:nvPr/>
        </p:nvPicPr>
        <p:blipFill>
          <a:blip r:embed="rId3" cstate="print"/>
          <a:stretch>
            <a:fillRect/>
          </a:stretch>
        </p:blipFill>
        <p:spPr>
          <a:xfrm>
            <a:off x="4644008" y="2746938"/>
            <a:ext cx="1163457" cy="872593"/>
          </a:xfrm>
          <a:prstGeom prst="rect">
            <a:avLst/>
          </a:prstGeom>
        </p:spPr>
      </p:pic>
      <p:sp>
        <p:nvSpPr>
          <p:cNvPr id="29" name="正方形/長方形 28"/>
          <p:cNvSpPr/>
          <p:nvPr/>
        </p:nvSpPr>
        <p:spPr>
          <a:xfrm>
            <a:off x="3707904" y="2764303"/>
            <a:ext cx="648072" cy="115086"/>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Normal</a:t>
            </a:r>
          </a:p>
        </p:txBody>
      </p:sp>
      <p:sp>
        <p:nvSpPr>
          <p:cNvPr id="30" name="正方形/長方形 29"/>
          <p:cNvSpPr/>
          <p:nvPr/>
        </p:nvSpPr>
        <p:spPr>
          <a:xfrm>
            <a:off x="5071225" y="2764303"/>
            <a:ext cx="387612" cy="115086"/>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ON</a:t>
            </a:r>
          </a:p>
        </p:txBody>
      </p:sp>
      <p:sp>
        <p:nvSpPr>
          <p:cNvPr id="35" name="Rectangle 59"/>
          <p:cNvSpPr>
            <a:spLocks noChangeArrowheads="1"/>
          </p:cNvSpPr>
          <p:nvPr/>
        </p:nvSpPr>
        <p:spPr bwMode="auto">
          <a:xfrm>
            <a:off x="3811663" y="326382"/>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112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3.3.1 Input Image</a:t>
            </a:r>
            <a:endParaRPr lang="en-US" altLang="ja-JP" sz="112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Rectangle 59"/>
          <p:cNvSpPr>
            <a:spLocks noChangeArrowheads="1"/>
          </p:cNvSpPr>
          <p:nvPr/>
        </p:nvSpPr>
        <p:spPr bwMode="auto">
          <a:xfrm>
            <a:off x="2625797" y="30317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496392" y="255120"/>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1"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409338" y="3761946"/>
            <a:ext cx="1163457" cy="872593"/>
          </a:xfrm>
          <a:prstGeom prst="rect">
            <a:avLst/>
          </a:prstGeom>
        </p:spPr>
      </p:pic>
      <p:pic>
        <p:nvPicPr>
          <p:cNvPr id="3" name="図 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644008" y="3761946"/>
            <a:ext cx="1163458" cy="872593"/>
          </a:xfrm>
          <a:prstGeom prst="rect">
            <a:avLst/>
          </a:prstGeom>
        </p:spPr>
      </p:pic>
      <p:pic>
        <p:nvPicPr>
          <p:cNvPr id="5" name="図 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869773" y="3758560"/>
            <a:ext cx="1163457" cy="872593"/>
          </a:xfrm>
          <a:prstGeom prst="rect">
            <a:avLst/>
          </a:prstGeom>
        </p:spPr>
      </p:pic>
      <p:pic>
        <p:nvPicPr>
          <p:cNvPr id="6" name="図 5"/>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7092280" y="3758560"/>
            <a:ext cx="1163457" cy="872593"/>
          </a:xfrm>
          <a:prstGeom prst="rect">
            <a:avLst/>
          </a:prstGeom>
        </p:spPr>
      </p:pic>
      <p:pic>
        <p:nvPicPr>
          <p:cNvPr id="7" name="図 6"/>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4644008" y="4673080"/>
            <a:ext cx="1163457" cy="872593"/>
          </a:xfrm>
          <a:prstGeom prst="rect">
            <a:avLst/>
          </a:prstGeom>
        </p:spPr>
      </p:pic>
      <p:pic>
        <p:nvPicPr>
          <p:cNvPr id="8" name="図 7"/>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869773" y="4673079"/>
            <a:ext cx="1163457" cy="872593"/>
          </a:xfrm>
          <a:prstGeom prst="rect">
            <a:avLst/>
          </a:prstGeom>
        </p:spPr>
      </p:pic>
      <p:pic>
        <p:nvPicPr>
          <p:cNvPr id="9" name="図 8"/>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092280" y="4673078"/>
            <a:ext cx="1163457" cy="872593"/>
          </a:xfrm>
          <a:prstGeom prst="rect">
            <a:avLst/>
          </a:prstGeom>
        </p:spPr>
      </p:pic>
      <p:sp>
        <p:nvSpPr>
          <p:cNvPr id="43" name="正方形/長方形 42"/>
          <p:cNvSpPr/>
          <p:nvPr/>
        </p:nvSpPr>
        <p:spPr>
          <a:xfrm>
            <a:off x="671844" y="3738673"/>
            <a:ext cx="2687349" cy="1274195"/>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Hue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Changes the hue in 1 degree increments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range of 0 ~ 359 degrees</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Blanks are not corrected and are different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from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0 degrees.</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black and gray areas in the image on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right have no hue, so they have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changed</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正方形/長方形 43"/>
          <p:cNvSpPr/>
          <p:nvPr/>
        </p:nvSpPr>
        <p:spPr>
          <a:xfrm>
            <a:off x="3795679" y="3788563"/>
            <a:ext cx="472524"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Normal</a:t>
            </a:r>
          </a:p>
        </p:txBody>
      </p:sp>
      <p:sp>
        <p:nvSpPr>
          <p:cNvPr id="45" name="正方形/長方形 44"/>
          <p:cNvSpPr/>
          <p:nvPr/>
        </p:nvSpPr>
        <p:spPr>
          <a:xfrm>
            <a:off x="5072609" y="3788563"/>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0</a:t>
            </a:r>
          </a:p>
        </p:txBody>
      </p:sp>
      <p:sp>
        <p:nvSpPr>
          <p:cNvPr id="46" name="正方形/長方形 45"/>
          <p:cNvSpPr/>
          <p:nvPr/>
        </p:nvSpPr>
        <p:spPr>
          <a:xfrm>
            <a:off x="6239079" y="3788563"/>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60</a:t>
            </a:r>
          </a:p>
        </p:txBody>
      </p:sp>
      <p:sp>
        <p:nvSpPr>
          <p:cNvPr id="47" name="正方形/長方形 46"/>
          <p:cNvSpPr/>
          <p:nvPr/>
        </p:nvSpPr>
        <p:spPr>
          <a:xfrm>
            <a:off x="7526536" y="3791070"/>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120</a:t>
            </a:r>
          </a:p>
        </p:txBody>
      </p:sp>
      <p:sp>
        <p:nvSpPr>
          <p:cNvPr id="49" name="正方形/長方形 48"/>
          <p:cNvSpPr/>
          <p:nvPr/>
        </p:nvSpPr>
        <p:spPr>
          <a:xfrm>
            <a:off x="5071261" y="4702301"/>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180</a:t>
            </a:r>
          </a:p>
        </p:txBody>
      </p:sp>
      <p:sp>
        <p:nvSpPr>
          <p:cNvPr id="50" name="正方形/長方形 49"/>
          <p:cNvSpPr/>
          <p:nvPr/>
        </p:nvSpPr>
        <p:spPr>
          <a:xfrm>
            <a:off x="6237731" y="4702301"/>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240</a:t>
            </a:r>
          </a:p>
        </p:txBody>
      </p:sp>
      <p:sp>
        <p:nvSpPr>
          <p:cNvPr id="51" name="正方形/長方形 50"/>
          <p:cNvSpPr/>
          <p:nvPr/>
        </p:nvSpPr>
        <p:spPr>
          <a:xfrm>
            <a:off x="7525188" y="4704808"/>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300</a:t>
            </a:r>
          </a:p>
        </p:txBody>
      </p:sp>
      <p:sp>
        <p:nvSpPr>
          <p:cNvPr id="52" name="正方形/長方形 51"/>
          <p:cNvSpPr/>
          <p:nvPr/>
        </p:nvSpPr>
        <p:spPr>
          <a:xfrm>
            <a:off x="683568" y="5445224"/>
            <a:ext cx="2592288" cy="683264"/>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Saturation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Corrects saturation in increments of 0.1</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ranging from -1.0 to + 1.0</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is zero and not corrected.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0" name="図 9"/>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868144" y="5711671"/>
            <a:ext cx="1163458" cy="872594"/>
          </a:xfrm>
          <a:prstGeom prst="rect">
            <a:avLst/>
          </a:prstGeom>
        </p:spPr>
      </p:pic>
      <p:pic>
        <p:nvPicPr>
          <p:cNvPr id="53" name="図 5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409338" y="5707655"/>
            <a:ext cx="1163457" cy="872593"/>
          </a:xfrm>
          <a:prstGeom prst="rect">
            <a:avLst/>
          </a:prstGeom>
        </p:spPr>
      </p:pic>
      <p:sp>
        <p:nvSpPr>
          <p:cNvPr id="54" name="正方形/長方形 53"/>
          <p:cNvSpPr/>
          <p:nvPr/>
        </p:nvSpPr>
        <p:spPr>
          <a:xfrm>
            <a:off x="3795679" y="5734272"/>
            <a:ext cx="472524"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Normal</a:t>
            </a:r>
          </a:p>
        </p:txBody>
      </p:sp>
      <p:pic>
        <p:nvPicPr>
          <p:cNvPr id="11" name="図 10"/>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644008" y="5711672"/>
            <a:ext cx="1163457" cy="872593"/>
          </a:xfrm>
          <a:prstGeom prst="rect">
            <a:avLst/>
          </a:prstGeom>
        </p:spPr>
      </p:pic>
      <p:sp>
        <p:nvSpPr>
          <p:cNvPr id="55" name="正方形/長方形 54"/>
          <p:cNvSpPr/>
          <p:nvPr/>
        </p:nvSpPr>
        <p:spPr>
          <a:xfrm>
            <a:off x="5038973" y="5738289"/>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-1.0</a:t>
            </a:r>
          </a:p>
        </p:txBody>
      </p:sp>
      <p:sp>
        <p:nvSpPr>
          <p:cNvPr id="56" name="正方形/長方形 55"/>
          <p:cNvSpPr/>
          <p:nvPr/>
        </p:nvSpPr>
        <p:spPr>
          <a:xfrm>
            <a:off x="6249568" y="5738289"/>
            <a:ext cx="387612" cy="147520"/>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+1.0</a:t>
            </a:r>
          </a:p>
        </p:txBody>
      </p:sp>
      <p:sp>
        <p:nvSpPr>
          <p:cNvPr id="65" name="正方形/長方形 64"/>
          <p:cNvSpPr/>
          <p:nvPr/>
        </p:nvSpPr>
        <p:spPr>
          <a:xfrm>
            <a:off x="663889" y="1900220"/>
            <a:ext cx="2611967" cy="387798"/>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Contrast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value of 1 ~ 9 increases the contrast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66" name="図 65"/>
          <p:cNvPicPr>
            <a:picLocks noChangeAspect="1"/>
          </p:cNvPicPr>
          <p:nvPr/>
        </p:nvPicPr>
        <p:blipFill>
          <a:blip r:embed="rId13" cstate="print"/>
          <a:stretch>
            <a:fillRect/>
          </a:stretch>
        </p:blipFill>
        <p:spPr>
          <a:xfrm>
            <a:off x="3402030" y="1706066"/>
            <a:ext cx="1206848" cy="905137"/>
          </a:xfrm>
          <a:prstGeom prst="rect">
            <a:avLst/>
          </a:prstGeom>
        </p:spPr>
      </p:pic>
      <p:pic>
        <p:nvPicPr>
          <p:cNvPr id="67" name="図 66"/>
          <p:cNvPicPr>
            <a:picLocks noChangeAspect="1"/>
          </p:cNvPicPr>
          <p:nvPr/>
        </p:nvPicPr>
        <p:blipFill>
          <a:blip r:embed="rId14" cstate="print"/>
          <a:stretch>
            <a:fillRect/>
          </a:stretch>
        </p:blipFill>
        <p:spPr>
          <a:xfrm>
            <a:off x="4680789" y="1706067"/>
            <a:ext cx="1207136" cy="905352"/>
          </a:xfrm>
          <a:prstGeom prst="rect">
            <a:avLst/>
          </a:prstGeom>
        </p:spPr>
      </p:pic>
      <p:pic>
        <p:nvPicPr>
          <p:cNvPr id="68" name="図 67"/>
          <p:cNvPicPr>
            <a:picLocks noChangeAspect="1"/>
          </p:cNvPicPr>
          <p:nvPr/>
        </p:nvPicPr>
        <p:blipFill>
          <a:blip r:embed="rId15" cstate="print"/>
          <a:stretch>
            <a:fillRect/>
          </a:stretch>
        </p:blipFill>
        <p:spPr>
          <a:xfrm>
            <a:off x="5960620" y="1706065"/>
            <a:ext cx="1206850" cy="905138"/>
          </a:xfrm>
          <a:prstGeom prst="rect">
            <a:avLst/>
          </a:prstGeom>
        </p:spPr>
      </p:pic>
      <p:pic>
        <p:nvPicPr>
          <p:cNvPr id="69" name="図 68"/>
          <p:cNvPicPr>
            <a:picLocks noChangeAspect="1"/>
          </p:cNvPicPr>
          <p:nvPr/>
        </p:nvPicPr>
        <p:blipFill>
          <a:blip r:embed="rId16" cstate="print"/>
          <a:stretch>
            <a:fillRect/>
          </a:stretch>
        </p:blipFill>
        <p:spPr>
          <a:xfrm>
            <a:off x="7248254" y="1700808"/>
            <a:ext cx="1212178" cy="909133"/>
          </a:xfrm>
          <a:prstGeom prst="rect">
            <a:avLst/>
          </a:prstGeom>
        </p:spPr>
      </p:pic>
      <p:sp>
        <p:nvSpPr>
          <p:cNvPr id="70" name="正方形/長方形 69"/>
          <p:cNvSpPr/>
          <p:nvPr/>
        </p:nvSpPr>
        <p:spPr>
          <a:xfrm>
            <a:off x="3906394" y="1733837"/>
            <a:ext cx="331960" cy="166003"/>
          </a:xfrm>
          <a:prstGeom prst="rect">
            <a:avLst/>
          </a:prstGeom>
          <a:solidFill>
            <a:schemeClr val="bg1"/>
          </a:solidFill>
        </p:spPr>
        <p:txBody>
          <a:bodyPr wrap="square" lIns="0" tIns="0" rIns="0" bIns="0" anchor="ctr" anchorCtr="1">
            <a:noAutofit/>
          </a:bodyPr>
          <a:lstStyle/>
          <a:p>
            <a:pPr algn="ctr"/>
            <a:r>
              <a:rPr lang="ja-JP" altLang="en-US"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0</a:t>
            </a:r>
            <a:endParaRPr lang="en-US" altLang="ja-JP" sz="8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1" name="正方形/長方形 70"/>
          <p:cNvSpPr/>
          <p:nvPr/>
        </p:nvSpPr>
        <p:spPr>
          <a:xfrm>
            <a:off x="5199011" y="1733837"/>
            <a:ext cx="331960" cy="166003"/>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+30</a:t>
            </a:r>
          </a:p>
        </p:txBody>
      </p:sp>
      <p:sp>
        <p:nvSpPr>
          <p:cNvPr id="72" name="正方形/長方形 71"/>
          <p:cNvSpPr/>
          <p:nvPr/>
        </p:nvSpPr>
        <p:spPr>
          <a:xfrm>
            <a:off x="6466882" y="1733837"/>
            <a:ext cx="331960" cy="166003"/>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+60</a:t>
            </a:r>
          </a:p>
        </p:txBody>
      </p:sp>
      <p:sp>
        <p:nvSpPr>
          <p:cNvPr id="73" name="正方形/長方形 72"/>
          <p:cNvSpPr/>
          <p:nvPr/>
        </p:nvSpPr>
        <p:spPr>
          <a:xfrm>
            <a:off x="7737338" y="1733837"/>
            <a:ext cx="331960" cy="166003"/>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+90</a:t>
            </a:r>
          </a:p>
        </p:txBody>
      </p:sp>
      <p:sp>
        <p:nvSpPr>
          <p:cNvPr id="74" name="正方形/長方形 73"/>
          <p:cNvSpPr/>
          <p:nvPr/>
        </p:nvSpPr>
        <p:spPr>
          <a:xfrm>
            <a:off x="755576" y="6366945"/>
            <a:ext cx="2520280" cy="387798"/>
          </a:xfrm>
          <a:prstGeom prst="rect">
            <a:avLst/>
          </a:prstGeom>
        </p:spPr>
        <p:txBody>
          <a:bodyPr wrap="square">
            <a:spAutoFit/>
          </a:bodyPr>
          <a:lstStyle/>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want to ignore the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information</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to -1.0 to process it as a gray image.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角丸四角形 56"/>
          <p:cNvSpPr/>
          <p:nvPr/>
        </p:nvSpPr>
        <p:spPr>
          <a:xfrm>
            <a:off x="7717490" y="372613"/>
            <a:ext cx="542286" cy="9656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770411" y="633693"/>
            <a:ext cx="2202577" cy="978729"/>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Brightness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Corrects brightness in increments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of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10 in the range of -90 to + 90</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is zero, no correction</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Brightness can be changed even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when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Exposure is Auto</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59" name="グループ化 58"/>
          <p:cNvGrpSpPr/>
          <p:nvPr/>
        </p:nvGrpSpPr>
        <p:grpSpPr>
          <a:xfrm>
            <a:off x="3402030" y="687591"/>
            <a:ext cx="4106628" cy="882427"/>
            <a:chOff x="4498561" y="3861048"/>
            <a:chExt cx="4010948" cy="953836"/>
          </a:xfrm>
        </p:grpSpPr>
        <p:pic>
          <p:nvPicPr>
            <p:cNvPr id="60" name="図 59"/>
            <p:cNvPicPr>
              <a:picLocks noChangeAspect="1"/>
            </p:cNvPicPr>
            <p:nvPr/>
          </p:nvPicPr>
          <p:blipFill>
            <a:blip r:embed="rId17" cstate="print"/>
            <a:stretch>
              <a:fillRect/>
            </a:stretch>
          </p:blipFill>
          <p:spPr>
            <a:xfrm>
              <a:off x="7237727" y="3861048"/>
              <a:ext cx="1271782" cy="953836"/>
            </a:xfrm>
            <a:prstGeom prst="rect">
              <a:avLst/>
            </a:prstGeom>
          </p:spPr>
        </p:pic>
        <p:pic>
          <p:nvPicPr>
            <p:cNvPr id="61" name="図 60"/>
            <p:cNvPicPr>
              <a:picLocks noChangeAspect="1"/>
            </p:cNvPicPr>
            <p:nvPr/>
          </p:nvPicPr>
          <p:blipFill>
            <a:blip r:embed="rId18" cstate="print"/>
            <a:stretch>
              <a:fillRect/>
            </a:stretch>
          </p:blipFill>
          <p:spPr>
            <a:xfrm>
              <a:off x="4498561" y="3861048"/>
              <a:ext cx="1271782" cy="953836"/>
            </a:xfrm>
            <a:prstGeom prst="rect">
              <a:avLst/>
            </a:prstGeom>
          </p:spPr>
        </p:pic>
        <p:pic>
          <p:nvPicPr>
            <p:cNvPr id="62" name="図 61"/>
            <p:cNvPicPr>
              <a:picLocks noChangeAspect="1"/>
            </p:cNvPicPr>
            <p:nvPr/>
          </p:nvPicPr>
          <p:blipFill>
            <a:blip r:embed="rId19" cstate="print"/>
            <a:stretch>
              <a:fillRect/>
            </a:stretch>
          </p:blipFill>
          <p:spPr>
            <a:xfrm>
              <a:off x="5868144" y="3861048"/>
              <a:ext cx="1271782" cy="953836"/>
            </a:xfrm>
            <a:prstGeom prst="rect">
              <a:avLst/>
            </a:prstGeom>
          </p:spPr>
        </p:pic>
      </p:grpSp>
      <p:sp>
        <p:nvSpPr>
          <p:cNvPr id="63" name="正方形/長方形 62"/>
          <p:cNvSpPr/>
          <p:nvPr/>
        </p:nvSpPr>
        <p:spPr>
          <a:xfrm>
            <a:off x="3834078" y="730974"/>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-40</a:t>
            </a:r>
          </a:p>
        </p:txBody>
      </p:sp>
      <p:sp>
        <p:nvSpPr>
          <p:cNvPr id="64" name="正方形/長方形 63"/>
          <p:cNvSpPr/>
          <p:nvPr/>
        </p:nvSpPr>
        <p:spPr>
          <a:xfrm>
            <a:off x="5202230" y="730974"/>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0</a:t>
            </a:r>
          </a:p>
        </p:txBody>
      </p:sp>
      <p:sp>
        <p:nvSpPr>
          <p:cNvPr id="75" name="正方形/長方形 74"/>
          <p:cNvSpPr/>
          <p:nvPr/>
        </p:nvSpPr>
        <p:spPr>
          <a:xfrm>
            <a:off x="6642390" y="730974"/>
            <a:ext cx="422622" cy="178505"/>
          </a:xfrm>
          <a:prstGeom prst="rect">
            <a:avLst/>
          </a:prstGeom>
          <a:solidFill>
            <a:schemeClr val="bg1"/>
          </a:solidFill>
        </p:spPr>
        <p:txBody>
          <a:bodyPr wrap="square" lIns="0" tIns="0" rIns="0" bIns="0" anchor="ctr" anchorCtr="1">
            <a:noAutofit/>
          </a:bodyPr>
          <a:lstStyle/>
          <a:p>
            <a:pPr algn="ctr"/>
            <a:r>
              <a:rPr lang="en-US" altLang="ja-JP" sz="8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+40</a:t>
            </a:r>
          </a:p>
        </p:txBody>
      </p:sp>
    </p:spTree>
    <p:extLst>
      <p:ext uri="{BB962C8B-B14F-4D97-AF65-F5344CB8AC3E}">
        <p14:creationId xmlns="" xmlns:p14="http://schemas.microsoft.com/office/powerpoint/2010/main" val="25720647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230190" y="795668"/>
            <a:ext cx="4401310" cy="745447"/>
          </a:xfrm>
          <a:prstGeom prst="rect">
            <a:avLst/>
          </a:prstGeom>
        </p:spPr>
      </p:pic>
      <p:sp>
        <p:nvSpPr>
          <p:cNvPr id="28" name="正方形/長方形 27"/>
          <p:cNvSpPr/>
          <p:nvPr/>
        </p:nvSpPr>
        <p:spPr>
          <a:xfrm>
            <a:off x="827584" y="1628800"/>
            <a:ext cx="7915510" cy="4896544"/>
          </a:xfrm>
          <a:prstGeom prst="rect">
            <a:avLst/>
          </a:prstGeom>
        </p:spPr>
        <p:txBody>
          <a:bodyPr wrap="square">
            <a:noAutofit/>
          </a:bodyPr>
          <a:lstStyle/>
          <a:p>
            <a:pPr>
              <a:lnSpc>
                <a:spcPts val="1600"/>
              </a:lnSpc>
            </a:pP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Mag(Input)</a:t>
            </a:r>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magnification of the camera's input pixels to the image display area (X: 640 pix)</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reappears automatically when the camera switches, etc.</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a 2 Mpix camera, X: 1600 pix divided by 640 pix</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2.5</a:t>
            </a: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a 5 Mpix camera, X: 2600 pix divided by 640 pix</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4.1</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Mag(Set)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Sets the magnification of the processing area relative to the camera's input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blank, display and process the full area of the camera input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Resolution</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Stays the same when 640 x 480, but otherwise appears compressed or enlarged</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to "+," the center 640 x 480 pixels are cropped from the camera's input image and displayed.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process images with the same resolution as the camera's input image.</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set a value greater than </a:t>
            </a:r>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 Input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camera's input image will be magnified even more.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this case, the image will be grainy and the delay may be noticeable depending on the camera.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set a value smaller than </a:t>
            </a:r>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 Input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image will appear smaller than the camera's input image,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but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there may still be a delay depending on the camera.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set the same value as </a:t>
            </a:r>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 Input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it will be displayed at the same resolution as the camera's input image,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making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most of the camera's resolution.</a:t>
            </a:r>
          </a:p>
          <a:p>
            <a:pPr>
              <a:lnSpc>
                <a:spcPts val="1600"/>
              </a:lnSpc>
            </a:pP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magnification is the same as "+," but you can specify the starting position in Area (%) XY.</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4126887" y="349878"/>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112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3.3.1 Input Image</a:t>
            </a:r>
            <a:endParaRPr lang="en-US" altLang="ja-JP" sz="112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1" name="Rectangle 59"/>
          <p:cNvSpPr>
            <a:spLocks noChangeArrowheads="1"/>
          </p:cNvSpPr>
          <p:nvPr/>
        </p:nvSpPr>
        <p:spPr bwMode="auto">
          <a:xfrm>
            <a:off x="2782236" y="34256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503548" y="319753"/>
            <a:ext cx="2088232"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Text Box 2"/>
          <p:cNvSpPr txBox="1">
            <a:spLocks noChangeArrowheads="1"/>
          </p:cNvSpPr>
          <p:nvPr/>
        </p:nvSpPr>
        <p:spPr bwMode="auto">
          <a:xfrm>
            <a:off x="179512" y="30626"/>
            <a:ext cx="273630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5534222" y="2013950"/>
            <a:ext cx="3235181" cy="276679"/>
          </a:xfrm>
          <a:prstGeom prst="rect">
            <a:avLst/>
          </a:prstGeom>
        </p:spPr>
        <p:txBody>
          <a:bodyPr wrap="none">
            <a:spAutoFit/>
          </a:bodyPr>
          <a:lstStyle/>
          <a:p>
            <a:pPr lvl="0">
              <a:lnSpc>
                <a:spcPts val="1600"/>
              </a:lnSpc>
            </a:pPr>
            <a:r>
              <a:rPr lang="en-US" altLang="ja-JP" sz="84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 USB camera of a generation ago will be 1.0 no matter what Mpix it is.</a:t>
            </a:r>
            <a:endParaRPr lang="en-US" altLang="ja-JP" sz="84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9" name="角丸四角形 18"/>
          <p:cNvSpPr/>
          <p:nvPr/>
        </p:nvSpPr>
        <p:spPr>
          <a:xfrm>
            <a:off x="7717490" y="372613"/>
            <a:ext cx="542286" cy="9656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srcRect r="-800"/>
          <a:stretch/>
        </p:blipFill>
        <p:spPr>
          <a:xfrm>
            <a:off x="915146" y="3666591"/>
            <a:ext cx="825605" cy="257143"/>
          </a:xfrm>
          <a:prstGeom prst="rect">
            <a:avLst/>
          </a:prstGeom>
        </p:spPr>
      </p:pic>
      <p:pic>
        <p:nvPicPr>
          <p:cNvPr id="6" name="図 5"/>
          <p:cNvPicPr>
            <a:picLocks noChangeAspect="1"/>
          </p:cNvPicPr>
          <p:nvPr/>
        </p:nvPicPr>
        <p:blipFill>
          <a:blip r:embed="rId4"/>
          <a:stretch>
            <a:fillRect/>
          </a:stretch>
        </p:blipFill>
        <p:spPr>
          <a:xfrm>
            <a:off x="915146" y="4263771"/>
            <a:ext cx="790476" cy="247619"/>
          </a:xfrm>
          <a:prstGeom prst="rect">
            <a:avLst/>
          </a:prstGeom>
        </p:spPr>
      </p:pic>
      <p:pic>
        <p:nvPicPr>
          <p:cNvPr id="7" name="図 6"/>
          <p:cNvPicPr>
            <a:picLocks noChangeAspect="1"/>
          </p:cNvPicPr>
          <p:nvPr/>
        </p:nvPicPr>
        <p:blipFill rotWithShape="1">
          <a:blip r:embed="rId5"/>
          <a:srcRect r="-2796"/>
          <a:stretch/>
        </p:blipFill>
        <p:spPr>
          <a:xfrm>
            <a:off x="912604" y="4933936"/>
            <a:ext cx="832162" cy="238095"/>
          </a:xfrm>
          <a:prstGeom prst="rect">
            <a:avLst/>
          </a:prstGeom>
        </p:spPr>
      </p:pic>
      <p:pic>
        <p:nvPicPr>
          <p:cNvPr id="8" name="図 7"/>
          <p:cNvPicPr>
            <a:picLocks noChangeAspect="1"/>
          </p:cNvPicPr>
          <p:nvPr/>
        </p:nvPicPr>
        <p:blipFill>
          <a:blip r:embed="rId6"/>
          <a:stretch>
            <a:fillRect/>
          </a:stretch>
        </p:blipFill>
        <p:spPr>
          <a:xfrm>
            <a:off x="6489864" y="2559242"/>
            <a:ext cx="1285714" cy="647619"/>
          </a:xfrm>
          <a:prstGeom prst="rect">
            <a:avLst/>
          </a:prstGeom>
        </p:spPr>
      </p:pic>
      <p:sp>
        <p:nvSpPr>
          <p:cNvPr id="9" name="左中かっこ 8"/>
          <p:cNvSpPr/>
          <p:nvPr/>
        </p:nvSpPr>
        <p:spPr>
          <a:xfrm rot="5400000">
            <a:off x="7077512" y="2164968"/>
            <a:ext cx="123452" cy="725705"/>
          </a:xfrm>
          <a:prstGeom prst="leftBrace">
            <a:avLst>
              <a:gd name="adj1" fmla="val 48742"/>
              <a:gd name="adj2" fmla="val 50000"/>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正方形/長方形 23"/>
          <p:cNvSpPr/>
          <p:nvPr/>
        </p:nvSpPr>
        <p:spPr>
          <a:xfrm>
            <a:off x="6631500" y="2188768"/>
            <a:ext cx="1741182" cy="297517"/>
          </a:xfrm>
          <a:prstGeom prst="rect">
            <a:avLst/>
          </a:prstGeom>
        </p:spPr>
        <p:txBody>
          <a:bodyPr wrap="none">
            <a:spAutoFit/>
          </a:bodyPr>
          <a:lstStyle/>
          <a:p>
            <a:pPr lvl="0">
              <a:lnSpc>
                <a:spcPts val="1600"/>
              </a:lnSpc>
            </a:pPr>
            <a:r>
              <a:rPr lang="ja-JP" altLang="en-US" sz="84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Camera input image (1600 pix)</a:t>
            </a:r>
            <a:endParaRPr lang="en-US" altLang="ja-JP" sz="840"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11" name="直線コネクタ 10"/>
          <p:cNvCxnSpPr/>
          <p:nvPr/>
        </p:nvCxnSpPr>
        <p:spPr>
          <a:xfrm>
            <a:off x="6993113" y="2996952"/>
            <a:ext cx="0" cy="32460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7272092" y="2996952"/>
            <a:ext cx="0" cy="324605"/>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6776385" y="3284984"/>
            <a:ext cx="1382110" cy="297517"/>
          </a:xfrm>
          <a:prstGeom prst="rect">
            <a:avLst/>
          </a:prstGeom>
        </p:spPr>
        <p:txBody>
          <a:bodyPr wrap="none">
            <a:spAutoFit/>
          </a:bodyPr>
          <a:lstStyle/>
          <a:p>
            <a:pPr lvl="0">
              <a:lnSpc>
                <a:spcPts val="1600"/>
              </a:lnSpc>
            </a:pPr>
            <a:r>
              <a:rPr lang="ja-JP" altLang="en-US" sz="84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Displayed image (640 pix)</a:t>
            </a:r>
            <a:endParaRPr lang="en-US" altLang="ja-JP" sz="840"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0" name="楕円 29"/>
          <p:cNvSpPr/>
          <p:nvPr/>
        </p:nvSpPr>
        <p:spPr>
          <a:xfrm>
            <a:off x="5911921" y="759701"/>
            <a:ext cx="762277" cy="23784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79133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283968" y="1838650"/>
            <a:ext cx="2904762" cy="666667"/>
          </a:xfrm>
          <a:prstGeom prst="rect">
            <a:avLst/>
          </a:prstGeom>
        </p:spPr>
      </p:pic>
      <p:pic>
        <p:nvPicPr>
          <p:cNvPr id="5" name="図 4"/>
          <p:cNvPicPr>
            <a:picLocks noChangeAspect="1"/>
          </p:cNvPicPr>
          <p:nvPr/>
        </p:nvPicPr>
        <p:blipFill rotWithShape="1">
          <a:blip r:embed="rId3"/>
          <a:srcRect r="711"/>
          <a:stretch/>
        </p:blipFill>
        <p:spPr>
          <a:xfrm>
            <a:off x="873100" y="1821586"/>
            <a:ext cx="2940849" cy="676190"/>
          </a:xfrm>
          <a:prstGeom prst="rect">
            <a:avLst/>
          </a:prstGeom>
        </p:spPr>
      </p:pic>
      <p:sp>
        <p:nvSpPr>
          <p:cNvPr id="28" name="正方形/長方形 27"/>
          <p:cNvSpPr/>
          <p:nvPr/>
        </p:nvSpPr>
        <p:spPr>
          <a:xfrm>
            <a:off x="561072" y="684039"/>
            <a:ext cx="8259400" cy="707886"/>
          </a:xfrm>
          <a:prstGeom prst="rect">
            <a:avLst/>
          </a:prstGeom>
        </p:spPr>
        <p:txBody>
          <a:bodyPr wrap="square">
            <a:spAutoFit/>
          </a:bodyPr>
          <a:lstStyle/>
          <a:p>
            <a:pPr>
              <a:lnSpc>
                <a:spcPts val="1600"/>
              </a:lnSpc>
            </a:pP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Area(%) X Y</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Set the center XY of the Full Frame of the captured image as (50%, 50%) and the center of the display area as XY</a:t>
            </a:r>
            <a:r>
              <a:rPr lang="ja-JP" altLang="en-US" sz="96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Changed from v 1.5)</a:t>
            </a:r>
            <a:endParaRPr lang="en-US" altLang="ja-JP" sz="960" dirty="0"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 </a:t>
            </a:r>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Mag Set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setting is set to "Blank" or "+," the display is centered, so it is effective only at other times.</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4043657" y="291626"/>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112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3.3.1 Input Image</a:t>
            </a:r>
            <a:endParaRPr lang="en-US" altLang="ja-JP" sz="112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1" name="Rectangle 59"/>
          <p:cNvSpPr>
            <a:spLocks noChangeArrowheads="1"/>
          </p:cNvSpPr>
          <p:nvPr/>
        </p:nvSpPr>
        <p:spPr bwMode="auto">
          <a:xfrm>
            <a:off x="2741877" y="28437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555917" y="269722"/>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Text Box 2"/>
          <p:cNvSpPr txBox="1">
            <a:spLocks noChangeArrowheads="1"/>
          </p:cNvSpPr>
          <p:nvPr/>
        </p:nvSpPr>
        <p:spPr bwMode="auto">
          <a:xfrm>
            <a:off x="179512" y="30626"/>
            <a:ext cx="309634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5211634" y="2689255"/>
            <a:ext cx="2304256" cy="261610"/>
          </a:xfrm>
          <a:prstGeom prst="rect">
            <a:avLst/>
          </a:prstGeom>
        </p:spPr>
        <p:txBody>
          <a:bodyPr wrap="square">
            <a:spAutoFit/>
          </a:bodyPr>
          <a:lstStyle/>
          <a:p>
            <a:pPr lvl="0"/>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Areas outside the Full Frame are hidden</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8" name="直線コネクタ 7"/>
          <p:cNvCxnSpPr/>
          <p:nvPr/>
        </p:nvCxnSpPr>
        <p:spPr>
          <a:xfrm>
            <a:off x="6843210" y="2622306"/>
            <a:ext cx="0" cy="94783"/>
          </a:xfrm>
          <a:prstGeom prst="line">
            <a:avLst/>
          </a:prstGeom>
        </p:spPr>
        <p:style>
          <a:lnRef idx="1">
            <a:schemeClr val="accent1"/>
          </a:lnRef>
          <a:fillRef idx="0">
            <a:schemeClr val="accent1"/>
          </a:fillRef>
          <a:effectRef idx="0">
            <a:schemeClr val="accent1"/>
          </a:effectRef>
          <a:fontRef idx="minor">
            <a:schemeClr val="tx1"/>
          </a:fontRef>
        </p:style>
      </p:cxnSp>
      <p:sp>
        <p:nvSpPr>
          <p:cNvPr id="45" name="正方形/長方形 44"/>
          <p:cNvSpPr/>
          <p:nvPr/>
        </p:nvSpPr>
        <p:spPr>
          <a:xfrm>
            <a:off x="1687746" y="1465163"/>
            <a:ext cx="2524214" cy="261610"/>
          </a:xfrm>
          <a:prstGeom prst="rect">
            <a:avLst/>
          </a:prstGeom>
        </p:spPr>
        <p:txBody>
          <a:bodyPr wrap="square">
            <a:spAutoFit/>
          </a:bodyPr>
          <a:lstStyle/>
          <a:p>
            <a:pPr lvl="0"/>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Full Frame of captured images</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3" name="直線コネクタ 2"/>
          <p:cNvCxnSpPr/>
          <p:nvPr/>
        </p:nvCxnSpPr>
        <p:spPr>
          <a:xfrm>
            <a:off x="3021861" y="1680942"/>
            <a:ext cx="0" cy="2336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正方形/長方形 45"/>
          <p:cNvSpPr/>
          <p:nvPr/>
        </p:nvSpPr>
        <p:spPr>
          <a:xfrm>
            <a:off x="991574" y="2585542"/>
            <a:ext cx="1596185" cy="430887"/>
          </a:xfrm>
          <a:prstGeom prst="rect">
            <a:avLst/>
          </a:prstGeom>
        </p:spPr>
        <p:txBody>
          <a:bodyPr wrap="square">
            <a:spAutoFit/>
          </a:bodyPr>
          <a:lstStyle/>
          <a:p>
            <a:pPr lvl="0" algn="ctr"/>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 area</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lvl="0" algn="ct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 Area)</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11" name="直線コネクタ 10"/>
          <p:cNvCxnSpPr/>
          <p:nvPr/>
        </p:nvCxnSpPr>
        <p:spPr>
          <a:xfrm flipV="1">
            <a:off x="2191195" y="2217973"/>
            <a:ext cx="796915" cy="399388"/>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2366911" y="2626414"/>
            <a:ext cx="1496485" cy="261610"/>
          </a:xfrm>
          <a:prstGeom prst="rect">
            <a:avLst/>
          </a:prstGeom>
        </p:spPr>
        <p:txBody>
          <a:bodyPr wrap="square">
            <a:spAutoFit/>
          </a:bodyPr>
          <a:lstStyle/>
          <a:p>
            <a:pPr lvl="0"/>
            <a:r>
              <a:rPr lang="ja-JP" altLang="en-US" sz="88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X:0%</a:t>
            </a:r>
            <a:r>
              <a:rPr lang="ja-JP" altLang="en-US" sz="88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50%</a:t>
            </a:r>
            <a:r>
              <a:rPr lang="ja-JP" altLang="en-US" sz="88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100%</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49" name="直線コネクタ 48"/>
          <p:cNvCxnSpPr/>
          <p:nvPr/>
        </p:nvCxnSpPr>
        <p:spPr>
          <a:xfrm>
            <a:off x="2758267" y="2439239"/>
            <a:ext cx="0" cy="2336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115153" y="2439035"/>
            <a:ext cx="0" cy="2336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3488485" y="2439238"/>
            <a:ext cx="0" cy="23366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楕円 20"/>
          <p:cNvSpPr/>
          <p:nvPr/>
        </p:nvSpPr>
        <p:spPr>
          <a:xfrm>
            <a:off x="6845416" y="2265472"/>
            <a:ext cx="195165" cy="3573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rot="5400000">
            <a:off x="6772524" y="2344906"/>
            <a:ext cx="195165" cy="357323"/>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561072" y="3441194"/>
            <a:ext cx="8259400" cy="707886"/>
          </a:xfrm>
          <a:prstGeom prst="rect">
            <a:avLst/>
          </a:prstGeom>
        </p:spPr>
        <p:txBody>
          <a:bodyPr wrap="square">
            <a:spAutoFit/>
          </a:bodyPr>
          <a:lstStyle/>
          <a:p>
            <a:pPr>
              <a:lnSpc>
                <a:spcPts val="1600"/>
              </a:lnSpc>
            </a:pP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Perspective adjustment of display area </a:t>
            </a:r>
            <a:r>
              <a:rPr lang="ja-JP" altLang="en-US"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v 1.5 or later)</a:t>
            </a:r>
            <a:endParaRPr lang="en-US" altLang="ja-JP" sz="960" dirty="0"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latin typeface="Yu Gothic UI" panose="020B0500000000000000" pitchFamily="50" charset="-128"/>
                <a:ea typeface="Yu Gothic UI" panose="020B0500000000000000" pitchFamily="50" charset="-128"/>
                <a:cs typeface="メイリオ" panose="020B0604030504040204" pitchFamily="50" charset="-128"/>
              </a:rPr>
              <a:t> Scale the XY of the 4 corners of the displayed image by -90 to + 90 pix </a:t>
            </a:r>
            <a:r>
              <a:rPr lang="en-US" altLang="ja-JP" sz="96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There is a delay in the display except when all the settings are 0</a:t>
            </a:r>
            <a:r>
              <a:rPr lang="ja-JP" altLang="en-US" sz="960" noProof="1"/>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9" name="図 18"/>
          <p:cNvPicPr>
            <a:picLocks noChangeAspect="1"/>
          </p:cNvPicPr>
          <p:nvPr/>
        </p:nvPicPr>
        <p:blipFill>
          <a:blip r:embed="rId4" cstate="print"/>
          <a:stretch>
            <a:fillRect/>
          </a:stretch>
        </p:blipFill>
        <p:spPr>
          <a:xfrm>
            <a:off x="7360520" y="1701125"/>
            <a:ext cx="1072011" cy="860605"/>
          </a:xfrm>
          <a:prstGeom prst="rect">
            <a:avLst/>
          </a:prstGeom>
        </p:spPr>
      </p:pic>
      <p:pic>
        <p:nvPicPr>
          <p:cNvPr id="62" name="図 61"/>
          <p:cNvPicPr>
            <a:picLocks noChangeAspect="1"/>
          </p:cNvPicPr>
          <p:nvPr/>
        </p:nvPicPr>
        <p:blipFill>
          <a:blip r:embed="rId5" cstate="print"/>
          <a:stretch>
            <a:fillRect/>
          </a:stretch>
        </p:blipFill>
        <p:spPr>
          <a:xfrm>
            <a:off x="555918" y="4823081"/>
            <a:ext cx="1791491" cy="1342223"/>
          </a:xfrm>
          <a:prstGeom prst="rect">
            <a:avLst/>
          </a:prstGeom>
        </p:spPr>
      </p:pic>
      <p:pic>
        <p:nvPicPr>
          <p:cNvPr id="64" name="図 63"/>
          <p:cNvPicPr>
            <a:picLocks noChangeAspect="1"/>
          </p:cNvPicPr>
          <p:nvPr/>
        </p:nvPicPr>
        <p:blipFill>
          <a:blip r:embed="rId6" cstate="print"/>
          <a:stretch>
            <a:fillRect/>
          </a:stretch>
        </p:blipFill>
        <p:spPr>
          <a:xfrm>
            <a:off x="2648941" y="4823081"/>
            <a:ext cx="1779043" cy="1341891"/>
          </a:xfrm>
          <a:prstGeom prst="rect">
            <a:avLst/>
          </a:prstGeom>
        </p:spPr>
      </p:pic>
      <p:pic>
        <p:nvPicPr>
          <p:cNvPr id="66" name="図 65"/>
          <p:cNvPicPr>
            <a:picLocks noChangeAspect="1"/>
          </p:cNvPicPr>
          <p:nvPr/>
        </p:nvPicPr>
        <p:blipFill>
          <a:blip r:embed="rId7" cstate="print"/>
          <a:stretch>
            <a:fillRect/>
          </a:stretch>
        </p:blipFill>
        <p:spPr>
          <a:xfrm>
            <a:off x="4716016" y="4819708"/>
            <a:ext cx="1784163" cy="1339512"/>
          </a:xfrm>
          <a:prstGeom prst="rect">
            <a:avLst/>
          </a:prstGeom>
        </p:spPr>
      </p:pic>
      <p:sp>
        <p:nvSpPr>
          <p:cNvPr id="71" name="正方形/長方形 70"/>
          <p:cNvSpPr/>
          <p:nvPr/>
        </p:nvSpPr>
        <p:spPr>
          <a:xfrm>
            <a:off x="617334" y="6224199"/>
            <a:ext cx="1953894" cy="229137"/>
          </a:xfrm>
          <a:prstGeom prst="rect">
            <a:avLst/>
          </a:prstGeom>
        </p:spPr>
        <p:txBody>
          <a:bodyPr wrap="square">
            <a:spAutoFit/>
          </a:bodyPr>
          <a:lstStyle/>
          <a:p>
            <a:pPr lvl="0"/>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Original image with perspective</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2" name="正方形/長方形 71"/>
          <p:cNvSpPr/>
          <p:nvPr/>
        </p:nvSpPr>
        <p:spPr>
          <a:xfrm>
            <a:off x="2500415" y="6225581"/>
            <a:ext cx="2232534" cy="227755"/>
          </a:xfrm>
          <a:prstGeom prst="rect">
            <a:avLst/>
          </a:prstGeom>
        </p:spPr>
        <p:txBody>
          <a:bodyPr wrap="square">
            <a:spAutoFit/>
          </a:bodyPr>
          <a:lstStyle/>
          <a:p>
            <a:pPr lvl="0"/>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Correct by shortening Y on the left side</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3" name="正方形/長方形 72"/>
          <p:cNvSpPr/>
          <p:nvPr/>
        </p:nvSpPr>
        <p:spPr>
          <a:xfrm>
            <a:off x="4871749" y="6191726"/>
            <a:ext cx="1902125" cy="227755"/>
          </a:xfrm>
          <a:prstGeom prst="rect">
            <a:avLst/>
          </a:prstGeom>
        </p:spPr>
        <p:txBody>
          <a:bodyPr wrap="square">
            <a:spAutoFit/>
          </a:bodyPr>
          <a:lstStyle/>
          <a:p>
            <a:pPr lvl="0"/>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Longer Y on right side to correct</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4" name="正方形/長方形 73"/>
          <p:cNvSpPr/>
          <p:nvPr/>
        </p:nvSpPr>
        <p:spPr>
          <a:xfrm>
            <a:off x="7360520" y="6191726"/>
            <a:ext cx="811880" cy="261610"/>
          </a:xfrm>
          <a:prstGeom prst="rect">
            <a:avLst/>
          </a:prstGeom>
        </p:spPr>
        <p:txBody>
          <a:bodyPr wrap="square">
            <a:spAutoFit/>
          </a:bodyPr>
          <a:lstStyle/>
          <a:p>
            <a:pPr lvl="0"/>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(Reference)</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4" name="直線矢印コネクタ 3"/>
          <p:cNvCxnSpPr/>
          <p:nvPr/>
        </p:nvCxnSpPr>
        <p:spPr>
          <a:xfrm>
            <a:off x="1049633" y="5191200"/>
            <a:ext cx="786063" cy="269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1099547" y="6067723"/>
            <a:ext cx="747006" cy="422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8"/>
          <a:stretch>
            <a:fillRect/>
          </a:stretch>
        </p:blipFill>
        <p:spPr>
          <a:xfrm>
            <a:off x="555917" y="4193324"/>
            <a:ext cx="1791491" cy="592103"/>
          </a:xfrm>
          <a:prstGeom prst="rect">
            <a:avLst/>
          </a:prstGeom>
        </p:spPr>
      </p:pic>
      <p:pic>
        <p:nvPicPr>
          <p:cNvPr id="9" name="図 8"/>
          <p:cNvPicPr>
            <a:picLocks noChangeAspect="1"/>
          </p:cNvPicPr>
          <p:nvPr/>
        </p:nvPicPr>
        <p:blipFill>
          <a:blip r:embed="rId9"/>
          <a:stretch>
            <a:fillRect/>
          </a:stretch>
        </p:blipFill>
        <p:spPr>
          <a:xfrm>
            <a:off x="2648941" y="4221088"/>
            <a:ext cx="1779043" cy="565721"/>
          </a:xfrm>
          <a:prstGeom prst="rect">
            <a:avLst/>
          </a:prstGeom>
        </p:spPr>
      </p:pic>
      <p:pic>
        <p:nvPicPr>
          <p:cNvPr id="10" name="図 9"/>
          <p:cNvPicPr>
            <a:picLocks noChangeAspect="1"/>
          </p:cNvPicPr>
          <p:nvPr/>
        </p:nvPicPr>
        <p:blipFill>
          <a:blip r:embed="rId10"/>
          <a:stretch>
            <a:fillRect/>
          </a:stretch>
        </p:blipFill>
        <p:spPr>
          <a:xfrm>
            <a:off x="4716016" y="4221088"/>
            <a:ext cx="1789547" cy="564339"/>
          </a:xfrm>
          <a:prstGeom prst="rect">
            <a:avLst/>
          </a:prstGeom>
        </p:spPr>
      </p:pic>
      <p:pic>
        <p:nvPicPr>
          <p:cNvPr id="12" name="図 11"/>
          <p:cNvPicPr>
            <a:picLocks noChangeAspect="1"/>
          </p:cNvPicPr>
          <p:nvPr/>
        </p:nvPicPr>
        <p:blipFill>
          <a:blip r:embed="rId11"/>
          <a:stretch>
            <a:fillRect/>
          </a:stretch>
        </p:blipFill>
        <p:spPr>
          <a:xfrm>
            <a:off x="6773874" y="4216780"/>
            <a:ext cx="1785232" cy="575158"/>
          </a:xfrm>
          <a:prstGeom prst="rect">
            <a:avLst/>
          </a:prstGeom>
        </p:spPr>
      </p:pic>
      <p:pic>
        <p:nvPicPr>
          <p:cNvPr id="15" name="図 14"/>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6773875" y="4819709"/>
            <a:ext cx="1786016" cy="1339512"/>
          </a:xfrm>
          <a:prstGeom prst="rect">
            <a:avLst/>
          </a:prstGeom>
        </p:spPr>
      </p:pic>
      <p:cxnSp>
        <p:nvCxnSpPr>
          <p:cNvPr id="20" name="直線矢印コネクタ 19"/>
          <p:cNvCxnSpPr/>
          <p:nvPr/>
        </p:nvCxnSpPr>
        <p:spPr>
          <a:xfrm>
            <a:off x="2771800" y="4869160"/>
            <a:ext cx="0" cy="4320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771800" y="5661248"/>
            <a:ext cx="0" cy="432048"/>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a:off x="6444208" y="4843316"/>
            <a:ext cx="0" cy="432048"/>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6444208" y="5707412"/>
            <a:ext cx="0" cy="432048"/>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388424" y="4819708"/>
            <a:ext cx="0" cy="216024"/>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8388425" y="5028544"/>
            <a:ext cx="216023"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a:off x="8460431" y="5951944"/>
            <a:ext cx="0" cy="216024"/>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8244408" y="5949280"/>
            <a:ext cx="216023" cy="0"/>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H="1">
            <a:off x="6804249" y="6021288"/>
            <a:ext cx="216023" cy="0"/>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a:xfrm>
            <a:off x="7020272" y="5805264"/>
            <a:ext cx="0" cy="216024"/>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6840254" y="4920532"/>
            <a:ext cx="216023"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p:nvPr/>
        </p:nvCxnSpPr>
        <p:spPr>
          <a:xfrm>
            <a:off x="6843104" y="4910432"/>
            <a:ext cx="0" cy="216024"/>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988110" y="5195677"/>
            <a:ext cx="122385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2988110" y="6021288"/>
            <a:ext cx="122385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5004334" y="5218194"/>
            <a:ext cx="122385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5004334" y="6043805"/>
            <a:ext cx="122385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7" name="角丸四角形 66"/>
          <p:cNvSpPr/>
          <p:nvPr/>
        </p:nvSpPr>
        <p:spPr>
          <a:xfrm>
            <a:off x="7717490" y="372613"/>
            <a:ext cx="542286" cy="9656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endCxn id="19" idx="1"/>
          </p:cNvCxnSpPr>
          <p:nvPr/>
        </p:nvCxnSpPr>
        <p:spPr>
          <a:xfrm flipV="1">
            <a:off x="6987287" y="2131428"/>
            <a:ext cx="373233" cy="25018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14266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9"/>
          <p:cNvSpPr>
            <a:spLocks noChangeArrowheads="1"/>
          </p:cNvSpPr>
          <p:nvPr/>
        </p:nvSpPr>
        <p:spPr bwMode="auto">
          <a:xfrm>
            <a:off x="1287952" y="1069036"/>
            <a:ext cx="1656184" cy="238593"/>
          </a:xfrm>
          <a:prstGeom prst="rect">
            <a:avLst/>
          </a:prstGeom>
          <a:solidFill>
            <a:schemeClr val="tx1"/>
          </a:solidFill>
          <a:ln w="9525">
            <a:noFill/>
            <a:miter lim="800000"/>
            <a:headEnd/>
            <a:tailEnd/>
          </a:ln>
        </p:spPr>
        <p:txBody>
          <a:bodyPr wrap="none" lIns="72000" tIns="72000" rIns="0" bIns="0" anchor="t"/>
          <a:lstStyle/>
          <a:p>
            <a:pPr algn="ctr"/>
            <a:r>
              <a:rPr lang="en-US" altLang="ja-JP" sz="960" b="1" noProof="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Image Auto Save</a:t>
            </a:r>
            <a:endParaRPr lang="en-US" altLang="ja-JP" sz="96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27"/>
          <p:cNvSpPr/>
          <p:nvPr/>
        </p:nvSpPr>
        <p:spPr>
          <a:xfrm>
            <a:off x="755576" y="2459076"/>
            <a:ext cx="7338252" cy="4066268"/>
          </a:xfrm>
          <a:prstGeom prst="rect">
            <a:avLst/>
          </a:prstGeom>
        </p:spPr>
        <p:txBody>
          <a:bodyPr wrap="square">
            <a:no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Saving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(Blank)/Result: Choose from NG/Every time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to not autosave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select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Result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NG</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image will be saved only when it is judged 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Select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Every time</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save an image each time a trigger is triggered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Image Type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Input Raw</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checked, the raw image captured by the camera will be saved as is.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image size will be the size of the resolution set in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Resolution</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want to recheck, you can do it just by reading this saved file.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Live View</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checked, images enhanced with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Input Image</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will be saved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image size will be (640 x 480).</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read and reinspect this file, you must ensure that the image processing in Input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not doubled</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Result Image (processed image) which could be saved before has become unselectable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since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Ver. 2.0. 2.1</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File Type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Select the image format from Bmp/JPg/Gif/Png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All Setting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display a confirmation screen and say OK to apply this setting to all current settings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正方形/長方形 15"/>
          <p:cNvSpPr/>
          <p:nvPr/>
        </p:nvSpPr>
        <p:spPr>
          <a:xfrm>
            <a:off x="1141068" y="1263180"/>
            <a:ext cx="5476160" cy="350865"/>
          </a:xfrm>
          <a:prstGeom prst="rect">
            <a:avLst/>
          </a:prstGeom>
        </p:spPr>
        <p:txBody>
          <a:bodyPr wrap="square">
            <a:spAutoFit/>
          </a:bodyPr>
          <a:lstStyle/>
          <a:p>
            <a:pPr>
              <a:lnSpc>
                <a:spcPct val="150000"/>
              </a:lnSpc>
            </a:pP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Make settings for automatically saving the original image after image processing</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9" name="図 18"/>
          <p:cNvPicPr>
            <a:picLocks noChangeAspect="1"/>
          </p:cNvPicPr>
          <p:nvPr/>
        </p:nvPicPr>
        <p:blipFill>
          <a:blip r:embed="rId3" cstate="print"/>
          <a:stretch>
            <a:fillRect/>
          </a:stretch>
        </p:blipFill>
        <p:spPr>
          <a:xfrm>
            <a:off x="6617228" y="4001005"/>
            <a:ext cx="796122" cy="597092"/>
          </a:xfrm>
          <a:prstGeom prst="rect">
            <a:avLst/>
          </a:prstGeom>
        </p:spPr>
      </p:pic>
      <p:sp>
        <p:nvSpPr>
          <p:cNvPr id="26" name="正方形/長方形 25"/>
          <p:cNvSpPr/>
          <p:nvPr/>
        </p:nvSpPr>
        <p:spPr>
          <a:xfrm>
            <a:off x="6372200" y="3744541"/>
            <a:ext cx="2253548" cy="118318"/>
          </a:xfrm>
          <a:prstGeom prst="rect">
            <a:avLst/>
          </a:prstGeom>
          <a:solidFill>
            <a:schemeClr val="bg1"/>
          </a:solidFill>
          <a:ln>
            <a:solidFill>
              <a:schemeClr val="tx1">
                <a:lumMod val="50000"/>
                <a:lumOff val="50000"/>
              </a:schemeClr>
            </a:solidFill>
          </a:ln>
        </p:spPr>
        <p:txBody>
          <a:bodyPr wrap="square" lIns="0" tIns="0" rIns="0" bIns="0" anchor="ctr" anchorCtr="1">
            <a:noAutofit/>
          </a:bodyPr>
          <a:lstStyle/>
          <a:p>
            <a:pPr algn="ctr"/>
            <a:r>
              <a:rPr lang="en-US" altLang="ja-JP" sz="6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Input Raw</a:t>
            </a:r>
            <a:endParaRPr lang="en-US" altLang="ja-JP" sz="64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7" name="正方形/長方形 26"/>
          <p:cNvSpPr/>
          <p:nvPr/>
        </p:nvSpPr>
        <p:spPr>
          <a:xfrm>
            <a:off x="6470998" y="5764066"/>
            <a:ext cx="665880" cy="118318"/>
          </a:xfrm>
          <a:prstGeom prst="rect">
            <a:avLst/>
          </a:prstGeom>
          <a:solidFill>
            <a:schemeClr val="bg1"/>
          </a:solidFill>
          <a:ln>
            <a:solidFill>
              <a:schemeClr val="tx1">
                <a:lumMod val="50000"/>
                <a:lumOff val="50000"/>
              </a:schemeClr>
            </a:solidFill>
          </a:ln>
        </p:spPr>
        <p:txBody>
          <a:bodyPr wrap="square" lIns="0" tIns="0" rIns="0" bIns="0" anchor="ctr" anchorCtr="1">
            <a:noAutofit/>
          </a:bodyPr>
          <a:lstStyle/>
          <a:p>
            <a:pPr algn="ctr"/>
            <a:r>
              <a:rPr lang="en-US" altLang="ja-JP" sz="6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Result Image</a:t>
            </a:r>
            <a:endParaRPr lang="en-US" altLang="ja-JP" sz="64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3" name="角丸四角形 32"/>
          <p:cNvSpPr/>
          <p:nvPr/>
        </p:nvSpPr>
        <p:spPr>
          <a:xfrm>
            <a:off x="7684204" y="466756"/>
            <a:ext cx="632570" cy="12101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Rectangle 59"/>
          <p:cNvSpPr>
            <a:spLocks noChangeArrowheads="1"/>
          </p:cNvSpPr>
          <p:nvPr/>
        </p:nvSpPr>
        <p:spPr bwMode="auto">
          <a:xfrm>
            <a:off x="651733" y="1017925"/>
            <a:ext cx="719126" cy="262318"/>
          </a:xfrm>
          <a:prstGeom prst="rect">
            <a:avLst/>
          </a:prstGeom>
          <a:noFill/>
          <a:ln w="9525">
            <a:noFill/>
            <a:miter lim="800000"/>
            <a:headEnd/>
            <a:tailEnd/>
          </a:ln>
        </p:spPr>
        <p:txBody>
          <a:bodyPr wrap="none" lIns="72000" tIns="72000" rIns="0" bIns="0" anchor="ctr"/>
          <a:lstStyle/>
          <a:p>
            <a:r>
              <a:rPr lang="en-US" altLang="ja-JP" sz="1120" b="1" noProof="1">
                <a:latin typeface="Meiryo UI" panose="020B0604030504040204" pitchFamily="50" charset="-128"/>
                <a:ea typeface="Meiryo UI" panose="020B0604030504040204" pitchFamily="50" charset="-128"/>
                <a:cs typeface="メイリオ" panose="020B0604030504040204" pitchFamily="50" charset="-128"/>
              </a:rPr>
              <a:t>3.3.2</a:t>
            </a:r>
            <a:endParaRPr lang="en-US" altLang="ja-JP" sz="112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8" name="Text Box 2"/>
          <p:cNvSpPr txBox="1">
            <a:spLocks noChangeArrowheads="1"/>
          </p:cNvSpPr>
          <p:nvPr/>
        </p:nvSpPr>
        <p:spPr bwMode="auto">
          <a:xfrm>
            <a:off x="179512" y="53678"/>
            <a:ext cx="276462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39" name="Rectangle 59"/>
          <p:cNvSpPr>
            <a:spLocks noChangeArrowheads="1"/>
          </p:cNvSpPr>
          <p:nvPr/>
        </p:nvSpPr>
        <p:spPr bwMode="auto">
          <a:xfrm>
            <a:off x="2652717" y="31262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492478" y="278600"/>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正方形/長方形 42"/>
          <p:cNvSpPr/>
          <p:nvPr/>
        </p:nvSpPr>
        <p:spPr>
          <a:xfrm>
            <a:off x="651733" y="596697"/>
            <a:ext cx="2150674" cy="350865"/>
          </a:xfrm>
          <a:prstGeom prst="rect">
            <a:avLst/>
          </a:prstGeom>
        </p:spPr>
        <p:txBody>
          <a:bodyPr wrap="square">
            <a:spAutoFit/>
          </a:bodyPr>
          <a:lstStyle/>
          <a:p>
            <a:pPr>
              <a:lnSpc>
                <a:spcPct val="150000"/>
              </a:lnSpc>
            </a:pPr>
            <a:r>
              <a:rPr lang="ja-JP" altLang="en-US" sz="1120" b="1"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 Below, Camera mode: Still)</a:t>
            </a:r>
            <a:endParaRPr lang="en-US" altLang="ja-JP" sz="1120" b="1" dirty="0"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 name="図 1"/>
          <p:cNvPicPr>
            <a:picLocks noChangeAspect="1"/>
          </p:cNvPicPr>
          <p:nvPr/>
        </p:nvPicPr>
        <p:blipFill>
          <a:blip r:embed="rId4"/>
          <a:stretch>
            <a:fillRect/>
          </a:stretch>
        </p:blipFill>
        <p:spPr>
          <a:xfrm>
            <a:off x="1956088" y="1683660"/>
            <a:ext cx="5285714" cy="619048"/>
          </a:xfrm>
          <a:prstGeom prst="rect">
            <a:avLst/>
          </a:prstGeom>
        </p:spPr>
      </p:pic>
      <p:sp>
        <p:nvSpPr>
          <p:cNvPr id="29" name="楕円 28"/>
          <p:cNvSpPr/>
          <p:nvPr/>
        </p:nvSpPr>
        <p:spPr>
          <a:xfrm>
            <a:off x="4794752" y="1665997"/>
            <a:ext cx="963767" cy="23784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5"/>
          <a:stretch>
            <a:fillRect/>
          </a:stretch>
        </p:blipFill>
        <p:spPr>
          <a:xfrm>
            <a:off x="5979279" y="2786261"/>
            <a:ext cx="1361905" cy="685714"/>
          </a:xfrm>
          <a:prstGeom prst="rect">
            <a:avLst/>
          </a:prstGeom>
        </p:spPr>
      </p:pic>
      <p:pic>
        <p:nvPicPr>
          <p:cNvPr id="4" name="図 3"/>
          <p:cNvPicPr>
            <a:picLocks noChangeAspect="1"/>
          </p:cNvPicPr>
          <p:nvPr/>
        </p:nvPicPr>
        <p:blipFill>
          <a:blip r:embed="rId6"/>
          <a:stretch>
            <a:fillRect/>
          </a:stretch>
        </p:blipFill>
        <p:spPr>
          <a:xfrm>
            <a:off x="6372200" y="3865788"/>
            <a:ext cx="2253548" cy="1723080"/>
          </a:xfrm>
          <a:prstGeom prst="rect">
            <a:avLst/>
          </a:prstGeom>
        </p:spPr>
      </p:pic>
      <p:pic>
        <p:nvPicPr>
          <p:cNvPr id="5" name="図 4"/>
          <p:cNvPicPr>
            <a:picLocks noChangeAspect="1"/>
          </p:cNvPicPr>
          <p:nvPr/>
        </p:nvPicPr>
        <p:blipFill>
          <a:blip r:embed="rId7" cstate="print"/>
          <a:stretch>
            <a:fillRect/>
          </a:stretch>
        </p:blipFill>
        <p:spPr>
          <a:xfrm>
            <a:off x="6471618" y="5882384"/>
            <a:ext cx="665260" cy="498944"/>
          </a:xfrm>
          <a:prstGeom prst="rect">
            <a:avLst/>
          </a:prstGeom>
        </p:spPr>
      </p:pic>
      <p:sp>
        <p:nvSpPr>
          <p:cNvPr id="6" name="角丸四角形 5"/>
          <p:cNvSpPr/>
          <p:nvPr/>
        </p:nvSpPr>
        <p:spPr>
          <a:xfrm>
            <a:off x="6564080" y="3862859"/>
            <a:ext cx="469766" cy="339268"/>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6804248" y="4202127"/>
            <a:ext cx="0" cy="154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31948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9"/>
          <p:cNvSpPr>
            <a:spLocks noChangeArrowheads="1"/>
          </p:cNvSpPr>
          <p:nvPr/>
        </p:nvSpPr>
        <p:spPr bwMode="auto">
          <a:xfrm>
            <a:off x="755576" y="429248"/>
            <a:ext cx="7992888" cy="609802"/>
          </a:xfrm>
          <a:prstGeom prst="rect">
            <a:avLst/>
          </a:prstGeom>
          <a:noFill/>
          <a:ln w="9525">
            <a:noFill/>
            <a:miter lim="800000"/>
            <a:headEnd/>
            <a:tailEnd/>
          </a:ln>
        </p:spPr>
        <p:txBody>
          <a:bodyPr wrap="none" lIns="72000" tIns="72000" rIns="0" bIns="0" anchor="t"/>
          <a:lstStyle/>
          <a:p>
            <a:pPr marL="342900" indent="-342900">
              <a:lnSpc>
                <a:spcPct val="150000"/>
              </a:lnSpc>
              <a:buAutoNum type="arabicPeriod"/>
            </a:pPr>
            <a:r>
              <a:rPr lang="ja-JP" altLang="en-US" b="1" noProof="1">
                <a:latin typeface="メイリオ" panose="020B0604030504040204" pitchFamily="50" charset="-128"/>
                <a:ea typeface="メイリオ" panose="020B0604030504040204" pitchFamily="50" charset="-128"/>
                <a:cs typeface="メイリオ" panose="020B0604030504040204" pitchFamily="50" charset="-128"/>
              </a:rPr>
              <a:t>Concept</a:t>
            </a:r>
            <a:endParaRPr lang="en-US" altLang="ja-JP" b="1"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FLIPS is cheaper, easier and more convenient than other image processing systems </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Rectangle 59"/>
          <p:cNvSpPr>
            <a:spLocks noChangeArrowheads="1"/>
          </p:cNvSpPr>
          <p:nvPr/>
        </p:nvSpPr>
        <p:spPr bwMode="auto">
          <a:xfrm>
            <a:off x="476922" y="4041068"/>
            <a:ext cx="5112568" cy="2376264"/>
          </a:xfrm>
          <a:prstGeom prst="rect">
            <a:avLst/>
          </a:prstGeom>
          <a:noFill/>
          <a:ln w="9525">
            <a:noFill/>
            <a:miter lim="800000"/>
            <a:headEnd/>
            <a:tailEnd/>
          </a:ln>
        </p:spPr>
        <p:txBody>
          <a:bodyPr wrap="none" lIns="0" tIns="0" rIns="0" bIns="0" anchor="t"/>
          <a:lstStyle/>
          <a:p>
            <a:pPr>
              <a:lnSpc>
                <a:spcPts val="2800"/>
              </a:lnSpc>
            </a:pP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Cheap </a:t>
            </a:r>
            <a:r>
              <a:rPr lang="en-US" altLang="ja-JP" sz="1120" b="1"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r>
              <a:rPr lang="ja-JP" altLang="en-US" sz="1120" b="1"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Basic configuration completed with webcam and PC only</a:t>
            </a: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Easy </a:t>
            </a:r>
            <a:r>
              <a:rPr lang="en-US" altLang="ja-JP"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r>
              <a:rPr lang="ja-JP" altLang="en-US" sz="1120" b="1"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No programming required, just set parameters</a:t>
            </a: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r>
              <a:rPr lang="ja-JP" altLang="en-US" sz="112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Standard equipment limited to frequently used functions</a:t>
            </a: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Convenient </a:t>
            </a:r>
            <a:r>
              <a:rPr lang="en-US" altLang="ja-JP" sz="1120" b="1"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a:t>
            </a:r>
            <a:r>
              <a:rPr lang="ja-JP" altLang="en-US" sz="1120" b="1"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b="1"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Just connect a USB cable or a LAN cable to the hardware.</a:t>
            </a: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r>
              <a:rPr lang="ja-JP" altLang="en-US" sz="1120" dirty="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Only copy and paste the folder containing the application </a:t>
            </a:r>
            <a:endParaRPr lang="en-US" altLang="ja-JP" sz="112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a:p>
            <a:pPr>
              <a:lnSpc>
                <a:spcPts val="2800"/>
              </a:lnSpc>
            </a:pPr>
            <a:r>
              <a:rPr lang="ja-JP" altLang="en-US" sz="112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a:t>
            </a:r>
            <a:r>
              <a:rPr lang="ja-JP" altLang="en-US" sz="1120" noProof="1"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　　　in </a:t>
            </a:r>
            <a:r>
              <a:rPr lang="ja-JP" altLang="en-US" sz="1120" noProof="1">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rPr>
              <a:t>the software.</a:t>
            </a:r>
            <a:endParaRPr lang="en-US" altLang="ja-JP" sz="1120" dirty="0" smtClean="0">
              <a:solidFill>
                <a:srgbClr val="000000"/>
              </a:solidFill>
              <a:latin typeface="BIZ UDゴシック" panose="020B0400000000000000" pitchFamily="49" charset="-128"/>
              <a:ea typeface="BIZ UDゴシック" panose="020B0400000000000000" pitchFamily="49" charset="-128"/>
              <a:cs typeface="メイリオ" panose="020B0604030504040204" pitchFamily="50" charset="-128"/>
            </a:endParaRPr>
          </a:p>
        </p:txBody>
      </p:sp>
      <p:graphicFrame>
        <p:nvGraphicFramePr>
          <p:cNvPr id="2" name="表 1"/>
          <p:cNvGraphicFramePr>
            <a:graphicFrameLocks noGrp="1"/>
          </p:cNvGraphicFramePr>
          <p:nvPr>
            <p:extLst>
              <p:ext uri="{D42A27DB-BD31-4B8C-83A1-F6EECF244321}">
                <p14:modId xmlns="" xmlns:p14="http://schemas.microsoft.com/office/powerpoint/2010/main" val="2960699364"/>
              </p:ext>
            </p:extLst>
          </p:nvPr>
        </p:nvGraphicFramePr>
        <p:xfrm>
          <a:off x="279408" y="1429271"/>
          <a:ext cx="8685079" cy="2103120"/>
        </p:xfrm>
        <a:graphic>
          <a:graphicData uri="http://schemas.openxmlformats.org/drawingml/2006/table">
            <a:tbl>
              <a:tblPr firstRow="1" bandRow="1">
                <a:tableStyleId>{5C22544A-7EE6-4342-B048-85BDC9FD1C3A}</a:tableStyleId>
              </a:tblPr>
              <a:tblGrid>
                <a:gridCol w="2522334">
                  <a:extLst>
                    <a:ext uri="{9D8B030D-6E8A-4147-A177-3AD203B41FA5}">
                      <a16:colId xmlns="" xmlns:a16="http://schemas.microsoft.com/office/drawing/2014/main" val="6415239"/>
                    </a:ext>
                  </a:extLst>
                </a:gridCol>
                <a:gridCol w="1338210">
                  <a:extLst>
                    <a:ext uri="{9D8B030D-6E8A-4147-A177-3AD203B41FA5}">
                      <a16:colId xmlns="" xmlns:a16="http://schemas.microsoft.com/office/drawing/2014/main" val="1791236330"/>
                    </a:ext>
                  </a:extLst>
                </a:gridCol>
                <a:gridCol w="1296144">
                  <a:extLst>
                    <a:ext uri="{9D8B030D-6E8A-4147-A177-3AD203B41FA5}">
                      <a16:colId xmlns="" xmlns:a16="http://schemas.microsoft.com/office/drawing/2014/main" val="465646538"/>
                    </a:ext>
                  </a:extLst>
                </a:gridCol>
                <a:gridCol w="1728192">
                  <a:extLst>
                    <a:ext uri="{9D8B030D-6E8A-4147-A177-3AD203B41FA5}">
                      <a16:colId xmlns="" xmlns:a16="http://schemas.microsoft.com/office/drawing/2014/main" val="1804361690"/>
                    </a:ext>
                  </a:extLst>
                </a:gridCol>
                <a:gridCol w="1800199">
                  <a:extLst>
                    <a:ext uri="{9D8B030D-6E8A-4147-A177-3AD203B41FA5}">
                      <a16:colId xmlns="" xmlns:a16="http://schemas.microsoft.com/office/drawing/2014/main" val="3041450893"/>
                    </a:ext>
                  </a:extLst>
                </a:gridCol>
              </a:tblGrid>
              <a:tr h="259229">
                <a:tc>
                  <a:txBody>
                    <a:bodyPr/>
                    <a:lstStyle/>
                    <a:p>
                      <a:pPr algn="ctr"/>
                      <a:endParaRPr kumimoji="1" lang="ja-JP" altLang="en-US" sz="112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20" noProof="1"/>
                        <a:t>Price</a:t>
                      </a:r>
                      <a:endParaRPr kumimoji="1" lang="en-US" altLang="ja-JP" sz="112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 noProof="1"/>
                        <a:t>(Buying, running)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20" noProof="1"/>
                        <a:t>Function</a:t>
                      </a:r>
                      <a:endParaRPr kumimoji="1" lang="en-US" altLang="ja-JP" sz="112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 noProof="1"/>
                        <a:t>(O: Basic, </a:t>
                      </a:r>
                      <a:r>
                        <a:rPr kumimoji="1" lang="ja-JP" altLang="en-US" sz="880" noProof="1" smtClean="0"/>
                        <a:t>◎: </a:t>
                      </a:r>
                      <a:r>
                        <a:rPr kumimoji="1" lang="ja-JP" altLang="en-US" sz="880" noProof="1"/>
                        <a:t>Special)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20" noProof="1"/>
                        <a:t>FTE</a:t>
                      </a:r>
                      <a:endParaRPr kumimoji="1" lang="en-US" altLang="ja-JP" sz="1120"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 noProof="1"/>
                        <a:t>(development and start-up)</a:t>
                      </a:r>
                      <a:endParaRPr kumimoji="1" lang="ja-JP" altLang="en-US" sz="84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20" b="1" i="0" u="none" strike="noStrike" kern="1200" cap="none" spc="0" normalizeH="0" baseline="0" noProof="1">
                          <a:ln>
                            <a:noFill/>
                          </a:ln>
                          <a:solidFill>
                            <a:prstClr val="white"/>
                          </a:solidFill>
                          <a:effectLst/>
                          <a:uLnTx/>
                          <a:uFillTx/>
                          <a:latin typeface="+mn-lt"/>
                          <a:ea typeface="+mn-ea"/>
                          <a:cs typeface="+mn-cs"/>
                        </a:rPr>
                        <a:t>Security</a:t>
                      </a:r>
                      <a:endParaRPr kumimoji="1" lang="en-US" altLang="ja-JP" sz="1120" b="1" i="0" u="none" strike="noStrike" kern="1200" cap="none" spc="0" normalizeH="0" baseline="0" noProof="0" dirty="0" smtClean="0">
                        <a:ln>
                          <a:noFill/>
                        </a:ln>
                        <a:solidFill>
                          <a:prstClr val="white"/>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80" b="1" i="0" u="none" strike="noStrike" kern="1200" cap="none" spc="0" normalizeH="0" baseline="0" noProof="1">
                          <a:ln>
                            <a:noFill/>
                          </a:ln>
                          <a:solidFill>
                            <a:prstClr val="white"/>
                          </a:solidFill>
                          <a:effectLst/>
                          <a:uLnTx/>
                          <a:uFillTx/>
                          <a:latin typeface="+mn-lt"/>
                          <a:ea typeface="+mn-ea"/>
                          <a:cs typeface="+mn-cs"/>
                        </a:rPr>
                        <a:t>(Hedging diversion risk)</a:t>
                      </a:r>
                      <a:endParaRPr kumimoji="1" lang="ja-JP" altLang="en-US" sz="840" b="1" i="0" u="none" strike="noStrike" kern="1200" cap="none" spc="0" normalizeH="0" baseline="0" noProof="0" dirty="0" smtClean="0">
                        <a:ln>
                          <a:noFill/>
                        </a:ln>
                        <a:solidFill>
                          <a:prstClr val="white"/>
                        </a:solidFill>
                        <a:effectLst/>
                        <a:uLnTx/>
                        <a:uFillTx/>
                        <a:latin typeface="+mn-lt"/>
                        <a:ea typeface="+mn-ea"/>
                        <a:cs typeface="+mn-cs"/>
                      </a:endParaRPr>
                    </a:p>
                  </a:txBody>
                  <a:tcPr anchor="ctr"/>
                </a:tc>
                <a:extLst>
                  <a:ext uri="{0D108BD9-81ED-4DB2-BD59-A6C34878D82A}">
                    <a16:rowId xmlns="" xmlns:a16="http://schemas.microsoft.com/office/drawing/2014/main" val="1275689317"/>
                  </a:ext>
                </a:extLst>
              </a:tr>
              <a:tr h="259229">
                <a:tc>
                  <a:txBody>
                    <a:bodyPr/>
                    <a:lstStyle/>
                    <a:p>
                      <a:pPr algn="ctr"/>
                      <a:r>
                        <a:rPr kumimoji="1" lang="en-US" altLang="ja-JP" sz="1120" noProof="1">
                          <a:solidFill>
                            <a:schemeClr val="bg1"/>
                          </a:solidFill>
                        </a:rPr>
                        <a:t>FA Camera (Keyence)</a:t>
                      </a:r>
                      <a:endParaRPr kumimoji="1" lang="ja-JP" altLang="en-US" sz="1120" dirty="0" smtClean="0">
                        <a:solidFill>
                          <a:schemeClr val="bg1"/>
                        </a:solidFill>
                      </a:endParaRPr>
                    </a:p>
                  </a:txBody>
                  <a:tcPr>
                    <a:solidFill>
                      <a:schemeClr val="tx2">
                        <a:lumMod val="60000"/>
                        <a:lumOff val="40000"/>
                      </a:schemeClr>
                    </a:solidFill>
                  </a:tcPr>
                </a:tc>
                <a:tc>
                  <a:txBody>
                    <a:bodyPr/>
                    <a:lstStyle/>
                    <a:p>
                      <a:pPr algn="ctr"/>
                      <a:r>
                        <a:rPr kumimoji="1" lang="en-US" altLang="ja-JP" sz="1120" noProof="1"/>
                        <a:t>×</a:t>
                      </a:r>
                      <a:endParaRPr kumimoji="1" lang="ja-JP" altLang="en-US" sz="1120" dirty="0"/>
                    </a:p>
                  </a:txBody>
                  <a:tcPr anchor="ctr">
                    <a:solidFill>
                      <a:schemeClr val="bg1">
                        <a:lumMod val="50000"/>
                      </a:schemeClr>
                    </a:solidFill>
                  </a:tcPr>
                </a:tc>
                <a:tc>
                  <a:txBody>
                    <a:bodyPr/>
                    <a:lstStyle/>
                    <a:p>
                      <a:pPr algn="ctr"/>
                      <a:r>
                        <a:rPr kumimoji="1" lang="ja-JP" altLang="en-US" sz="1120" noProof="1"/>
                        <a:t>◎</a:t>
                      </a:r>
                      <a:endParaRPr kumimoji="1" lang="ja-JP" altLang="en-US" sz="1120" dirty="0"/>
                    </a:p>
                  </a:txBody>
                  <a:tcPr anchor="ctr">
                    <a:solidFill>
                      <a:srgbClr val="FFC000"/>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a:t>
                      </a:r>
                      <a:endParaRPr kumimoji="1" lang="ja-JP" altLang="en-US" sz="1120" dirty="0"/>
                    </a:p>
                  </a:txBody>
                  <a:tcPr anchor="ctr">
                    <a:solidFill>
                      <a:schemeClr val="bg1">
                        <a:lumMod val="85000"/>
                      </a:schemeClr>
                    </a:solidFill>
                  </a:tcPr>
                </a:tc>
                <a:extLst>
                  <a:ext uri="{0D108BD9-81ED-4DB2-BD59-A6C34878D82A}">
                    <a16:rowId xmlns="" xmlns:a16="http://schemas.microsoft.com/office/drawing/2014/main" val="2191525792"/>
                  </a:ext>
                </a:extLst>
              </a:tr>
              <a:tr h="259229">
                <a:tc>
                  <a:txBody>
                    <a:bodyPr/>
                    <a:lstStyle/>
                    <a:p>
                      <a:pPr algn="ctr"/>
                      <a:r>
                        <a:rPr kumimoji="1" lang="en-US" altLang="ja-JP" sz="1120" noProof="1">
                          <a:solidFill>
                            <a:schemeClr val="bg1"/>
                          </a:solidFill>
                        </a:rPr>
                        <a:t>LabVIEW</a:t>
                      </a:r>
                      <a:endParaRPr kumimoji="1" lang="ja-JP" altLang="en-US" sz="1120" dirty="0">
                        <a:solidFill>
                          <a:schemeClr val="bg1"/>
                        </a:solidFill>
                      </a:endParaRPr>
                    </a:p>
                  </a:txBody>
                  <a:tcPr>
                    <a:solidFill>
                      <a:schemeClr val="tx2">
                        <a:lumMod val="60000"/>
                        <a:lumOff val="40000"/>
                      </a:schemeClr>
                    </a:solidFill>
                  </a:tcPr>
                </a:tc>
                <a:tc>
                  <a:txBody>
                    <a:bodyPr/>
                    <a:lstStyle/>
                    <a:p>
                      <a:pPr algn="ctr"/>
                      <a:r>
                        <a:rPr kumimoji="1" lang="en-US" altLang="ja-JP" sz="1120" noProof="1"/>
                        <a:t>×</a:t>
                      </a:r>
                      <a:endParaRPr kumimoji="1" lang="ja-JP" altLang="en-US" sz="1120" dirty="0"/>
                    </a:p>
                  </a:txBody>
                  <a:tcPr anchor="ctr">
                    <a:solidFill>
                      <a:schemeClr val="bg1">
                        <a:lumMod val="50000"/>
                      </a:schemeClr>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a:t>
                      </a:r>
                      <a:endParaRPr kumimoji="1" lang="ja-JP" altLang="en-US" sz="1120" dirty="0"/>
                    </a:p>
                  </a:txBody>
                  <a:tcPr anchor="ctr">
                    <a:solidFill>
                      <a:schemeClr val="bg1">
                        <a:lumMod val="85000"/>
                      </a:schemeClr>
                    </a:solidFill>
                  </a:tcPr>
                </a:tc>
                <a:extLst>
                  <a:ext uri="{0D108BD9-81ED-4DB2-BD59-A6C34878D82A}">
                    <a16:rowId xmlns="" xmlns:a16="http://schemas.microsoft.com/office/drawing/2014/main" val="2165028031"/>
                  </a:ext>
                </a:extLst>
              </a:tr>
              <a:tr h="259229">
                <a:tc>
                  <a:txBody>
                    <a:bodyPr/>
                    <a:lstStyle/>
                    <a:p>
                      <a:pPr algn="ctr"/>
                      <a:r>
                        <a:rPr kumimoji="1" lang="ja-JP" altLang="en-US" sz="1120" noProof="1">
                          <a:solidFill>
                            <a:schemeClr val="bg1"/>
                          </a:solidFill>
                        </a:rPr>
                        <a:t>Board System (HALCON)</a:t>
                      </a:r>
                      <a:endParaRPr kumimoji="1" lang="ja-JP" altLang="en-US" sz="1120" dirty="0" smtClean="0">
                        <a:solidFill>
                          <a:schemeClr val="bg1"/>
                        </a:solidFill>
                      </a:endParaRPr>
                    </a:p>
                  </a:txBody>
                  <a:tcPr>
                    <a:solidFill>
                      <a:schemeClr val="tx2">
                        <a:lumMod val="60000"/>
                        <a:lumOff val="40000"/>
                      </a:schemeClr>
                    </a:solidFill>
                  </a:tcPr>
                </a:tc>
                <a:tc>
                  <a:txBody>
                    <a:bodyPr/>
                    <a:lstStyle/>
                    <a:p>
                      <a:pPr algn="ctr"/>
                      <a:r>
                        <a:rPr kumimoji="1" lang="en-US" altLang="ja-JP" sz="1120" noProof="1"/>
                        <a:t>×</a:t>
                      </a:r>
                      <a:endParaRPr kumimoji="1" lang="ja-JP" altLang="en-US" sz="1120" dirty="0"/>
                    </a:p>
                  </a:txBody>
                  <a:tcPr anchor="ctr">
                    <a:solidFill>
                      <a:schemeClr val="bg1">
                        <a:lumMod val="50000"/>
                      </a:schemeClr>
                    </a:solidFill>
                  </a:tcPr>
                </a:tc>
                <a:tc>
                  <a:txBody>
                    <a:bodyPr/>
                    <a:lstStyle/>
                    <a:p>
                      <a:pPr algn="ctr"/>
                      <a:r>
                        <a:rPr kumimoji="1" lang="ja-JP" altLang="en-US" sz="1120" noProof="1"/>
                        <a:t>◎</a:t>
                      </a:r>
                      <a:endParaRPr kumimoji="1" lang="ja-JP" altLang="en-US" sz="1120" dirty="0"/>
                    </a:p>
                  </a:txBody>
                  <a:tcPr anchor="ctr">
                    <a:solidFill>
                      <a:srgbClr val="FFC000"/>
                    </a:solidFill>
                  </a:tcPr>
                </a:tc>
                <a:tc>
                  <a:txBody>
                    <a:bodyPr/>
                    <a:lstStyle/>
                    <a:p>
                      <a:pPr algn="ctr"/>
                      <a:r>
                        <a:rPr kumimoji="1" lang="en-US" altLang="ja-JP" sz="1120" noProof="1"/>
                        <a:t>×</a:t>
                      </a:r>
                      <a:endParaRPr kumimoji="1" lang="ja-JP" altLang="en-US" sz="1120" dirty="0"/>
                    </a:p>
                  </a:txBody>
                  <a:tcPr anchor="ctr">
                    <a:solidFill>
                      <a:schemeClr val="bg1">
                        <a:lumMod val="50000"/>
                      </a:schemeClr>
                    </a:solidFill>
                  </a:tcPr>
                </a:tc>
                <a:tc>
                  <a:txBody>
                    <a:bodyPr/>
                    <a:lstStyle/>
                    <a:p>
                      <a:pPr algn="ctr"/>
                      <a:r>
                        <a:rPr kumimoji="1" lang="ja-JP" altLang="en-US" sz="1120" noProof="1"/>
                        <a:t>△</a:t>
                      </a:r>
                      <a:endParaRPr kumimoji="1" lang="ja-JP" altLang="en-US" sz="1120" dirty="0"/>
                    </a:p>
                  </a:txBody>
                  <a:tcPr anchor="ctr">
                    <a:solidFill>
                      <a:schemeClr val="bg1">
                        <a:lumMod val="85000"/>
                      </a:schemeClr>
                    </a:solidFill>
                  </a:tcPr>
                </a:tc>
                <a:extLst>
                  <a:ext uri="{0D108BD9-81ED-4DB2-BD59-A6C34878D82A}">
                    <a16:rowId xmlns="" xmlns:a16="http://schemas.microsoft.com/office/drawing/2014/main" val="970337141"/>
                  </a:ext>
                </a:extLst>
              </a:tr>
              <a:tr h="259229">
                <a:tc>
                  <a:txBody>
                    <a:bodyPr/>
                    <a:lstStyle/>
                    <a:p>
                      <a:pPr algn="ctr"/>
                      <a:r>
                        <a:rPr kumimoji="1" lang="en-US" altLang="ja-JP" sz="1120" noProof="1">
                          <a:solidFill>
                            <a:schemeClr val="bg1"/>
                          </a:solidFill>
                        </a:rPr>
                        <a:t>CRAVIS-mini</a:t>
                      </a:r>
                      <a:endParaRPr kumimoji="1" lang="ja-JP" altLang="en-US" sz="1120" dirty="0">
                        <a:solidFill>
                          <a:schemeClr val="bg1"/>
                        </a:solidFill>
                      </a:endParaRPr>
                    </a:p>
                  </a:txBody>
                  <a:tcPr>
                    <a:solidFill>
                      <a:schemeClr val="tx2">
                        <a:lumMod val="60000"/>
                        <a:lumOff val="40000"/>
                      </a:schemeClr>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en-US" altLang="ja-JP" sz="1120" noProof="1"/>
                        <a:t>×</a:t>
                      </a:r>
                      <a:endParaRPr kumimoji="1" lang="ja-JP" altLang="en-US" sz="1120" dirty="0"/>
                    </a:p>
                  </a:txBody>
                  <a:tcPr anchor="ctr">
                    <a:solidFill>
                      <a:schemeClr val="bg1">
                        <a:lumMod val="50000"/>
                      </a:schemeClr>
                    </a:solidFill>
                  </a:tcPr>
                </a:tc>
                <a:tc>
                  <a:txBody>
                    <a:bodyPr/>
                    <a:lstStyle/>
                    <a:p>
                      <a:pPr algn="ctr"/>
                      <a:r>
                        <a:rPr kumimoji="1" lang="ja-JP" altLang="en-US" sz="1120" noProof="1"/>
                        <a:t>△</a:t>
                      </a:r>
                      <a:endParaRPr kumimoji="1" lang="ja-JP" altLang="en-US" sz="1120" dirty="0"/>
                    </a:p>
                  </a:txBody>
                  <a:tcPr anchor="ctr">
                    <a:solidFill>
                      <a:schemeClr val="bg1">
                        <a:lumMod val="85000"/>
                      </a:schemeClr>
                    </a:solidFill>
                  </a:tcPr>
                </a:tc>
                <a:extLst>
                  <a:ext uri="{0D108BD9-81ED-4DB2-BD59-A6C34878D82A}">
                    <a16:rowId xmlns="" xmlns:a16="http://schemas.microsoft.com/office/drawing/2014/main" val="3731625703"/>
                  </a:ext>
                </a:extLst>
              </a:tr>
              <a:tr h="259229">
                <a:tc>
                  <a:txBody>
                    <a:bodyPr/>
                    <a:lstStyle/>
                    <a:p>
                      <a:pPr algn="ctr"/>
                      <a:endParaRPr kumimoji="1" lang="ja-JP" altLang="en-US" sz="1120" dirty="0">
                        <a:solidFill>
                          <a:schemeClr val="bg1"/>
                        </a:solidFill>
                      </a:endParaRPr>
                    </a:p>
                  </a:txBody>
                  <a:tcPr>
                    <a:solidFill>
                      <a:schemeClr val="bg1"/>
                    </a:solidFill>
                  </a:tcPr>
                </a:tc>
                <a:tc>
                  <a:txBody>
                    <a:bodyPr/>
                    <a:lstStyle/>
                    <a:p>
                      <a:pPr algn="ctr"/>
                      <a:endParaRPr kumimoji="1" lang="ja-JP" altLang="en-US" sz="1120" dirty="0"/>
                    </a:p>
                  </a:txBody>
                  <a:tcPr anchor="ctr">
                    <a:solidFill>
                      <a:schemeClr val="bg1"/>
                    </a:solidFill>
                  </a:tcPr>
                </a:tc>
                <a:tc>
                  <a:txBody>
                    <a:bodyPr/>
                    <a:lstStyle/>
                    <a:p>
                      <a:pPr algn="ctr"/>
                      <a:endParaRPr kumimoji="1" lang="ja-JP" altLang="en-US" sz="1120" dirty="0"/>
                    </a:p>
                  </a:txBody>
                  <a:tcPr anchor="ctr">
                    <a:solidFill>
                      <a:schemeClr val="bg1"/>
                    </a:solidFill>
                  </a:tcPr>
                </a:tc>
                <a:tc>
                  <a:txBody>
                    <a:bodyPr/>
                    <a:lstStyle/>
                    <a:p>
                      <a:pPr algn="ctr"/>
                      <a:endParaRPr kumimoji="1" lang="ja-JP" altLang="en-US" sz="1120" dirty="0"/>
                    </a:p>
                  </a:txBody>
                  <a:tcPr anchor="ctr">
                    <a:solidFill>
                      <a:schemeClr val="bg1"/>
                    </a:solidFill>
                  </a:tcPr>
                </a:tc>
                <a:tc>
                  <a:txBody>
                    <a:bodyPr/>
                    <a:lstStyle/>
                    <a:p>
                      <a:pPr algn="ctr"/>
                      <a:endParaRPr kumimoji="1" lang="ja-JP" altLang="en-US" sz="1120" dirty="0"/>
                    </a:p>
                  </a:txBody>
                  <a:tcPr anchor="ctr">
                    <a:solidFill>
                      <a:schemeClr val="bg1"/>
                    </a:solidFill>
                  </a:tcPr>
                </a:tc>
                <a:extLst>
                  <a:ext uri="{0D108BD9-81ED-4DB2-BD59-A6C34878D82A}">
                    <a16:rowId xmlns="" xmlns:a16="http://schemas.microsoft.com/office/drawing/2014/main" val="2936198927"/>
                  </a:ext>
                </a:extLst>
              </a:tr>
              <a:tr h="259229">
                <a:tc>
                  <a:txBody>
                    <a:bodyPr/>
                    <a:lstStyle/>
                    <a:p>
                      <a:pPr algn="ctr"/>
                      <a:r>
                        <a:rPr kumimoji="1" lang="en-US" altLang="ja-JP" sz="1120" noProof="1">
                          <a:solidFill>
                            <a:schemeClr val="bg1"/>
                          </a:solidFill>
                        </a:rPr>
                        <a:t>FLIPS</a:t>
                      </a:r>
                      <a:endParaRPr kumimoji="1" lang="ja-JP" altLang="en-US" sz="1120" dirty="0">
                        <a:solidFill>
                          <a:schemeClr val="bg1"/>
                        </a:solidFill>
                      </a:endParaRPr>
                    </a:p>
                  </a:txBody>
                  <a:tcPr>
                    <a:solidFill>
                      <a:schemeClr val="tx2">
                        <a:lumMod val="60000"/>
                        <a:lumOff val="40000"/>
                      </a:schemeClr>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〇</a:t>
                      </a:r>
                      <a:endParaRPr kumimoji="1" lang="ja-JP" altLang="en-US" sz="1120" dirty="0"/>
                    </a:p>
                  </a:txBody>
                  <a:tcPr anchor="ctr">
                    <a:solidFill>
                      <a:srgbClr val="FFC000"/>
                    </a:solidFill>
                  </a:tcPr>
                </a:tc>
                <a:tc>
                  <a:txBody>
                    <a:bodyPr/>
                    <a:lstStyle/>
                    <a:p>
                      <a:pPr algn="ctr"/>
                      <a:r>
                        <a:rPr kumimoji="1" lang="ja-JP" altLang="en-US" sz="1120" noProof="1"/>
                        <a:t>◎</a:t>
                      </a:r>
                      <a:endParaRPr kumimoji="1" lang="ja-JP" altLang="en-US" sz="1120" dirty="0"/>
                    </a:p>
                  </a:txBody>
                  <a:tcPr anchor="ctr">
                    <a:solidFill>
                      <a:srgbClr val="FFC000"/>
                    </a:solidFill>
                  </a:tcPr>
                </a:tc>
                <a:tc>
                  <a:txBody>
                    <a:bodyPr/>
                    <a:lstStyle/>
                    <a:p>
                      <a:pPr algn="ctr"/>
                      <a:r>
                        <a:rPr kumimoji="1" lang="ja-JP" altLang="en-US" sz="1120" noProof="1"/>
                        <a:t>◎</a:t>
                      </a:r>
                      <a:endParaRPr kumimoji="1" lang="ja-JP" altLang="en-US" sz="1120" dirty="0"/>
                    </a:p>
                  </a:txBody>
                  <a:tcPr anchor="ctr">
                    <a:solidFill>
                      <a:srgbClr val="FFC000"/>
                    </a:solidFill>
                  </a:tcPr>
                </a:tc>
                <a:extLst>
                  <a:ext uri="{0D108BD9-81ED-4DB2-BD59-A6C34878D82A}">
                    <a16:rowId xmlns="" xmlns:a16="http://schemas.microsoft.com/office/drawing/2014/main" val="3013117160"/>
                  </a:ext>
                </a:extLst>
              </a:tr>
            </a:tbl>
          </a:graphicData>
        </a:graphic>
      </p:graphicFrame>
      <p:sp>
        <p:nvSpPr>
          <p:cNvPr id="3" name="下矢印 2"/>
          <p:cNvSpPr/>
          <p:nvPr/>
        </p:nvSpPr>
        <p:spPr bwMode="auto">
          <a:xfrm>
            <a:off x="4344580" y="3030820"/>
            <a:ext cx="871297" cy="216024"/>
          </a:xfrm>
          <a:prstGeom prst="downArrow">
            <a:avLst/>
          </a:prstGeom>
          <a:solidFill>
            <a:srgbClr val="00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7" name="Text Box 2"/>
          <p:cNvSpPr txBox="1">
            <a:spLocks noChangeArrowheads="1"/>
          </p:cNvSpPr>
          <p:nvPr/>
        </p:nvSpPr>
        <p:spPr bwMode="auto">
          <a:xfrm>
            <a:off x="251520" y="118076"/>
            <a:ext cx="194421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 name="角丸四角形 3"/>
          <p:cNvSpPr/>
          <p:nvPr/>
        </p:nvSpPr>
        <p:spPr>
          <a:xfrm>
            <a:off x="6156176" y="4136340"/>
            <a:ext cx="2880320" cy="260492"/>
          </a:xfrm>
          <a:prstGeom prst="roundRect">
            <a:avLst>
              <a:gd name="adj" fmla="val 50000"/>
            </a:avLst>
          </a:prstGeom>
          <a:solidFill>
            <a:srgbClr val="66FFFF"/>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ja-JP" altLang="en-US" sz="12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Camera purchase cost: from 1,000 yen</a:t>
            </a:r>
            <a:endParaRPr kumimoji="1" lang="ja-JP" altLang="en-US" dirty="0">
              <a:solidFill>
                <a:srgbClr val="0000FF"/>
              </a:solidFill>
              <a:latin typeface="Yu Gothic UI" panose="020B0500000000000000" pitchFamily="50" charset="-128"/>
              <a:ea typeface="Yu Gothic UI" panose="020B0500000000000000" pitchFamily="50" charset="-128"/>
            </a:endParaRPr>
          </a:p>
        </p:txBody>
      </p:sp>
      <p:sp>
        <p:nvSpPr>
          <p:cNvPr id="8" name="角丸四角形 7"/>
          <p:cNvSpPr/>
          <p:nvPr/>
        </p:nvSpPr>
        <p:spPr>
          <a:xfrm>
            <a:off x="6156320" y="4532177"/>
            <a:ext cx="2880176" cy="254857"/>
          </a:xfrm>
          <a:prstGeom prst="roundRect">
            <a:avLst>
              <a:gd name="adj" fmla="val 50000"/>
            </a:avLst>
          </a:prstGeom>
          <a:solidFill>
            <a:srgbClr val="66FFFF"/>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ja-JP" altLang="en-US" sz="12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Mouse operations only</a:t>
            </a:r>
            <a:endParaRPr kumimoji="1" lang="ja-JP" altLang="en-US" dirty="0">
              <a:solidFill>
                <a:srgbClr val="0000FF"/>
              </a:solidFill>
              <a:latin typeface="Yu Gothic UI" panose="020B0500000000000000" pitchFamily="50" charset="-128"/>
              <a:ea typeface="Yu Gothic UI" panose="020B0500000000000000" pitchFamily="50" charset="-128"/>
            </a:endParaRPr>
          </a:p>
        </p:txBody>
      </p:sp>
      <p:sp>
        <p:nvSpPr>
          <p:cNvPr id="9" name="角丸四角形 8"/>
          <p:cNvSpPr/>
          <p:nvPr/>
        </p:nvSpPr>
        <p:spPr>
          <a:xfrm>
            <a:off x="6156176" y="4840809"/>
            <a:ext cx="2880320" cy="509615"/>
          </a:xfrm>
          <a:prstGeom prst="roundRect">
            <a:avLst>
              <a:gd name="adj" fmla="val 50000"/>
            </a:avLst>
          </a:prstGeom>
          <a:solidFill>
            <a:srgbClr val="66FFFF"/>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ja-JP" altLang="en-US" sz="12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No complex configuration</a:t>
            </a:r>
            <a:endParaRPr lang="en-US" altLang="ja-JP" sz="128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pPr algn="ctr"/>
            <a:r>
              <a:rPr kumimoji="1" lang="ja-JP" altLang="en-US" sz="1280" b="1" noProof="1">
                <a:solidFill>
                  <a:srgbClr val="0000FF"/>
                </a:solidFill>
                <a:latin typeface="Yu Gothic UI" panose="020B0500000000000000" pitchFamily="50" charset="-128"/>
                <a:ea typeface="Yu Gothic UI" panose="020B0500000000000000" pitchFamily="50" charset="-128"/>
              </a:rPr>
              <a:t>Complete all on one screen</a:t>
            </a:r>
            <a:endParaRPr kumimoji="1" lang="ja-JP" altLang="en-US" sz="1280" b="1" dirty="0">
              <a:solidFill>
                <a:srgbClr val="0000FF"/>
              </a:solidFill>
              <a:latin typeface="Yu Gothic UI" panose="020B0500000000000000" pitchFamily="50" charset="-128"/>
              <a:ea typeface="Yu Gothic UI" panose="020B0500000000000000" pitchFamily="50" charset="-128"/>
            </a:endParaRPr>
          </a:p>
        </p:txBody>
      </p:sp>
      <p:sp>
        <p:nvSpPr>
          <p:cNvPr id="10" name="角丸四角形 9"/>
          <p:cNvSpPr/>
          <p:nvPr/>
        </p:nvSpPr>
        <p:spPr>
          <a:xfrm>
            <a:off x="6156176" y="5661247"/>
            <a:ext cx="2880320" cy="205907"/>
          </a:xfrm>
          <a:prstGeom prst="roundRect">
            <a:avLst>
              <a:gd name="adj" fmla="val 50000"/>
            </a:avLst>
          </a:prstGeom>
          <a:solidFill>
            <a:srgbClr val="66FFFF"/>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ja-JP" altLang="en-US" sz="12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No tools needed</a:t>
            </a:r>
            <a:endParaRPr kumimoji="1" lang="ja-JP" altLang="en-US" dirty="0">
              <a:solidFill>
                <a:srgbClr val="0000FF"/>
              </a:solidFill>
              <a:latin typeface="Yu Gothic UI" panose="020B0500000000000000" pitchFamily="50" charset="-128"/>
              <a:ea typeface="Yu Gothic UI" panose="020B0500000000000000" pitchFamily="50" charset="-128"/>
            </a:endParaRPr>
          </a:p>
        </p:txBody>
      </p:sp>
      <p:sp>
        <p:nvSpPr>
          <p:cNvPr id="11" name="角丸四角形 10"/>
          <p:cNvSpPr/>
          <p:nvPr/>
        </p:nvSpPr>
        <p:spPr>
          <a:xfrm>
            <a:off x="6156174" y="5920929"/>
            <a:ext cx="2880321" cy="509615"/>
          </a:xfrm>
          <a:prstGeom prst="roundRect">
            <a:avLst>
              <a:gd name="adj" fmla="val 50000"/>
            </a:avLst>
          </a:prstGeom>
          <a:solidFill>
            <a:srgbClr val="66FFFF"/>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r>
              <a:rPr lang="ja-JP" altLang="en-US" sz="12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No installation required</a:t>
            </a:r>
          </a:p>
          <a:p>
            <a:pPr algn="ctr"/>
            <a:r>
              <a:rPr kumimoji="1" lang="ja-JP" altLang="en-US" sz="1280" b="1" noProof="1">
                <a:solidFill>
                  <a:srgbClr val="0000FF"/>
                </a:solidFill>
                <a:latin typeface="Yu Gothic UI" panose="020B0500000000000000" pitchFamily="50" charset="-128"/>
                <a:ea typeface="Yu Gothic UI" panose="020B0500000000000000" pitchFamily="50" charset="-128"/>
              </a:rPr>
              <a:t>Drawing complete in 1 second</a:t>
            </a:r>
          </a:p>
        </p:txBody>
      </p:sp>
      <p:sp>
        <p:nvSpPr>
          <p:cNvPr id="5" name="右矢印 4"/>
          <p:cNvSpPr/>
          <p:nvPr/>
        </p:nvSpPr>
        <p:spPr>
          <a:xfrm>
            <a:off x="5529311" y="4136340"/>
            <a:ext cx="297554" cy="26154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0" dirty="0"/>
          </a:p>
        </p:txBody>
      </p:sp>
      <p:sp>
        <p:nvSpPr>
          <p:cNvPr id="13" name="右矢印 12"/>
          <p:cNvSpPr/>
          <p:nvPr/>
        </p:nvSpPr>
        <p:spPr>
          <a:xfrm>
            <a:off x="5529311" y="4532178"/>
            <a:ext cx="297554" cy="26154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0" dirty="0"/>
          </a:p>
        </p:txBody>
      </p:sp>
      <p:sp>
        <p:nvSpPr>
          <p:cNvPr id="14" name="右矢印 13"/>
          <p:cNvSpPr/>
          <p:nvPr/>
        </p:nvSpPr>
        <p:spPr>
          <a:xfrm>
            <a:off x="5529311" y="4932262"/>
            <a:ext cx="297554" cy="26154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0" dirty="0"/>
          </a:p>
        </p:txBody>
      </p:sp>
      <p:sp>
        <p:nvSpPr>
          <p:cNvPr id="15" name="右矢印 14"/>
          <p:cNvSpPr/>
          <p:nvPr/>
        </p:nvSpPr>
        <p:spPr>
          <a:xfrm>
            <a:off x="5529311" y="5584031"/>
            <a:ext cx="297554" cy="26154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0" dirty="0"/>
          </a:p>
        </p:txBody>
      </p:sp>
      <p:sp>
        <p:nvSpPr>
          <p:cNvPr id="16" name="右矢印 15"/>
          <p:cNvSpPr/>
          <p:nvPr/>
        </p:nvSpPr>
        <p:spPr>
          <a:xfrm>
            <a:off x="5529311" y="5946476"/>
            <a:ext cx="297554" cy="26154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80" dirty="0"/>
          </a:p>
        </p:txBody>
      </p:sp>
    </p:spTree>
    <p:extLst>
      <p:ext uri="{BB962C8B-B14F-4D97-AF65-F5344CB8AC3E}">
        <p14:creationId xmlns="" xmlns:p14="http://schemas.microsoft.com/office/powerpoint/2010/main" val="2790467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043608" y="877835"/>
            <a:ext cx="5276190" cy="619048"/>
          </a:xfrm>
          <a:prstGeom prst="rect">
            <a:avLst/>
          </a:prstGeom>
        </p:spPr>
      </p:pic>
      <p:sp>
        <p:nvSpPr>
          <p:cNvPr id="28" name="正方形/長方形 27"/>
          <p:cNvSpPr/>
          <p:nvPr/>
        </p:nvSpPr>
        <p:spPr>
          <a:xfrm>
            <a:off x="755576" y="1844824"/>
            <a:ext cx="7128792" cy="2736304"/>
          </a:xfrm>
          <a:prstGeom prst="rect">
            <a:avLst/>
          </a:prstGeom>
        </p:spPr>
        <p:txBody>
          <a:bodyPr wrap="square">
            <a:noAutofit/>
          </a:bodyPr>
          <a:lstStyle/>
          <a:p>
            <a:pPr lvl="0"/>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Directory</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where to save the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click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folder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button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specify from the tree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folder of "Year _ Month" will be automatically created in the specified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destination</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the image files will be saved in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save to another PC, set "Permissions" or "Share folder."</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delete the destination and leave it blank,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folder containing the FLIPS effective file (.exe) becomes the destination.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All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Setting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display a confirmation screen and say OK to apply this setting to all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current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settings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2" name="図 11"/>
          <p:cNvPicPr>
            <a:picLocks noChangeAspect="1"/>
          </p:cNvPicPr>
          <p:nvPr/>
        </p:nvPicPr>
        <p:blipFill>
          <a:blip r:embed="rId4"/>
          <a:stretch>
            <a:fillRect/>
          </a:stretch>
        </p:blipFill>
        <p:spPr>
          <a:xfrm>
            <a:off x="2653185" y="2141267"/>
            <a:ext cx="360040" cy="187521"/>
          </a:xfrm>
          <a:prstGeom prst="rect">
            <a:avLst/>
          </a:prstGeom>
        </p:spPr>
      </p:pic>
      <p:grpSp>
        <p:nvGrpSpPr>
          <p:cNvPr id="14" name="グループ化 13"/>
          <p:cNvGrpSpPr/>
          <p:nvPr/>
        </p:nvGrpSpPr>
        <p:grpSpPr>
          <a:xfrm>
            <a:off x="5724128" y="1891400"/>
            <a:ext cx="1944452" cy="1906231"/>
            <a:chOff x="6084168" y="4437112"/>
            <a:chExt cx="2160240" cy="2108116"/>
          </a:xfrm>
        </p:grpSpPr>
        <p:pic>
          <p:nvPicPr>
            <p:cNvPr id="13" name="図 12"/>
            <p:cNvPicPr>
              <a:picLocks noChangeAspect="1"/>
            </p:cNvPicPr>
            <p:nvPr/>
          </p:nvPicPr>
          <p:blipFill>
            <a:blip r:embed="rId5"/>
            <a:stretch>
              <a:fillRect/>
            </a:stretch>
          </p:blipFill>
          <p:spPr>
            <a:xfrm>
              <a:off x="6084168" y="4437112"/>
              <a:ext cx="2160240" cy="2108116"/>
            </a:xfrm>
            <a:prstGeom prst="rect">
              <a:avLst/>
            </a:prstGeom>
          </p:spPr>
        </p:pic>
        <p:sp>
          <p:nvSpPr>
            <p:cNvPr id="18" name="楕円 17"/>
            <p:cNvSpPr/>
            <p:nvPr/>
          </p:nvSpPr>
          <p:spPr>
            <a:xfrm>
              <a:off x="6156175" y="5805264"/>
              <a:ext cx="791495" cy="144016"/>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角丸四角形 32"/>
          <p:cNvSpPr/>
          <p:nvPr/>
        </p:nvSpPr>
        <p:spPr>
          <a:xfrm>
            <a:off x="7740116" y="466756"/>
            <a:ext cx="575064" cy="12101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Text Box 2"/>
          <p:cNvSpPr txBox="1">
            <a:spLocks noChangeArrowheads="1"/>
          </p:cNvSpPr>
          <p:nvPr/>
        </p:nvSpPr>
        <p:spPr bwMode="auto">
          <a:xfrm>
            <a:off x="179512" y="53678"/>
            <a:ext cx="273630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39" name="Rectangle 59"/>
          <p:cNvSpPr>
            <a:spLocks noChangeArrowheads="1"/>
          </p:cNvSpPr>
          <p:nvPr/>
        </p:nvSpPr>
        <p:spPr bwMode="auto">
          <a:xfrm>
            <a:off x="2684309" y="29882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587566" y="28472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9" name="楕円 28"/>
          <p:cNvSpPr/>
          <p:nvPr/>
        </p:nvSpPr>
        <p:spPr>
          <a:xfrm>
            <a:off x="4668148" y="833353"/>
            <a:ext cx="963767" cy="23784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47170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p:cNvSpPr/>
          <p:nvPr/>
        </p:nvSpPr>
        <p:spPr>
          <a:xfrm>
            <a:off x="1187624" y="1721687"/>
            <a:ext cx="6984540" cy="4651495"/>
          </a:xfrm>
          <a:prstGeom prst="rect">
            <a:avLst/>
          </a:prstGeom>
        </p:spPr>
        <p:txBody>
          <a:bodyPr wrap="square">
            <a:noAutofit/>
          </a:bodyPr>
          <a:lstStyle/>
          <a:p>
            <a:r>
              <a:rPr lang="en-US" altLang="ja-JP"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Initial Char</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set a string to be added at the beginning of the name of the image file to be saved</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add a process name or a work model name, it will be easier to understand later.</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file name will be something like "Initial Words" + day, day, day, hour, minute, second, second. "Type"</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lvl="0"/>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(Camera)</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the camera number will be appended to the name of the image file to be saved</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set "Cam Name," it will be added as well)</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lvl="0"/>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Setting ]</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the Setting number will be appended to the name of the image file to be saved</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set "Set Name," it will be added as well)</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lvl="0"/>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“_NG”</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checked, if the result of the judgment is NG, the character "_ NG" will be added to the name of the image file to be saved.</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lvl="0"/>
            <a:r>
              <a:rPr lang="en-US" altLang="ja-JP"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Test</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the Test button to display a sample file name in white text at the current time</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*Images will not be saved</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an image was saved by Auto Save, the name of the saved file will be displayed in yellow text here</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All Setting</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display a confirmation screen and say OK to apply this setting to all current settings</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3" name="角丸四角形 32"/>
          <p:cNvSpPr/>
          <p:nvPr/>
        </p:nvSpPr>
        <p:spPr>
          <a:xfrm>
            <a:off x="7740116" y="466756"/>
            <a:ext cx="575064" cy="12101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39" name="Rectangle 59"/>
          <p:cNvSpPr>
            <a:spLocks noChangeArrowheads="1"/>
          </p:cNvSpPr>
          <p:nvPr/>
        </p:nvSpPr>
        <p:spPr bwMode="auto">
          <a:xfrm>
            <a:off x="2627784" y="284893"/>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Rectangle 59"/>
          <p:cNvSpPr>
            <a:spLocks noChangeArrowheads="1"/>
          </p:cNvSpPr>
          <p:nvPr/>
        </p:nvSpPr>
        <p:spPr bwMode="auto">
          <a:xfrm>
            <a:off x="467544" y="255120"/>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1043608" y="745230"/>
            <a:ext cx="5247619" cy="628571"/>
          </a:xfrm>
          <a:prstGeom prst="rect">
            <a:avLst/>
          </a:prstGeom>
        </p:spPr>
      </p:pic>
      <p:sp>
        <p:nvSpPr>
          <p:cNvPr id="30" name="楕円 29"/>
          <p:cNvSpPr/>
          <p:nvPr/>
        </p:nvSpPr>
        <p:spPr>
          <a:xfrm>
            <a:off x="5436096" y="714681"/>
            <a:ext cx="963767" cy="237849"/>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257657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933905" y="2048047"/>
            <a:ext cx="5276190" cy="2761905"/>
            <a:chOff x="1933905" y="2048047"/>
            <a:chExt cx="5276190" cy="2761905"/>
          </a:xfrm>
        </p:grpSpPr>
        <p:pic>
          <p:nvPicPr>
            <p:cNvPr id="3" name="図 2"/>
            <p:cNvPicPr>
              <a:picLocks noChangeAspect="1"/>
            </p:cNvPicPr>
            <p:nvPr/>
          </p:nvPicPr>
          <p:blipFill>
            <a:blip r:embed="rId2"/>
            <a:stretch>
              <a:fillRect/>
            </a:stretch>
          </p:blipFill>
          <p:spPr>
            <a:xfrm>
              <a:off x="1933905" y="2048047"/>
              <a:ext cx="5276190" cy="2761905"/>
            </a:xfrm>
            <a:prstGeom prst="rect">
              <a:avLst/>
            </a:prstGeom>
          </p:spPr>
        </p:pic>
        <p:pic>
          <p:nvPicPr>
            <p:cNvPr id="2" name="図 1"/>
            <p:cNvPicPr>
              <a:picLocks noChangeAspect="1"/>
            </p:cNvPicPr>
            <p:nvPr/>
          </p:nvPicPr>
          <p:blipFill>
            <a:blip r:embed="rId3"/>
            <a:stretch>
              <a:fillRect/>
            </a:stretch>
          </p:blipFill>
          <p:spPr>
            <a:xfrm>
              <a:off x="2051720" y="3549601"/>
              <a:ext cx="1485900" cy="1247775"/>
            </a:xfrm>
            <a:prstGeom prst="rect">
              <a:avLst/>
            </a:prstGeom>
          </p:spPr>
        </p:pic>
      </p:grpSp>
      <p:sp>
        <p:nvSpPr>
          <p:cNvPr id="8" name="Rectangle 59"/>
          <p:cNvSpPr>
            <a:spLocks noChangeArrowheads="1"/>
          </p:cNvSpPr>
          <p:nvPr/>
        </p:nvSpPr>
        <p:spPr bwMode="auto">
          <a:xfrm>
            <a:off x="1331640" y="694155"/>
            <a:ext cx="1656184" cy="238593"/>
          </a:xfrm>
          <a:prstGeom prst="rect">
            <a:avLst/>
          </a:prstGeom>
          <a:solidFill>
            <a:schemeClr val="tx1"/>
          </a:solidFill>
          <a:ln w="9525">
            <a:noFill/>
            <a:miter lim="800000"/>
            <a:headEnd/>
            <a:tailEnd/>
          </a:ln>
        </p:spPr>
        <p:txBody>
          <a:bodyPr wrap="none" lIns="72000" tIns="72000" rIns="0" bIns="0" anchor="ctr"/>
          <a:lstStyle/>
          <a:p>
            <a:pPr algn="ctr"/>
            <a:r>
              <a:rPr lang="en-US" altLang="ja-JP" sz="960" b="1" noProof="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Image Processing</a:t>
            </a:r>
            <a:endParaRPr lang="en-US" altLang="ja-JP" sz="96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正方形/長方形 15"/>
          <p:cNvSpPr/>
          <p:nvPr/>
        </p:nvSpPr>
        <p:spPr>
          <a:xfrm>
            <a:off x="651733" y="1129670"/>
            <a:ext cx="8172400" cy="746358"/>
          </a:xfrm>
          <a:prstGeom prst="rect">
            <a:avLst/>
          </a:prstGeom>
        </p:spPr>
        <p:txBody>
          <a:bodyPr wrap="square">
            <a:spAutoFit/>
          </a:bodyPr>
          <a:lstStyle/>
          <a:p>
            <a:pPr>
              <a:lnSpc>
                <a:spcPts val="1700"/>
              </a:lnSpc>
            </a:pP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 is performed in the order of (1) - &gt; (2) - &gt; (3) - &gt; (4) - &gt; (5).</a:t>
            </a:r>
            <a:r>
              <a:rPr lang="ja-JP" altLang="en-US" sz="112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each tab and set each</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(2), (3) and (4) are executed, the effect is applied to the image and the effect image is carried over to the next process.</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700"/>
              </a:lnSpc>
            </a:pP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(1), the </a:t>
            </a:r>
            <a:r>
              <a:rPr lang="en-US" altLang="ja-JP"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Θ</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correction </a:t>
            </a: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effect is applied only when "Adjust (2) (3) (4) (5) ☑ theta."</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5" name="正方形/長方形 14"/>
          <p:cNvSpPr/>
          <p:nvPr/>
        </p:nvSpPr>
        <p:spPr>
          <a:xfrm>
            <a:off x="616697" y="5083598"/>
            <a:ext cx="8172908" cy="1246495"/>
          </a:xfrm>
          <a:prstGeom prst="rect">
            <a:avLst/>
          </a:prstGeom>
        </p:spPr>
        <p:txBody>
          <a:bodyPr wrap="square">
            <a:spAutoFit/>
          </a:bodyPr>
          <a:lstStyle/>
          <a:p>
            <a:pPr>
              <a:lnSpc>
                <a:spcPct val="150000"/>
              </a:lnSpc>
            </a:pP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① Search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Pattern Search: Detects similar parts to a pre-registered image (pattern) in a set area</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② Color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Extract specified color components from image</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③ Difference -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Extracts the part where there is a difference from the pre-registered image</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④ Binary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will be binarized, and the measurement and inspection content will be specified and judgment value will also be set here.</a:t>
            </a:r>
            <a:endParaRPr lang="en-US" altLang="ja-JP" sz="10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100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⑤ OCR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Character recognition, matching judgment between output and registered characters, content judgment</a:t>
            </a:r>
            <a:endParaRPr lang="en-US" altLang="ja-JP" sz="10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 name="楕円 3"/>
          <p:cNvSpPr/>
          <p:nvPr/>
        </p:nvSpPr>
        <p:spPr>
          <a:xfrm>
            <a:off x="3131840" y="1977640"/>
            <a:ext cx="4248472" cy="360220"/>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Rectangle 59"/>
          <p:cNvSpPr>
            <a:spLocks noChangeArrowheads="1"/>
          </p:cNvSpPr>
          <p:nvPr/>
        </p:nvSpPr>
        <p:spPr bwMode="auto">
          <a:xfrm>
            <a:off x="651733" y="646718"/>
            <a:ext cx="719126" cy="262318"/>
          </a:xfrm>
          <a:prstGeom prst="rect">
            <a:avLst/>
          </a:prstGeom>
          <a:noFill/>
          <a:ln w="9525">
            <a:noFill/>
            <a:miter lim="800000"/>
            <a:headEnd/>
            <a:tailEnd/>
          </a:ln>
        </p:spPr>
        <p:txBody>
          <a:bodyPr wrap="none" lIns="72000" tIns="72000" rIns="0" bIns="0" anchor="ctr"/>
          <a:lstStyle/>
          <a:p>
            <a:r>
              <a:rPr lang="en-US" altLang="ja-JP" sz="1120" b="1" noProof="1">
                <a:latin typeface="Meiryo UI" panose="020B0604030504040204" pitchFamily="50" charset="-128"/>
                <a:ea typeface="Meiryo UI" panose="020B0604030504040204" pitchFamily="50" charset="-128"/>
                <a:cs typeface="メイリオ" panose="020B0604030504040204" pitchFamily="50" charset="-128"/>
              </a:rPr>
              <a:t>3.3.3</a:t>
            </a:r>
            <a:endParaRPr lang="en-US" altLang="ja-JP" sz="112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1"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2" name="Rectangle 59"/>
          <p:cNvSpPr>
            <a:spLocks noChangeArrowheads="1"/>
          </p:cNvSpPr>
          <p:nvPr/>
        </p:nvSpPr>
        <p:spPr bwMode="auto">
          <a:xfrm>
            <a:off x="2793677" y="32554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3" name="Rectangle 59"/>
          <p:cNvSpPr>
            <a:spLocks noChangeArrowheads="1"/>
          </p:cNvSpPr>
          <p:nvPr/>
        </p:nvSpPr>
        <p:spPr bwMode="auto">
          <a:xfrm>
            <a:off x="655181" y="285844"/>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9235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p:cNvGrpSpPr/>
          <p:nvPr/>
        </p:nvGrpSpPr>
        <p:grpSpPr>
          <a:xfrm>
            <a:off x="971600" y="1056816"/>
            <a:ext cx="3950018" cy="2096658"/>
            <a:chOff x="971600" y="1056816"/>
            <a:chExt cx="3950018" cy="2096658"/>
          </a:xfrm>
        </p:grpSpPr>
        <p:grpSp>
          <p:nvGrpSpPr>
            <p:cNvPr id="11" name="グループ化 10"/>
            <p:cNvGrpSpPr/>
            <p:nvPr/>
          </p:nvGrpSpPr>
          <p:grpSpPr>
            <a:xfrm>
              <a:off x="971600" y="1056816"/>
              <a:ext cx="3950018" cy="2096658"/>
              <a:chOff x="971600" y="1128824"/>
              <a:chExt cx="3950018" cy="2096658"/>
            </a:xfrm>
          </p:grpSpPr>
          <p:pic>
            <p:nvPicPr>
              <p:cNvPr id="9" name="図 8"/>
              <p:cNvPicPr>
                <a:picLocks noChangeAspect="1"/>
              </p:cNvPicPr>
              <p:nvPr/>
            </p:nvPicPr>
            <p:blipFill>
              <a:blip r:embed="rId2"/>
              <a:stretch>
                <a:fillRect/>
              </a:stretch>
            </p:blipFill>
            <p:spPr>
              <a:xfrm>
                <a:off x="971600" y="1128824"/>
                <a:ext cx="3950018" cy="2096658"/>
              </a:xfrm>
              <a:prstGeom prst="rect">
                <a:avLst/>
              </a:prstGeom>
            </p:spPr>
          </p:pic>
          <p:pic>
            <p:nvPicPr>
              <p:cNvPr id="4" name="図 3"/>
              <p:cNvPicPr>
                <a:picLocks noChangeAspect="1"/>
              </p:cNvPicPr>
              <p:nvPr/>
            </p:nvPicPr>
            <p:blipFill>
              <a:blip r:embed="rId3"/>
              <a:stretch>
                <a:fillRect/>
              </a:stretch>
            </p:blipFill>
            <p:spPr>
              <a:xfrm>
                <a:off x="1056028" y="2251832"/>
                <a:ext cx="1152128" cy="907968"/>
              </a:xfrm>
              <a:prstGeom prst="rect">
                <a:avLst/>
              </a:prstGeom>
            </p:spPr>
          </p:pic>
        </p:grpSp>
        <p:pic>
          <p:nvPicPr>
            <p:cNvPr id="14" name="図 13"/>
            <p:cNvPicPr>
              <a:picLocks noChangeAspect="1"/>
            </p:cNvPicPr>
            <p:nvPr/>
          </p:nvPicPr>
          <p:blipFill>
            <a:blip r:embed="rId4"/>
            <a:stretch>
              <a:fillRect/>
            </a:stretch>
          </p:blipFill>
          <p:spPr>
            <a:xfrm>
              <a:off x="1084069" y="2157320"/>
              <a:ext cx="1096046" cy="948926"/>
            </a:xfrm>
            <a:prstGeom prst="rect">
              <a:avLst/>
            </a:prstGeom>
          </p:spPr>
        </p:pic>
      </p:grpSp>
      <p:sp>
        <p:nvSpPr>
          <p:cNvPr id="15" name="正方形/長方形 14"/>
          <p:cNvSpPr/>
          <p:nvPr/>
        </p:nvSpPr>
        <p:spPr>
          <a:xfrm>
            <a:off x="582986" y="680982"/>
            <a:ext cx="7200800" cy="307777"/>
          </a:xfrm>
          <a:prstGeom prst="rect">
            <a:avLst/>
          </a:prstGeom>
        </p:spPr>
        <p:txBody>
          <a:bodyPr wrap="square">
            <a:spAutoFit/>
          </a:bodyPr>
          <a:lstStyle/>
          <a:p>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① Search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Pattern Search: Detects similar parts to a pre-registered image (pattern) in a set area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41" name="グループ化 40"/>
          <p:cNvGrpSpPr/>
          <p:nvPr/>
        </p:nvGrpSpPr>
        <p:grpSpPr>
          <a:xfrm>
            <a:off x="5148064" y="980728"/>
            <a:ext cx="3199862" cy="2584504"/>
            <a:chOff x="5148064" y="721134"/>
            <a:chExt cx="3199862" cy="2584504"/>
          </a:xfrm>
        </p:grpSpPr>
        <p:pic>
          <p:nvPicPr>
            <p:cNvPr id="5" name="図 4"/>
            <p:cNvPicPr>
              <a:picLocks noChangeAspect="1"/>
            </p:cNvPicPr>
            <p:nvPr/>
          </p:nvPicPr>
          <p:blipFill>
            <a:blip r:embed="rId5"/>
            <a:stretch>
              <a:fillRect/>
            </a:stretch>
          </p:blipFill>
          <p:spPr>
            <a:xfrm>
              <a:off x="5148064" y="721134"/>
              <a:ext cx="3199862" cy="2584504"/>
            </a:xfrm>
            <a:prstGeom prst="rect">
              <a:avLst/>
            </a:prstGeom>
          </p:spPr>
        </p:pic>
        <p:grpSp>
          <p:nvGrpSpPr>
            <p:cNvPr id="6" name="グループ化 5"/>
            <p:cNvGrpSpPr/>
            <p:nvPr/>
          </p:nvGrpSpPr>
          <p:grpSpPr>
            <a:xfrm>
              <a:off x="7541311" y="1818454"/>
              <a:ext cx="169792" cy="158545"/>
              <a:chOff x="7285252" y="1844824"/>
              <a:chExt cx="127567" cy="108288"/>
            </a:xfrm>
          </p:grpSpPr>
          <p:sp>
            <p:nvSpPr>
              <p:cNvPr id="24" name="正方形/長方形 23"/>
              <p:cNvSpPr/>
              <p:nvPr/>
            </p:nvSpPr>
            <p:spPr>
              <a:xfrm>
                <a:off x="7291050" y="1844824"/>
                <a:ext cx="115970" cy="108288"/>
              </a:xfrm>
              <a:prstGeom prst="rect">
                <a:avLst/>
              </a:prstGeom>
              <a:no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a:off x="7285252" y="1900251"/>
                <a:ext cx="127567" cy="0"/>
              </a:xfrm>
              <a:prstGeom prst="line">
                <a:avLst/>
              </a:prstGeom>
              <a:ln w="635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52115" y="1846754"/>
                <a:ext cx="0" cy="106358"/>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5695426" y="2788444"/>
              <a:ext cx="140324" cy="131029"/>
              <a:chOff x="7285252" y="1844824"/>
              <a:chExt cx="127567" cy="108288"/>
            </a:xfrm>
          </p:grpSpPr>
          <p:sp>
            <p:nvSpPr>
              <p:cNvPr id="28" name="正方形/長方形 27"/>
              <p:cNvSpPr/>
              <p:nvPr/>
            </p:nvSpPr>
            <p:spPr>
              <a:xfrm>
                <a:off x="7291050" y="1844824"/>
                <a:ext cx="115970" cy="108288"/>
              </a:xfrm>
              <a:prstGeom prst="rect">
                <a:avLst/>
              </a:prstGeom>
              <a:no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a:off x="7285252" y="1900251"/>
                <a:ext cx="127567" cy="0"/>
              </a:xfrm>
              <a:prstGeom prst="line">
                <a:avLst/>
              </a:prstGeom>
              <a:ln w="635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7352115" y="1846754"/>
                <a:ext cx="0" cy="106358"/>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6604568" y="2028595"/>
              <a:ext cx="615826" cy="517734"/>
              <a:chOff x="6604568" y="2028595"/>
              <a:chExt cx="615826" cy="517734"/>
            </a:xfrm>
          </p:grpSpPr>
          <p:sp>
            <p:nvSpPr>
              <p:cNvPr id="22" name="正方形/長方形 21"/>
              <p:cNvSpPr/>
              <p:nvPr/>
            </p:nvSpPr>
            <p:spPr>
              <a:xfrm>
                <a:off x="6604568" y="2028595"/>
                <a:ext cx="615826" cy="51773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722903" y="2142030"/>
                <a:ext cx="362554" cy="265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6722996" y="2274634"/>
                <a:ext cx="359817" cy="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912481" y="2141020"/>
                <a:ext cx="0" cy="2662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42" name="正方形/長方形 41"/>
          <p:cNvSpPr/>
          <p:nvPr/>
        </p:nvSpPr>
        <p:spPr>
          <a:xfrm>
            <a:off x="971600" y="3212976"/>
            <a:ext cx="7351264" cy="2665345"/>
          </a:xfrm>
          <a:prstGeom prst="rect">
            <a:avLst/>
          </a:prstGeom>
        </p:spPr>
        <p:txBody>
          <a:bodyPr wrap="square">
            <a:spAutoFit/>
          </a:bodyPr>
          <a:lstStyle/>
          <a:p>
            <a:r>
              <a:rPr lang="ja-JP" altLang="en-US"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88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Pattern Search</a:t>
            </a: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execution If not checked, it will be non-execution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Search Area</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clicked, the button changes color and allows you to specify a search area on the "Set" screen with the mouse.</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Move the mouse cursor to the start point, right-click, continue moving the mouse and releasing it at the end point</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search area with the mouse or click the "Search Area" button again and the color of the button will return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specify the area directly by number. (* Numbers are in units of "pixels" and the upper left is 0,0)</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Look for registered images in the area set here</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specify the whole area by clicking the Whole Range button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Pattern Area</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As with Search Area, use the mouse to specify the area</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As soon as the area is set (as soon as you release the right click), the image is registered and displayed in the tab.</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Look for the image set here in the range of the search area (* The value is in units of "pixels" and is the XY center of the registered image.)</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button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switch the border width between 2 pix/1 pix each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time</a:t>
            </a: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Double-clicking also displays a color palette where you can change the color of the border.</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6" name="図 45"/>
          <p:cNvPicPr>
            <a:picLocks noChangeAspect="1"/>
          </p:cNvPicPr>
          <p:nvPr/>
        </p:nvPicPr>
        <p:blipFill>
          <a:blip r:embed="rId6"/>
          <a:stretch>
            <a:fillRect/>
          </a:stretch>
        </p:blipFill>
        <p:spPr>
          <a:xfrm>
            <a:off x="7630306" y="4897475"/>
            <a:ext cx="968606" cy="1399097"/>
          </a:xfrm>
          <a:prstGeom prst="rect">
            <a:avLst/>
          </a:prstGeom>
        </p:spPr>
      </p:pic>
      <p:sp>
        <p:nvSpPr>
          <p:cNvPr id="40" name="角丸四角形 39"/>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7728368" y="3905044"/>
            <a:ext cx="678255" cy="55184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左矢印 32"/>
          <p:cNvSpPr/>
          <p:nvPr/>
        </p:nvSpPr>
        <p:spPr>
          <a:xfrm rot="5400000">
            <a:off x="8322435" y="4510007"/>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a:off x="7728368" y="3905043"/>
            <a:ext cx="678255" cy="55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左矢印 2"/>
          <p:cNvSpPr/>
          <p:nvPr/>
        </p:nvSpPr>
        <p:spPr>
          <a:xfrm rot="5400000">
            <a:off x="7648942" y="3965074"/>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Rectangle 59"/>
          <p:cNvSpPr>
            <a:spLocks noChangeArrowheads="1"/>
          </p:cNvSpPr>
          <p:nvPr/>
        </p:nvSpPr>
        <p:spPr bwMode="auto">
          <a:xfrm>
            <a:off x="4198752" y="335251"/>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0"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51" name="Rectangle 59"/>
          <p:cNvSpPr>
            <a:spLocks noChangeArrowheads="1"/>
          </p:cNvSpPr>
          <p:nvPr/>
        </p:nvSpPr>
        <p:spPr bwMode="auto">
          <a:xfrm>
            <a:off x="2864972" y="320291"/>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695988" y="296054"/>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8" name="図 7"/>
          <p:cNvPicPr>
            <a:picLocks noChangeAspect="1"/>
          </p:cNvPicPr>
          <p:nvPr/>
        </p:nvPicPr>
        <p:blipFill>
          <a:blip r:embed="rId7"/>
          <a:stretch>
            <a:fillRect/>
          </a:stretch>
        </p:blipFill>
        <p:spPr>
          <a:xfrm>
            <a:off x="4550189" y="4565425"/>
            <a:ext cx="371429" cy="171429"/>
          </a:xfrm>
          <a:prstGeom prst="rect">
            <a:avLst/>
          </a:prstGeom>
        </p:spPr>
      </p:pic>
      <p:sp>
        <p:nvSpPr>
          <p:cNvPr id="36" name="正方形/長方形 35"/>
          <p:cNvSpPr/>
          <p:nvPr/>
        </p:nvSpPr>
        <p:spPr>
          <a:xfrm>
            <a:off x="5877800" y="354037"/>
            <a:ext cx="845103"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① Search</a:t>
            </a:r>
            <a:endParaRPr lang="ja-JP" altLang="en-US" dirty="0">
              <a:solidFill>
                <a:schemeClr val="tx1">
                  <a:lumMod val="50000"/>
                  <a:lumOff val="50000"/>
                </a:schemeClr>
              </a:solidFill>
            </a:endParaRPr>
          </a:p>
        </p:txBody>
      </p:sp>
      <p:sp>
        <p:nvSpPr>
          <p:cNvPr id="32" name="楕円 31"/>
          <p:cNvSpPr/>
          <p:nvPr/>
        </p:nvSpPr>
        <p:spPr>
          <a:xfrm>
            <a:off x="827584" y="1157452"/>
            <a:ext cx="1440160" cy="1022372"/>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8"/>
          <a:stretch>
            <a:fillRect/>
          </a:stretch>
        </p:blipFill>
        <p:spPr>
          <a:xfrm>
            <a:off x="1947517" y="5470626"/>
            <a:ext cx="189988" cy="189988"/>
          </a:xfrm>
          <a:prstGeom prst="rect">
            <a:avLst/>
          </a:prstGeom>
        </p:spPr>
      </p:pic>
      <p:pic>
        <p:nvPicPr>
          <p:cNvPr id="13" name="図 12"/>
          <p:cNvPicPr>
            <a:picLocks noChangeAspect="1"/>
          </p:cNvPicPr>
          <p:nvPr/>
        </p:nvPicPr>
        <p:blipFill>
          <a:blip r:embed="rId9"/>
          <a:stretch>
            <a:fillRect/>
          </a:stretch>
        </p:blipFill>
        <p:spPr>
          <a:xfrm>
            <a:off x="2166698" y="5470625"/>
            <a:ext cx="189988" cy="189988"/>
          </a:xfrm>
          <a:prstGeom prst="rect">
            <a:avLst/>
          </a:prstGeom>
        </p:spPr>
      </p:pic>
      <p:sp>
        <p:nvSpPr>
          <p:cNvPr id="39" name="楕円 38"/>
          <p:cNvSpPr/>
          <p:nvPr/>
        </p:nvSpPr>
        <p:spPr>
          <a:xfrm>
            <a:off x="2208156" y="1462077"/>
            <a:ext cx="1202624" cy="65206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983810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a:xfrm>
            <a:off x="781495" y="3947546"/>
            <a:ext cx="7704856" cy="2751522"/>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Filter</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 numeric value is specified, that amount will be added to the registered image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input image respectively.</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Depending on the target image, the correlation value may be higher when the "blur effect" is added.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*Images with "blur effect" added to subsequent processes will not be retained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Angle(deg.)</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Specifies the angular range to detect. If you leave it blank, angle detection will not be performed.</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actual detectable angle is different from the range of angles set here.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Blank</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for example, does not perform angle detection, but by reducing the </a:t>
            </a:r>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Matching (%)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value,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acceptable and detectable even if it is slightly angled</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pPr marL="171450" indent="-171450">
              <a:buFont typeface="Arial" panose="020B0604020202020204" pitchFamily="34" charset="0"/>
              <a:buChar char="•"/>
            </a:pP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Point(25 &lt;)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feature quantity of the registered image is displayed in points.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When performing angle detection with "Angle (deg.)," the more points there are, the more accurate the detection will be</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irrelevant when angle detection is not performed).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the point is less than 25, the angle detection time is greatly increased.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that case, you can reduce the detection time by setting the minimum angle range of "Angle (deg.)" as in "+/- 10 degrees."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角丸四角形 46"/>
          <p:cNvSpPr/>
          <p:nvPr/>
        </p:nvSpPr>
        <p:spPr>
          <a:xfrm>
            <a:off x="7696546" y="584589"/>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5629601" y="333250"/>
            <a:ext cx="845103"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① Search</a:t>
            </a:r>
            <a:endParaRPr lang="ja-JP" altLang="en-US" dirty="0">
              <a:solidFill>
                <a:schemeClr val="tx1">
                  <a:lumMod val="50000"/>
                  <a:lumOff val="50000"/>
                </a:schemeClr>
              </a:solidFill>
            </a:endParaRPr>
          </a:p>
        </p:txBody>
      </p:sp>
      <p:sp>
        <p:nvSpPr>
          <p:cNvPr id="52" name="Rectangle 59"/>
          <p:cNvSpPr>
            <a:spLocks noChangeArrowheads="1"/>
          </p:cNvSpPr>
          <p:nvPr/>
        </p:nvSpPr>
        <p:spPr bwMode="auto">
          <a:xfrm>
            <a:off x="3955243" y="339498"/>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3" name="Rectangle 59"/>
          <p:cNvSpPr>
            <a:spLocks noChangeArrowheads="1"/>
          </p:cNvSpPr>
          <p:nvPr/>
        </p:nvSpPr>
        <p:spPr bwMode="auto">
          <a:xfrm>
            <a:off x="2729375" y="308597"/>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582089" y="26191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grpSp>
        <p:nvGrpSpPr>
          <p:cNvPr id="16" name="グループ化 15"/>
          <p:cNvGrpSpPr/>
          <p:nvPr/>
        </p:nvGrpSpPr>
        <p:grpSpPr>
          <a:xfrm>
            <a:off x="3960901" y="908720"/>
            <a:ext cx="3419411" cy="1725347"/>
            <a:chOff x="2643023" y="493446"/>
            <a:chExt cx="3720869" cy="1877455"/>
          </a:xfrm>
        </p:grpSpPr>
        <p:grpSp>
          <p:nvGrpSpPr>
            <p:cNvPr id="5" name="グループ化 4"/>
            <p:cNvGrpSpPr/>
            <p:nvPr/>
          </p:nvGrpSpPr>
          <p:grpSpPr>
            <a:xfrm>
              <a:off x="2749374" y="493446"/>
              <a:ext cx="3614518" cy="1847632"/>
              <a:chOff x="2291231" y="583643"/>
              <a:chExt cx="3950018" cy="2096658"/>
            </a:xfrm>
          </p:grpSpPr>
          <p:grpSp>
            <p:nvGrpSpPr>
              <p:cNvPr id="2" name="グループ化 1"/>
              <p:cNvGrpSpPr/>
              <p:nvPr/>
            </p:nvGrpSpPr>
            <p:grpSpPr>
              <a:xfrm>
                <a:off x="2291231" y="583643"/>
                <a:ext cx="3950018" cy="2096658"/>
                <a:chOff x="971564" y="612262"/>
                <a:chExt cx="3950018" cy="2096658"/>
              </a:xfrm>
            </p:grpSpPr>
            <p:pic>
              <p:nvPicPr>
                <p:cNvPr id="38" name="図 37"/>
                <p:cNvPicPr>
                  <a:picLocks noChangeAspect="1"/>
                </p:cNvPicPr>
                <p:nvPr/>
              </p:nvPicPr>
              <p:blipFill>
                <a:blip r:embed="rId2"/>
                <a:stretch>
                  <a:fillRect/>
                </a:stretch>
              </p:blipFill>
              <p:spPr>
                <a:xfrm>
                  <a:off x="971564" y="612262"/>
                  <a:ext cx="3950018" cy="2096658"/>
                </a:xfrm>
                <a:prstGeom prst="rect">
                  <a:avLst/>
                </a:prstGeom>
              </p:spPr>
            </p:pic>
            <p:pic>
              <p:nvPicPr>
                <p:cNvPr id="36" name="図 35"/>
                <p:cNvPicPr>
                  <a:picLocks noChangeAspect="1"/>
                </p:cNvPicPr>
                <p:nvPr/>
              </p:nvPicPr>
              <p:blipFill>
                <a:blip r:embed="rId3"/>
                <a:stretch>
                  <a:fillRect/>
                </a:stretch>
              </p:blipFill>
              <p:spPr>
                <a:xfrm>
                  <a:off x="1079612" y="1766426"/>
                  <a:ext cx="1152128" cy="907968"/>
                </a:xfrm>
                <a:prstGeom prst="rect">
                  <a:avLst/>
                </a:prstGeom>
              </p:spPr>
            </p:pic>
          </p:grpSp>
          <p:pic>
            <p:nvPicPr>
              <p:cNvPr id="4" name="図 3"/>
              <p:cNvPicPr>
                <a:picLocks noChangeAspect="1"/>
              </p:cNvPicPr>
              <p:nvPr/>
            </p:nvPicPr>
            <p:blipFill>
              <a:blip r:embed="rId4"/>
              <a:stretch>
                <a:fillRect/>
              </a:stretch>
            </p:blipFill>
            <p:spPr>
              <a:xfrm>
                <a:off x="2342306" y="1659199"/>
                <a:ext cx="1179678" cy="989663"/>
              </a:xfrm>
              <a:prstGeom prst="rect">
                <a:avLst/>
              </a:prstGeom>
            </p:spPr>
          </p:pic>
        </p:grpSp>
        <p:pic>
          <p:nvPicPr>
            <p:cNvPr id="6" name="図 5"/>
            <p:cNvPicPr>
              <a:picLocks noChangeAspect="1"/>
            </p:cNvPicPr>
            <p:nvPr/>
          </p:nvPicPr>
          <p:blipFill>
            <a:blip r:embed="rId5"/>
            <a:stretch>
              <a:fillRect/>
            </a:stretch>
          </p:blipFill>
          <p:spPr>
            <a:xfrm>
              <a:off x="2788491" y="652743"/>
              <a:ext cx="2267397" cy="1667592"/>
            </a:xfrm>
            <a:prstGeom prst="rect">
              <a:avLst/>
            </a:prstGeom>
          </p:spPr>
        </p:pic>
        <p:sp>
          <p:nvSpPr>
            <p:cNvPr id="31" name="楕円 30"/>
            <p:cNvSpPr/>
            <p:nvPr/>
          </p:nvSpPr>
          <p:spPr>
            <a:xfrm>
              <a:off x="2643023" y="1390265"/>
              <a:ext cx="1368153" cy="980636"/>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正方形/長方形 17"/>
          <p:cNvSpPr/>
          <p:nvPr/>
        </p:nvSpPr>
        <p:spPr>
          <a:xfrm>
            <a:off x="721637" y="2525618"/>
            <a:ext cx="7882811" cy="1421928"/>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Binary</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finds the single most similar pattern in the input image to the registered "color image"</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Gray/Binary detects registered and input images in the same way,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Color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images have a large amount of data and take a long time to process when detecting angles,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but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Gray/Binary mode enables fast processing. </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(Binary's binarization level is Auto and Bin 1 ~ 254 is its threshold)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After binarizing, the Bin W- 1 ~ 5 and Bin B 1 ~ 5 undergo expansion and contraction processing for each numerical value.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Gray/Binary mode, you will no longer be able to determine the matching by color difference</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*Even when Gray/Binary mode is used, the displayed image and the image carried over to subsequent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the original color image.</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10" name="グループ化 9"/>
          <p:cNvGrpSpPr/>
          <p:nvPr/>
        </p:nvGrpSpPr>
        <p:grpSpPr>
          <a:xfrm>
            <a:off x="7747800" y="2724594"/>
            <a:ext cx="965106" cy="3344725"/>
            <a:chOff x="7884123" y="2864600"/>
            <a:chExt cx="965106" cy="3344725"/>
          </a:xfrm>
        </p:grpSpPr>
        <p:pic>
          <p:nvPicPr>
            <p:cNvPr id="3" name="図 2"/>
            <p:cNvPicPr>
              <a:picLocks noChangeAspect="1"/>
            </p:cNvPicPr>
            <p:nvPr/>
          </p:nvPicPr>
          <p:blipFill>
            <a:blip r:embed="rId6"/>
            <a:stretch>
              <a:fillRect/>
            </a:stretch>
          </p:blipFill>
          <p:spPr>
            <a:xfrm>
              <a:off x="8280803" y="2867667"/>
              <a:ext cx="568426" cy="3341658"/>
            </a:xfrm>
            <a:prstGeom prst="rect">
              <a:avLst/>
            </a:prstGeom>
          </p:spPr>
        </p:pic>
        <p:pic>
          <p:nvPicPr>
            <p:cNvPr id="9" name="図 8"/>
            <p:cNvPicPr>
              <a:picLocks noChangeAspect="1"/>
            </p:cNvPicPr>
            <p:nvPr/>
          </p:nvPicPr>
          <p:blipFill>
            <a:blip r:embed="rId7"/>
            <a:stretch>
              <a:fillRect/>
            </a:stretch>
          </p:blipFill>
          <p:spPr>
            <a:xfrm>
              <a:off x="7884123" y="2864600"/>
              <a:ext cx="396679" cy="183083"/>
            </a:xfrm>
            <a:prstGeom prst="rect">
              <a:avLst/>
            </a:prstGeom>
          </p:spPr>
        </p:pic>
      </p:grpSp>
      <p:pic>
        <p:nvPicPr>
          <p:cNvPr id="15" name="図 14"/>
          <p:cNvPicPr>
            <a:picLocks noChangeAspect="1"/>
          </p:cNvPicPr>
          <p:nvPr/>
        </p:nvPicPr>
        <p:blipFill>
          <a:blip r:embed="rId8"/>
          <a:stretch>
            <a:fillRect/>
          </a:stretch>
        </p:blipFill>
        <p:spPr>
          <a:xfrm>
            <a:off x="6978961" y="3947546"/>
            <a:ext cx="932151" cy="981211"/>
          </a:xfrm>
          <a:prstGeom prst="rect">
            <a:avLst/>
          </a:prstGeom>
        </p:spPr>
      </p:pic>
      <p:sp>
        <p:nvSpPr>
          <p:cNvPr id="27" name="正方形/長方形 26"/>
          <p:cNvSpPr/>
          <p:nvPr/>
        </p:nvSpPr>
        <p:spPr>
          <a:xfrm>
            <a:off x="673270" y="1005283"/>
            <a:ext cx="3289083" cy="830997"/>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Matching(%)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correlation value of the registration pattern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higher the number, the more strictly the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same</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will be searched, and the lower the number,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greater the tolerance.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8830220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グループ化 40"/>
          <p:cNvGrpSpPr/>
          <p:nvPr/>
        </p:nvGrpSpPr>
        <p:grpSpPr>
          <a:xfrm>
            <a:off x="4997796" y="837949"/>
            <a:ext cx="2526531" cy="1884462"/>
            <a:chOff x="5148064" y="721134"/>
            <a:chExt cx="3199862" cy="2584504"/>
          </a:xfrm>
        </p:grpSpPr>
        <p:pic>
          <p:nvPicPr>
            <p:cNvPr id="5" name="図 4"/>
            <p:cNvPicPr>
              <a:picLocks noChangeAspect="1"/>
            </p:cNvPicPr>
            <p:nvPr/>
          </p:nvPicPr>
          <p:blipFill>
            <a:blip r:embed="rId2"/>
            <a:stretch>
              <a:fillRect/>
            </a:stretch>
          </p:blipFill>
          <p:spPr>
            <a:xfrm>
              <a:off x="5148064" y="721134"/>
              <a:ext cx="3199862" cy="2584504"/>
            </a:xfrm>
            <a:prstGeom prst="rect">
              <a:avLst/>
            </a:prstGeom>
          </p:spPr>
        </p:pic>
        <p:grpSp>
          <p:nvGrpSpPr>
            <p:cNvPr id="6" name="グループ化 5"/>
            <p:cNvGrpSpPr/>
            <p:nvPr/>
          </p:nvGrpSpPr>
          <p:grpSpPr>
            <a:xfrm>
              <a:off x="7541311" y="1818454"/>
              <a:ext cx="169792" cy="158545"/>
              <a:chOff x="7285252" y="1844824"/>
              <a:chExt cx="127567" cy="108288"/>
            </a:xfrm>
          </p:grpSpPr>
          <p:sp>
            <p:nvSpPr>
              <p:cNvPr id="24" name="正方形/長方形 23"/>
              <p:cNvSpPr/>
              <p:nvPr/>
            </p:nvSpPr>
            <p:spPr>
              <a:xfrm>
                <a:off x="7291050" y="1844824"/>
                <a:ext cx="115970" cy="108288"/>
              </a:xfrm>
              <a:prstGeom prst="rect">
                <a:avLst/>
              </a:prstGeom>
              <a:no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a:off x="7285252" y="1900251"/>
                <a:ext cx="127567" cy="0"/>
              </a:xfrm>
              <a:prstGeom prst="line">
                <a:avLst/>
              </a:prstGeom>
              <a:ln w="635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52115" y="1846754"/>
                <a:ext cx="0" cy="106358"/>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grpSp>
          <p:nvGrpSpPr>
            <p:cNvPr id="27" name="グループ化 26"/>
            <p:cNvGrpSpPr/>
            <p:nvPr/>
          </p:nvGrpSpPr>
          <p:grpSpPr>
            <a:xfrm>
              <a:off x="5695426" y="2788444"/>
              <a:ext cx="140324" cy="131029"/>
              <a:chOff x="7285252" y="1844824"/>
              <a:chExt cx="127567" cy="108288"/>
            </a:xfrm>
          </p:grpSpPr>
          <p:sp>
            <p:nvSpPr>
              <p:cNvPr id="28" name="正方形/長方形 27"/>
              <p:cNvSpPr/>
              <p:nvPr/>
            </p:nvSpPr>
            <p:spPr>
              <a:xfrm>
                <a:off x="7291050" y="1844824"/>
                <a:ext cx="115970" cy="108288"/>
              </a:xfrm>
              <a:prstGeom prst="rect">
                <a:avLst/>
              </a:prstGeom>
              <a:no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p:nvPr/>
            </p:nvCxnSpPr>
            <p:spPr>
              <a:xfrm>
                <a:off x="7285252" y="1900251"/>
                <a:ext cx="127567" cy="0"/>
              </a:xfrm>
              <a:prstGeom prst="line">
                <a:avLst/>
              </a:prstGeom>
              <a:ln w="635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7352115" y="1846754"/>
                <a:ext cx="0" cy="106358"/>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grpSp>
        <p:grpSp>
          <p:nvGrpSpPr>
            <p:cNvPr id="37" name="グループ化 36"/>
            <p:cNvGrpSpPr/>
            <p:nvPr/>
          </p:nvGrpSpPr>
          <p:grpSpPr>
            <a:xfrm>
              <a:off x="6604568" y="2028595"/>
              <a:ext cx="615826" cy="517734"/>
              <a:chOff x="6604568" y="2028595"/>
              <a:chExt cx="615826" cy="517734"/>
            </a:xfrm>
          </p:grpSpPr>
          <p:sp>
            <p:nvSpPr>
              <p:cNvPr id="22" name="正方形/長方形 21"/>
              <p:cNvSpPr/>
              <p:nvPr/>
            </p:nvSpPr>
            <p:spPr>
              <a:xfrm>
                <a:off x="6604568" y="2028595"/>
                <a:ext cx="615826" cy="517734"/>
              </a:xfrm>
              <a:prstGeom prst="rect">
                <a:avLst/>
              </a:prstGeom>
              <a:no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722903" y="2142030"/>
                <a:ext cx="362554" cy="265209"/>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p:nvPr/>
            </p:nvCxnSpPr>
            <p:spPr>
              <a:xfrm>
                <a:off x="6722996" y="2274634"/>
                <a:ext cx="359817" cy="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912481" y="2141020"/>
                <a:ext cx="0" cy="2662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42" name="正方形/長方形 41"/>
          <p:cNvSpPr/>
          <p:nvPr/>
        </p:nvSpPr>
        <p:spPr>
          <a:xfrm>
            <a:off x="755576" y="2918414"/>
            <a:ext cx="7992888" cy="1569660"/>
          </a:xfrm>
          <a:prstGeom prst="rect">
            <a:avLst/>
          </a:prstGeom>
        </p:spPr>
        <p:txBody>
          <a:bodyPr wrap="square">
            <a:spAutoFit/>
          </a:bodyPr>
          <a:lstStyle/>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Cross Line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crosshairs will be displayed on registered and detected images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Each time you click on a registered image, the width of the crosshairs will be switched to 2pix/1pix</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 click to display a color palette where you can change the color of the crosshairs.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Adjust (2)(3)(4)(5) ☑ XY</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executing the pattern search, the difference between the position when the pattern was registered: X (Center) Y (Center) and the position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found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the input image: Absolute X, Y: Shift Position X, Y is calculated.</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Adjust XY is checked and executed, the frame (area) set by OCR will be shifted by Shift Position X, Y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③</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Difference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④</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Binary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⑤</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With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this, even if the camera or work is moved, the inspection frame can be moved to follow the object by the same amount.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角丸四角形 46"/>
          <p:cNvSpPr/>
          <p:nvPr/>
        </p:nvSpPr>
        <p:spPr>
          <a:xfrm>
            <a:off x="7736692" y="620688"/>
            <a:ext cx="575064" cy="25940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5680323" y="352971"/>
            <a:ext cx="845103"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① Search</a:t>
            </a:r>
            <a:endParaRPr lang="ja-JP" altLang="en-US" dirty="0">
              <a:solidFill>
                <a:schemeClr val="tx1">
                  <a:lumMod val="50000"/>
                  <a:lumOff val="50000"/>
                </a:schemeClr>
              </a:solidFill>
            </a:endParaRPr>
          </a:p>
        </p:txBody>
      </p:sp>
      <p:sp>
        <p:nvSpPr>
          <p:cNvPr id="52" name="Rectangle 59"/>
          <p:cNvSpPr>
            <a:spLocks noChangeArrowheads="1"/>
          </p:cNvSpPr>
          <p:nvPr/>
        </p:nvSpPr>
        <p:spPr bwMode="auto">
          <a:xfrm>
            <a:off x="3981221" y="337600"/>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3" name="Rectangle 59"/>
          <p:cNvSpPr>
            <a:spLocks noChangeArrowheads="1"/>
          </p:cNvSpPr>
          <p:nvPr/>
        </p:nvSpPr>
        <p:spPr bwMode="auto">
          <a:xfrm>
            <a:off x="2712141" y="326448"/>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517518" y="292939"/>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cxnSp>
        <p:nvCxnSpPr>
          <p:cNvPr id="3" name="直線矢印コネクタ 2"/>
          <p:cNvCxnSpPr/>
          <p:nvPr/>
        </p:nvCxnSpPr>
        <p:spPr>
          <a:xfrm flipH="1">
            <a:off x="5975643" y="2013304"/>
            <a:ext cx="252541"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6634056" y="1696400"/>
            <a:ext cx="252541"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6497488" y="1627617"/>
            <a:ext cx="136568" cy="119595"/>
          </a:xfrm>
          <a:prstGeom prst="rect">
            <a:avLst/>
          </a:prstGeom>
          <a:solidFill>
            <a:schemeClr val="tx1"/>
          </a:solid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p:cNvCxnSpPr/>
          <p:nvPr/>
        </p:nvCxnSpPr>
        <p:spPr>
          <a:xfrm flipH="1">
            <a:off x="5175448" y="2450118"/>
            <a:ext cx="252541"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5076056" y="2419039"/>
            <a:ext cx="99392" cy="83685"/>
          </a:xfrm>
          <a:prstGeom prst="rect">
            <a:avLst/>
          </a:prstGeom>
          <a:solidFill>
            <a:schemeClr val="tx1"/>
          </a:solidFill>
          <a:ln w="952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p:cNvGrpSpPr/>
          <p:nvPr/>
        </p:nvGrpSpPr>
        <p:grpSpPr>
          <a:xfrm>
            <a:off x="1187624" y="4797154"/>
            <a:ext cx="1944217" cy="1460497"/>
            <a:chOff x="6264186" y="890717"/>
            <a:chExt cx="1944217" cy="1458163"/>
          </a:xfrm>
        </p:grpSpPr>
        <p:pic>
          <p:nvPicPr>
            <p:cNvPr id="44" name="図 43"/>
            <p:cNvPicPr>
              <a:picLocks noChangeAspect="1"/>
            </p:cNvPicPr>
            <p:nvPr/>
          </p:nvPicPr>
          <p:blipFill>
            <a:blip r:embed="rId3" cstate="print"/>
            <a:stretch>
              <a:fillRect/>
            </a:stretch>
          </p:blipFill>
          <p:spPr>
            <a:xfrm>
              <a:off x="6264186" y="890717"/>
              <a:ext cx="1944217" cy="1458163"/>
            </a:xfrm>
            <a:prstGeom prst="rect">
              <a:avLst/>
            </a:prstGeom>
          </p:spPr>
        </p:pic>
        <p:sp>
          <p:nvSpPr>
            <p:cNvPr id="45" name="正方形/長方形 44"/>
            <p:cNvSpPr/>
            <p:nvPr/>
          </p:nvSpPr>
          <p:spPr>
            <a:xfrm>
              <a:off x="6444208" y="1320296"/>
              <a:ext cx="936104" cy="72626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グループ化 45"/>
            <p:cNvGrpSpPr/>
            <p:nvPr/>
          </p:nvGrpSpPr>
          <p:grpSpPr>
            <a:xfrm>
              <a:off x="7596336" y="1640843"/>
              <a:ext cx="235051" cy="221747"/>
              <a:chOff x="7596336" y="1640843"/>
              <a:chExt cx="235051" cy="221747"/>
            </a:xfrm>
          </p:grpSpPr>
          <p:cxnSp>
            <p:nvCxnSpPr>
              <p:cNvPr id="56" name="直線コネクタ 55"/>
              <p:cNvCxnSpPr/>
              <p:nvPr/>
            </p:nvCxnSpPr>
            <p:spPr>
              <a:xfrm>
                <a:off x="7602272" y="1696095"/>
                <a:ext cx="229115" cy="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596336" y="1818999"/>
                <a:ext cx="229115" cy="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a:off x="7668344" y="1643548"/>
                <a:ext cx="411" cy="209859"/>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H="1">
                <a:off x="7749148" y="1643401"/>
                <a:ext cx="411" cy="209859"/>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7597748" y="1640843"/>
                <a:ext cx="224368" cy="22174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p:nvGrpSpPr>
          <p:grpSpPr>
            <a:xfrm>
              <a:off x="6739259" y="1653355"/>
              <a:ext cx="203971" cy="201588"/>
              <a:chOff x="6731443" y="1653355"/>
              <a:chExt cx="203971" cy="201588"/>
            </a:xfrm>
          </p:grpSpPr>
          <p:cxnSp>
            <p:nvCxnSpPr>
              <p:cNvPr id="49" name="直線コネクタ 48"/>
              <p:cNvCxnSpPr>
                <a:stCxn id="51" idx="1"/>
                <a:endCxn id="51" idx="3"/>
              </p:cNvCxnSpPr>
              <p:nvPr/>
            </p:nvCxnSpPr>
            <p:spPr>
              <a:xfrm>
                <a:off x="6731443" y="1754149"/>
                <a:ext cx="20397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a:stCxn id="51" idx="0"/>
                <a:endCxn id="51" idx="2"/>
              </p:cNvCxnSpPr>
              <p:nvPr/>
            </p:nvCxnSpPr>
            <p:spPr>
              <a:xfrm>
                <a:off x="6833429" y="1653355"/>
                <a:ext cx="0" cy="20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1" name="正方形/長方形 50"/>
              <p:cNvSpPr/>
              <p:nvPr/>
            </p:nvSpPr>
            <p:spPr>
              <a:xfrm>
                <a:off x="6731443" y="1653355"/>
                <a:ext cx="203971" cy="20158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74" name="直線矢印コネクタ 73"/>
          <p:cNvCxnSpPr/>
          <p:nvPr/>
        </p:nvCxnSpPr>
        <p:spPr>
          <a:xfrm flipH="1">
            <a:off x="4283757" y="4453780"/>
            <a:ext cx="232978" cy="110041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p:cNvCxnSpPr/>
          <p:nvPr/>
        </p:nvCxnSpPr>
        <p:spPr>
          <a:xfrm flipH="1">
            <a:off x="5143781" y="4440939"/>
            <a:ext cx="232978" cy="110041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グループ化 75"/>
          <p:cNvGrpSpPr/>
          <p:nvPr/>
        </p:nvGrpSpPr>
        <p:grpSpPr>
          <a:xfrm>
            <a:off x="5570347" y="4869272"/>
            <a:ext cx="989912" cy="1257549"/>
            <a:chOff x="6506212" y="3102289"/>
            <a:chExt cx="989912" cy="1255540"/>
          </a:xfrm>
        </p:grpSpPr>
        <p:pic>
          <p:nvPicPr>
            <p:cNvPr id="77" name="図 76"/>
            <p:cNvPicPr>
              <a:picLocks noChangeAspect="1"/>
            </p:cNvPicPr>
            <p:nvPr/>
          </p:nvPicPr>
          <p:blipFill>
            <a:blip r:embed="rId4"/>
            <a:stretch>
              <a:fillRect/>
            </a:stretch>
          </p:blipFill>
          <p:spPr>
            <a:xfrm>
              <a:off x="6506212" y="3102289"/>
              <a:ext cx="982111" cy="1255540"/>
            </a:xfrm>
            <a:prstGeom prst="rect">
              <a:avLst/>
            </a:prstGeom>
          </p:spPr>
        </p:pic>
        <p:sp>
          <p:nvSpPr>
            <p:cNvPr id="78" name="楕円 77"/>
            <p:cNvSpPr/>
            <p:nvPr/>
          </p:nvSpPr>
          <p:spPr>
            <a:xfrm>
              <a:off x="6638137" y="4001342"/>
              <a:ext cx="857987" cy="33955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9" name="図 78"/>
          <p:cNvPicPr>
            <a:picLocks noChangeAspect="1"/>
          </p:cNvPicPr>
          <p:nvPr/>
        </p:nvPicPr>
        <p:blipFill>
          <a:blip r:embed="rId5" cstate="print"/>
          <a:stretch>
            <a:fillRect/>
          </a:stretch>
        </p:blipFill>
        <p:spPr>
          <a:xfrm>
            <a:off x="3386539" y="4797152"/>
            <a:ext cx="1944217" cy="1460497"/>
          </a:xfrm>
          <a:prstGeom prst="rect">
            <a:avLst/>
          </a:prstGeom>
        </p:spPr>
      </p:pic>
      <p:sp>
        <p:nvSpPr>
          <p:cNvPr id="81" name="正方形/長方形 80"/>
          <p:cNvSpPr/>
          <p:nvPr/>
        </p:nvSpPr>
        <p:spPr>
          <a:xfrm>
            <a:off x="3563888" y="4854715"/>
            <a:ext cx="1597537" cy="253916"/>
          </a:xfrm>
          <a:prstGeom prst="rect">
            <a:avLst/>
          </a:prstGeom>
          <a:solidFill>
            <a:srgbClr val="FFFF00"/>
          </a:solidFill>
        </p:spPr>
        <p:txBody>
          <a:bodyPr wrap="square">
            <a:spAutoFit/>
          </a:bodyPr>
          <a:lstStyle/>
          <a:p>
            <a:r>
              <a:rPr lang="en-US" altLang="ja-JP" sz="840" b="1" noProof="1">
                <a:latin typeface="メイリオ" panose="020B0604030504040204" pitchFamily="50" charset="-128"/>
                <a:ea typeface="メイリオ" panose="020B0604030504040204" pitchFamily="50" charset="-128"/>
                <a:cs typeface="メイリオ" panose="020B0604030504040204" pitchFamily="50" charset="-128"/>
              </a:rPr>
              <a:t>Adjust (2)(3)(4)(5) □XY</a:t>
            </a:r>
          </a:p>
        </p:txBody>
      </p:sp>
      <p:sp>
        <p:nvSpPr>
          <p:cNvPr id="82" name="正方形/長方形 81"/>
          <p:cNvSpPr/>
          <p:nvPr/>
        </p:nvSpPr>
        <p:spPr>
          <a:xfrm>
            <a:off x="553363" y="6206149"/>
            <a:ext cx="3166999" cy="461665"/>
          </a:xfrm>
          <a:prstGeom prst="rect">
            <a:avLst/>
          </a:prstGeom>
        </p:spPr>
        <p:txBody>
          <a:bodyPr wrap="square">
            <a:spAutoFit/>
          </a:bodyPr>
          <a:lstStyle/>
          <a:p>
            <a:pPr>
              <a:lnSpc>
                <a:spcPct val="150000"/>
              </a:lnSpc>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00" noProof="1">
                <a:latin typeface="メイリオ" panose="020B0604030504040204" pitchFamily="50" charset="-128"/>
                <a:ea typeface="メイリオ" panose="020B0604030504040204" pitchFamily="50" charset="-128"/>
                <a:cs typeface="メイリオ" panose="020B0604030504040204" pitchFamily="50" charset="-128"/>
              </a:rPr>
              <a:t>① Search Area</a:t>
            </a:r>
            <a:endParaRPr lang="en-US" altLang="ja-JP" sz="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ja-JP" altLang="en-US" sz="800" noProof="1">
                <a:latin typeface="メイリオ" panose="020B0604030504040204" pitchFamily="50" charset="-128"/>
                <a:ea typeface="メイリオ" panose="020B0604030504040204" pitchFamily="50" charset="-128"/>
                <a:cs typeface="メイリオ" panose="020B0604030504040204" pitchFamily="50" charset="-128"/>
              </a:rPr>
              <a:t>① Search registration position (4) Binary setting position</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83" name="直線コネクタ 82"/>
          <p:cNvCxnSpPr/>
          <p:nvPr/>
        </p:nvCxnSpPr>
        <p:spPr>
          <a:xfrm flipH="1">
            <a:off x="1367646" y="5965684"/>
            <a:ext cx="151494" cy="285049"/>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758731" y="5779369"/>
            <a:ext cx="36337" cy="687334"/>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2629064" y="5782897"/>
            <a:ext cx="8692" cy="672773"/>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grpSp>
        <p:nvGrpSpPr>
          <p:cNvPr id="86" name="グループ化 85"/>
          <p:cNvGrpSpPr/>
          <p:nvPr/>
        </p:nvGrpSpPr>
        <p:grpSpPr>
          <a:xfrm>
            <a:off x="3562535" y="5227905"/>
            <a:ext cx="936104" cy="727422"/>
            <a:chOff x="6444959" y="2924944"/>
            <a:chExt cx="936104" cy="726260"/>
          </a:xfrm>
        </p:grpSpPr>
        <p:sp>
          <p:nvSpPr>
            <p:cNvPr id="87" name="正方形/長方形 86"/>
            <p:cNvSpPr/>
            <p:nvPr/>
          </p:nvSpPr>
          <p:spPr>
            <a:xfrm>
              <a:off x="6444959" y="2924944"/>
              <a:ext cx="936104" cy="72626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p:nvGrpSpPr>
          <p:grpSpPr>
            <a:xfrm>
              <a:off x="6512308" y="2995756"/>
              <a:ext cx="203971" cy="201588"/>
              <a:chOff x="6731443" y="1653355"/>
              <a:chExt cx="203971" cy="201588"/>
            </a:xfrm>
          </p:grpSpPr>
          <p:cxnSp>
            <p:nvCxnSpPr>
              <p:cNvPr id="89" name="直線コネクタ 88"/>
              <p:cNvCxnSpPr>
                <a:stCxn id="91" idx="1"/>
                <a:endCxn id="91" idx="3"/>
              </p:cNvCxnSpPr>
              <p:nvPr/>
            </p:nvCxnSpPr>
            <p:spPr>
              <a:xfrm>
                <a:off x="6731443" y="1754149"/>
                <a:ext cx="20397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stCxn id="91" idx="0"/>
                <a:endCxn id="91" idx="2"/>
              </p:cNvCxnSpPr>
              <p:nvPr/>
            </p:nvCxnSpPr>
            <p:spPr>
              <a:xfrm>
                <a:off x="6833429" y="1653355"/>
                <a:ext cx="0" cy="20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6731443" y="1653355"/>
                <a:ext cx="203971" cy="20158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2" name="正方形/長方形 91"/>
          <p:cNvSpPr/>
          <p:nvPr/>
        </p:nvSpPr>
        <p:spPr>
          <a:xfrm>
            <a:off x="3491880" y="6189704"/>
            <a:ext cx="2145525" cy="553998"/>
          </a:xfrm>
          <a:prstGeom prst="rect">
            <a:avLst/>
          </a:prstGeom>
        </p:spPr>
        <p:txBody>
          <a:bodyPr wrap="square">
            <a:spAutoFit/>
          </a:bodyPr>
          <a:lstStyle/>
          <a:p>
            <a:pPr>
              <a:lnSpc>
                <a:spcPct val="150000"/>
              </a:lnSpc>
            </a:pPr>
            <a:r>
              <a:rPr lang="ja-JP" altLang="en-US" sz="800" noProof="1">
                <a:latin typeface="メイリオ" panose="020B0604030504040204" pitchFamily="50" charset="-128"/>
                <a:ea typeface="メイリオ" panose="020B0604030504040204" pitchFamily="50" charset="-128"/>
                <a:cs typeface="メイリオ" panose="020B0604030504040204" pitchFamily="50" charset="-128"/>
              </a:rPr>
              <a:t>Registered Image Move</a:t>
            </a:r>
            <a:endParaRPr lang="en-US" altLang="ja-JP" sz="800"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00" noProof="1">
                <a:latin typeface="メイリオ" panose="020B0604030504040204" pitchFamily="50" charset="-128"/>
                <a:ea typeface="メイリオ" panose="020B0604030504040204" pitchFamily="50" charset="-128"/>
                <a:cs typeface="メイリオ" panose="020B0604030504040204" pitchFamily="50" charset="-128"/>
              </a:rPr>
              <a:t>Binary position unchanged</a:t>
            </a:r>
            <a:endParaRPr lang="en-US" altLang="ja-JP" sz="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3" name="直線コネクタ 92"/>
          <p:cNvCxnSpPr/>
          <p:nvPr/>
        </p:nvCxnSpPr>
        <p:spPr>
          <a:xfrm>
            <a:off x="4872197" y="5769237"/>
            <a:ext cx="0" cy="686433"/>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3736505" y="5497837"/>
            <a:ext cx="2" cy="759812"/>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7237046" y="6215924"/>
            <a:ext cx="1511417" cy="276999"/>
          </a:xfrm>
          <a:prstGeom prst="rect">
            <a:avLst/>
          </a:prstGeom>
        </p:spPr>
        <p:txBody>
          <a:bodyPr wrap="square">
            <a:spAutoFit/>
          </a:bodyPr>
          <a:lstStyle/>
          <a:p>
            <a:pPr>
              <a:lnSpc>
                <a:spcPct val="150000"/>
              </a:lnSpc>
            </a:pPr>
            <a:r>
              <a:rPr lang="en-US" altLang="ja-JP" sz="800" noProof="1">
                <a:latin typeface="メイリオ" panose="020B0604030504040204" pitchFamily="50" charset="-128"/>
                <a:ea typeface="メイリオ" panose="020B0604030504040204" pitchFamily="50" charset="-128"/>
                <a:cs typeface="メイリオ" panose="020B0604030504040204" pitchFamily="50" charset="-128"/>
              </a:rPr>
              <a:t>Binary Position Following</a:t>
            </a:r>
            <a:endParaRPr lang="en-US" altLang="ja-JP" sz="8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8" name="図 97"/>
          <p:cNvPicPr>
            <a:picLocks noChangeAspect="1"/>
          </p:cNvPicPr>
          <p:nvPr/>
        </p:nvPicPr>
        <p:blipFill>
          <a:blip r:embed="rId6"/>
          <a:stretch>
            <a:fillRect/>
          </a:stretch>
        </p:blipFill>
        <p:spPr>
          <a:xfrm>
            <a:off x="6954475" y="2914965"/>
            <a:ext cx="880696" cy="709234"/>
          </a:xfrm>
          <a:prstGeom prst="rect">
            <a:avLst/>
          </a:prstGeom>
        </p:spPr>
      </p:pic>
      <p:grpSp>
        <p:nvGrpSpPr>
          <p:cNvPr id="11" name="グループ化 10"/>
          <p:cNvGrpSpPr/>
          <p:nvPr/>
        </p:nvGrpSpPr>
        <p:grpSpPr>
          <a:xfrm>
            <a:off x="6588223" y="4797152"/>
            <a:ext cx="1944217" cy="1460497"/>
            <a:chOff x="6588223" y="4797152"/>
            <a:chExt cx="1944217" cy="1460497"/>
          </a:xfrm>
        </p:grpSpPr>
        <p:grpSp>
          <p:nvGrpSpPr>
            <p:cNvPr id="61" name="グループ化 60"/>
            <p:cNvGrpSpPr/>
            <p:nvPr/>
          </p:nvGrpSpPr>
          <p:grpSpPr>
            <a:xfrm>
              <a:off x="6588223" y="4797152"/>
              <a:ext cx="1944217" cy="1460497"/>
              <a:chOff x="6264187" y="2492896"/>
              <a:chExt cx="1944217" cy="1458163"/>
            </a:xfrm>
          </p:grpSpPr>
          <p:pic>
            <p:nvPicPr>
              <p:cNvPr id="62" name="図 61"/>
              <p:cNvPicPr>
                <a:picLocks noChangeAspect="1"/>
              </p:cNvPicPr>
              <p:nvPr/>
            </p:nvPicPr>
            <p:blipFill>
              <a:blip r:embed="rId7" cstate="print"/>
              <a:stretch>
                <a:fillRect/>
              </a:stretch>
            </p:blipFill>
            <p:spPr>
              <a:xfrm>
                <a:off x="6264187" y="2492896"/>
                <a:ext cx="1944217" cy="1458163"/>
              </a:xfrm>
              <a:prstGeom prst="rect">
                <a:avLst/>
              </a:prstGeom>
            </p:spPr>
          </p:pic>
          <p:grpSp>
            <p:nvGrpSpPr>
              <p:cNvPr id="63" name="グループ化 62"/>
              <p:cNvGrpSpPr/>
              <p:nvPr/>
            </p:nvGrpSpPr>
            <p:grpSpPr>
              <a:xfrm>
                <a:off x="7369744" y="2980044"/>
                <a:ext cx="235051" cy="221747"/>
                <a:chOff x="7596336" y="1640843"/>
                <a:chExt cx="235051" cy="221747"/>
              </a:xfrm>
            </p:grpSpPr>
            <p:cxnSp>
              <p:nvCxnSpPr>
                <p:cNvPr id="69" name="直線コネクタ 68"/>
                <p:cNvCxnSpPr/>
                <p:nvPr/>
              </p:nvCxnSpPr>
              <p:spPr>
                <a:xfrm>
                  <a:off x="7602272" y="1696095"/>
                  <a:ext cx="229115" cy="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7596336" y="1818999"/>
                  <a:ext cx="229115" cy="0"/>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a:off x="7668344" y="1643548"/>
                  <a:ext cx="411" cy="209859"/>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749148" y="1643401"/>
                  <a:ext cx="411" cy="209859"/>
                </a:xfrm>
                <a:prstGeom prst="line">
                  <a:avLst/>
                </a:prstGeom>
                <a:ln>
                  <a:solidFill>
                    <a:srgbClr val="66FFFF"/>
                  </a:solidFill>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7597748" y="1640843"/>
                  <a:ext cx="224368" cy="22174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6444959" y="2924944"/>
                <a:ext cx="936104" cy="72626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p:cNvGrpSpPr/>
              <p:nvPr/>
            </p:nvGrpSpPr>
            <p:grpSpPr>
              <a:xfrm>
                <a:off x="6512308" y="2995756"/>
                <a:ext cx="203971" cy="201588"/>
                <a:chOff x="6731443" y="1653355"/>
                <a:chExt cx="203971" cy="201588"/>
              </a:xfrm>
            </p:grpSpPr>
            <p:cxnSp>
              <p:nvCxnSpPr>
                <p:cNvPr id="66" name="直線コネクタ 65"/>
                <p:cNvCxnSpPr>
                  <a:stCxn id="68" idx="1"/>
                  <a:endCxn id="68" idx="3"/>
                </p:cNvCxnSpPr>
                <p:nvPr/>
              </p:nvCxnSpPr>
              <p:spPr>
                <a:xfrm>
                  <a:off x="6731443" y="1754149"/>
                  <a:ext cx="20397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68" idx="0"/>
                  <a:endCxn id="68" idx="2"/>
                </p:cNvCxnSpPr>
                <p:nvPr/>
              </p:nvCxnSpPr>
              <p:spPr>
                <a:xfrm>
                  <a:off x="6833429" y="1653355"/>
                  <a:ext cx="0" cy="20158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6731443" y="1653355"/>
                  <a:ext cx="203971" cy="20158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0" name="正方形/長方形 79"/>
            <p:cNvSpPr/>
            <p:nvPr/>
          </p:nvSpPr>
          <p:spPr>
            <a:xfrm>
              <a:off x="6787665" y="4854715"/>
              <a:ext cx="1614042" cy="253916"/>
            </a:xfrm>
            <a:prstGeom prst="rect">
              <a:avLst/>
            </a:prstGeom>
            <a:solidFill>
              <a:srgbClr val="FFFF00"/>
            </a:solidFill>
          </p:spPr>
          <p:txBody>
            <a:bodyPr wrap="square">
              <a:spAutoFit/>
            </a:bodyPr>
            <a:lstStyle/>
            <a:p>
              <a:r>
                <a:rPr lang="en-US" altLang="ja-JP" sz="840" b="1" noProof="1">
                  <a:latin typeface="メイリオ" panose="020B0604030504040204" pitchFamily="50" charset="-128"/>
                  <a:ea typeface="メイリオ" panose="020B0604030504040204" pitchFamily="50" charset="-128"/>
                  <a:cs typeface="メイリオ" panose="020B0604030504040204" pitchFamily="50" charset="-128"/>
                </a:rPr>
                <a:t>Adjust (2)(3)(4)(5) ☑XY</a:t>
              </a:r>
              <a:endParaRPr lang="en-US" altLang="ja-JP" sz="840" b="1"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96" name="直線コネクタ 95"/>
            <p:cNvCxnSpPr/>
            <p:nvPr/>
          </p:nvCxnSpPr>
          <p:spPr>
            <a:xfrm>
              <a:off x="7809722" y="5528284"/>
              <a:ext cx="0" cy="729365"/>
            </a:xfrm>
            <a:prstGeom prst="line">
              <a:avLst/>
            </a:prstGeom>
            <a:ln w="12700">
              <a:solidFill>
                <a:srgbClr val="00FF00"/>
              </a:solidFill>
            </a:ln>
          </p:spPr>
          <p:style>
            <a:lnRef idx="1">
              <a:schemeClr val="accent1"/>
            </a:lnRef>
            <a:fillRef idx="0">
              <a:schemeClr val="accent1"/>
            </a:fillRef>
            <a:effectRef idx="0">
              <a:schemeClr val="accent1"/>
            </a:effectRef>
            <a:fontRef idx="minor">
              <a:schemeClr val="tx1"/>
            </a:fontRef>
          </p:style>
        </p:cxnSp>
        <p:sp>
          <p:nvSpPr>
            <p:cNvPr id="101" name="正方形/長方形 100"/>
            <p:cNvSpPr/>
            <p:nvPr/>
          </p:nvSpPr>
          <p:spPr>
            <a:xfrm>
              <a:off x="7956376" y="5547712"/>
              <a:ext cx="224368" cy="222102"/>
            </a:xfrm>
            <a:prstGeom prst="rect">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H="1" flipV="1">
              <a:off x="7883924" y="5484047"/>
              <a:ext cx="140300" cy="1403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a:off x="965464" y="836712"/>
            <a:ext cx="3950018" cy="1906053"/>
            <a:chOff x="965464" y="548680"/>
            <a:chExt cx="3950018" cy="2096658"/>
          </a:xfrm>
        </p:grpSpPr>
        <p:grpSp>
          <p:nvGrpSpPr>
            <p:cNvPr id="4" name="グループ化 3"/>
            <p:cNvGrpSpPr/>
            <p:nvPr/>
          </p:nvGrpSpPr>
          <p:grpSpPr>
            <a:xfrm>
              <a:off x="965464" y="548680"/>
              <a:ext cx="3950018" cy="2096658"/>
              <a:chOff x="965464" y="548680"/>
              <a:chExt cx="3950018" cy="2096658"/>
            </a:xfrm>
          </p:grpSpPr>
          <p:grpSp>
            <p:nvGrpSpPr>
              <p:cNvPr id="2" name="グループ化 1"/>
              <p:cNvGrpSpPr/>
              <p:nvPr/>
            </p:nvGrpSpPr>
            <p:grpSpPr>
              <a:xfrm>
                <a:off x="965464" y="548680"/>
                <a:ext cx="3950018" cy="2096658"/>
                <a:chOff x="965464" y="548680"/>
                <a:chExt cx="3950018" cy="2096658"/>
              </a:xfrm>
            </p:grpSpPr>
            <p:pic>
              <p:nvPicPr>
                <p:cNvPr id="97" name="図 96"/>
                <p:cNvPicPr>
                  <a:picLocks noChangeAspect="1"/>
                </p:cNvPicPr>
                <p:nvPr/>
              </p:nvPicPr>
              <p:blipFill>
                <a:blip r:embed="rId8"/>
                <a:stretch>
                  <a:fillRect/>
                </a:stretch>
              </p:blipFill>
              <p:spPr>
                <a:xfrm>
                  <a:off x="965464" y="548680"/>
                  <a:ext cx="3950018" cy="2096658"/>
                </a:xfrm>
                <a:prstGeom prst="rect">
                  <a:avLst/>
                </a:prstGeom>
              </p:spPr>
            </p:pic>
            <p:pic>
              <p:nvPicPr>
                <p:cNvPr id="99" name="図 98"/>
                <p:cNvPicPr>
                  <a:picLocks noChangeAspect="1"/>
                </p:cNvPicPr>
                <p:nvPr/>
              </p:nvPicPr>
              <p:blipFill>
                <a:blip r:embed="rId9"/>
                <a:stretch>
                  <a:fillRect/>
                </a:stretch>
              </p:blipFill>
              <p:spPr>
                <a:xfrm>
                  <a:off x="1079612" y="1667916"/>
                  <a:ext cx="1152128" cy="907968"/>
                </a:xfrm>
                <a:prstGeom prst="rect">
                  <a:avLst/>
                </a:prstGeom>
              </p:spPr>
            </p:pic>
          </p:grpSp>
          <p:pic>
            <p:nvPicPr>
              <p:cNvPr id="100" name="図 99"/>
              <p:cNvPicPr>
                <a:picLocks noChangeAspect="1"/>
              </p:cNvPicPr>
              <p:nvPr/>
            </p:nvPicPr>
            <p:blipFill>
              <a:blip r:embed="rId10"/>
              <a:stretch>
                <a:fillRect/>
              </a:stretch>
            </p:blipFill>
            <p:spPr>
              <a:xfrm>
                <a:off x="1036409" y="1648379"/>
                <a:ext cx="1175216" cy="985920"/>
              </a:xfrm>
              <a:prstGeom prst="rect">
                <a:avLst/>
              </a:prstGeom>
            </p:spPr>
          </p:pic>
        </p:grpSp>
        <p:sp>
          <p:nvSpPr>
            <p:cNvPr id="32" name="楕円 31"/>
            <p:cNvSpPr/>
            <p:nvPr/>
          </p:nvSpPr>
          <p:spPr>
            <a:xfrm>
              <a:off x="2094326" y="741978"/>
              <a:ext cx="1132574" cy="21602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11"/>
            <a:stretch>
              <a:fillRect/>
            </a:stretch>
          </p:blipFill>
          <p:spPr>
            <a:xfrm>
              <a:off x="1101899" y="1665911"/>
              <a:ext cx="1142285" cy="956849"/>
            </a:xfrm>
            <a:prstGeom prst="rect">
              <a:avLst/>
            </a:prstGeom>
          </p:spPr>
        </p:pic>
        <p:sp>
          <p:nvSpPr>
            <p:cNvPr id="31" name="楕円 30"/>
            <p:cNvSpPr/>
            <p:nvPr/>
          </p:nvSpPr>
          <p:spPr>
            <a:xfrm>
              <a:off x="971600" y="2314178"/>
              <a:ext cx="1008112" cy="16606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4145188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a:xfrm>
            <a:off x="755576" y="2708920"/>
            <a:ext cx="7992888" cy="683264"/>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Adjust (2)(3)(4)(5) ☑ θ</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t>When performing a pattern search, if </a:t>
            </a:r>
            <a:r>
              <a:rPr lang="en-US" altLang="ja-JP" sz="960" noProof="1">
                <a:solidFill>
                  <a:srgbClr val="0000FF"/>
                </a:solidFill>
              </a:rPr>
              <a:t>Angle (deg.) </a:t>
            </a:r>
            <a:r>
              <a:rPr lang="en-US" altLang="ja-JP" sz="960" noProof="1"/>
              <a:t>is set (not blank), the detection angle will be displayed in </a:t>
            </a:r>
            <a:r>
              <a:rPr lang="en-US" altLang="ja-JP" sz="960" noProof="1">
                <a:solidFill>
                  <a:srgbClr val="0000FF"/>
                </a:solidFill>
              </a:rPr>
              <a:t>☑ Angle (deg.) </a:t>
            </a:r>
            <a:r>
              <a:rPr lang="en-US" altLang="ja-JP" sz="960" noProof="1"/>
              <a:t>in </a:t>
            </a:r>
            <a:r>
              <a:rPr lang="en-US" altLang="ja-JP" sz="960" noProof="1">
                <a:solidFill>
                  <a:srgbClr val="0000FF"/>
                </a:solidFill>
              </a:rPr>
              <a:t>Result Output</a:t>
            </a:r>
            <a:r>
              <a:rPr lang="en-US" altLang="ja-JP" sz="960" noProof="1"/>
              <a:t>.</a:t>
            </a:r>
          </a:p>
          <a:p>
            <a:r>
              <a:rPr lang="ja-JP" altLang="en-US" sz="960" noProof="1" smtClean="0"/>
              <a:t>　　</a:t>
            </a:r>
            <a:r>
              <a:rPr lang="en-US" altLang="ja-JP" sz="960" noProof="1" smtClean="0"/>
              <a:t>If </a:t>
            </a:r>
            <a:r>
              <a:rPr lang="en-US" altLang="ja-JP" sz="960" noProof="1">
                <a:solidFill>
                  <a:srgbClr val="0000FF"/>
                </a:solidFill>
              </a:rPr>
              <a:t>Adjust Θ</a:t>
            </a:r>
            <a:r>
              <a:rPr lang="en-US" altLang="ja-JP" sz="960" noProof="1" smtClean="0"/>
              <a:t> </a:t>
            </a:r>
            <a:r>
              <a:rPr lang="en-US" altLang="ja-JP" sz="960" noProof="1"/>
              <a:t>is checked, the image is rotated around the center of the detected pattern by the detected angle.</a:t>
            </a:r>
          </a:p>
          <a:p>
            <a:r>
              <a:rPr lang="ja-JP" altLang="en-US" sz="960" noProof="1" smtClean="0"/>
              <a:t>　　</a:t>
            </a:r>
            <a:r>
              <a:rPr lang="en-US" altLang="ja-JP" sz="960" noProof="1" smtClean="0"/>
              <a:t>(</a:t>
            </a:r>
            <a:r>
              <a:rPr lang="en-US" altLang="ja-JP" sz="960" noProof="1"/>
              <a:t>While </a:t>
            </a:r>
            <a:r>
              <a:rPr lang="en-US" altLang="ja-JP" sz="960" noProof="1">
                <a:solidFill>
                  <a:srgbClr val="0000FF"/>
                </a:solidFill>
              </a:rPr>
              <a:t>Adjust XY </a:t>
            </a:r>
            <a:r>
              <a:rPr lang="en-US" altLang="ja-JP" sz="960" noProof="1"/>
              <a:t>shifts the inspection frame of </a:t>
            </a:r>
            <a:r>
              <a:rPr lang="ja-JP" altLang="en-US" sz="960" noProof="1" smtClean="0"/>
              <a:t>②③④⑤</a:t>
            </a:r>
            <a:r>
              <a:rPr lang="en-US" altLang="ja-JP" sz="960" noProof="1" smtClean="0"/>
              <a:t>, </a:t>
            </a:r>
            <a:r>
              <a:rPr lang="en-US" altLang="ja-JP" sz="960" noProof="1">
                <a:solidFill>
                  <a:srgbClr val="0000FF"/>
                </a:solidFill>
              </a:rPr>
              <a:t>Adjust Θ</a:t>
            </a:r>
            <a:r>
              <a:rPr lang="en-US" altLang="ja-JP" sz="960" noProof="1" smtClean="0">
                <a:solidFill>
                  <a:srgbClr val="0000FF"/>
                </a:solidFill>
              </a:rPr>
              <a:t> </a:t>
            </a:r>
            <a:r>
              <a:rPr lang="en-US" altLang="ja-JP" sz="960" noProof="1"/>
              <a:t>shifts the image.)</a:t>
            </a:r>
            <a:endParaRPr lang="en-US" altLang="ja-JP" sz="960" dirty="0">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4940512" y="978705"/>
            <a:ext cx="2708403" cy="1658207"/>
          </a:xfrm>
          <a:prstGeom prst="rect">
            <a:avLst/>
          </a:prstGeom>
        </p:spPr>
      </p:pic>
      <p:sp>
        <p:nvSpPr>
          <p:cNvPr id="47" name="角丸四角形 46"/>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5733805" y="303491"/>
            <a:ext cx="845103"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① Search</a:t>
            </a:r>
            <a:endParaRPr lang="ja-JP" altLang="en-US" dirty="0">
              <a:solidFill>
                <a:schemeClr val="tx1">
                  <a:lumMod val="50000"/>
                  <a:lumOff val="50000"/>
                </a:schemeClr>
              </a:solidFill>
            </a:endParaRPr>
          </a:p>
        </p:txBody>
      </p:sp>
      <p:sp>
        <p:nvSpPr>
          <p:cNvPr id="52" name="Rectangle 59"/>
          <p:cNvSpPr>
            <a:spLocks noChangeArrowheads="1"/>
          </p:cNvSpPr>
          <p:nvPr/>
        </p:nvSpPr>
        <p:spPr bwMode="auto">
          <a:xfrm>
            <a:off x="4031755" y="296523"/>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3" name="Rectangle 59"/>
          <p:cNvSpPr>
            <a:spLocks noChangeArrowheads="1"/>
          </p:cNvSpPr>
          <p:nvPr/>
        </p:nvSpPr>
        <p:spPr bwMode="auto">
          <a:xfrm>
            <a:off x="2752314" y="28399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597536" y="261543"/>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97" name="正方形/長方形 96"/>
          <p:cNvSpPr/>
          <p:nvPr/>
        </p:nvSpPr>
        <p:spPr>
          <a:xfrm>
            <a:off x="5357453" y="1425473"/>
            <a:ext cx="1028233" cy="208505"/>
          </a:xfrm>
          <a:prstGeom prst="rect">
            <a:avLst/>
          </a:prstGeom>
          <a:solidFill>
            <a:schemeClr val="bg1"/>
          </a:solidFill>
        </p:spPr>
        <p:txBody>
          <a:bodyPr wrap="square" lIns="0" tIns="0" rIns="0" bIns="0" anchor="ctr" anchorCtr="1">
            <a:noAutofit/>
          </a:bodyPr>
          <a:lstStyle/>
          <a:p>
            <a:r>
              <a:rPr lang="ja-JP" altLang="en-US" sz="720" noProof="1">
                <a:latin typeface="メイリオ" panose="020B0604030504040204" pitchFamily="50" charset="-128"/>
                <a:ea typeface="メイリオ" panose="020B0604030504040204" pitchFamily="50" charset="-128"/>
                <a:cs typeface="メイリオ" panose="020B0604030504040204" pitchFamily="50" charset="-128"/>
              </a:rPr>
              <a:t>① Search Pattern</a:t>
            </a:r>
          </a:p>
        </p:txBody>
      </p:sp>
      <p:sp>
        <p:nvSpPr>
          <p:cNvPr id="98" name="正方形/長方形 97"/>
          <p:cNvSpPr/>
          <p:nvPr/>
        </p:nvSpPr>
        <p:spPr>
          <a:xfrm>
            <a:off x="6804248" y="1425473"/>
            <a:ext cx="749952" cy="208505"/>
          </a:xfrm>
          <a:prstGeom prst="rect">
            <a:avLst/>
          </a:prstGeom>
          <a:solidFill>
            <a:schemeClr val="bg1"/>
          </a:solidFill>
        </p:spPr>
        <p:txBody>
          <a:bodyPr wrap="square" lIns="0" tIns="0" rIns="0" bIns="0" anchor="ctr" anchorCtr="1">
            <a:noAutofit/>
          </a:bodyPr>
          <a:lstStyle/>
          <a:p>
            <a:r>
              <a:rPr lang="ja-JP" altLang="en-US" sz="720" noProof="1">
                <a:latin typeface="メイリオ" panose="020B0604030504040204" pitchFamily="50" charset="-128"/>
                <a:ea typeface="メイリオ" panose="020B0604030504040204" pitchFamily="50" charset="-128"/>
                <a:cs typeface="メイリオ" panose="020B0604030504040204" pitchFamily="50" charset="-128"/>
              </a:rPr>
              <a:t>⑤ OCR Area</a:t>
            </a:r>
          </a:p>
        </p:txBody>
      </p:sp>
      <p:cxnSp>
        <p:nvCxnSpPr>
          <p:cNvPr id="17" name="直線コネクタ 16"/>
          <p:cNvCxnSpPr/>
          <p:nvPr/>
        </p:nvCxnSpPr>
        <p:spPr>
          <a:xfrm>
            <a:off x="6172607" y="1633978"/>
            <a:ext cx="233404" cy="473803"/>
          </a:xfrm>
          <a:prstGeom prst="line">
            <a:avLst/>
          </a:prstGeom>
          <a:ln w="190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H="1">
            <a:off x="6902545" y="1633978"/>
            <a:ext cx="3583" cy="47994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41218" y="3866994"/>
            <a:ext cx="2165102" cy="1650238"/>
            <a:chOff x="241218" y="3866994"/>
            <a:chExt cx="2165102" cy="1650238"/>
          </a:xfrm>
        </p:grpSpPr>
        <p:pic>
          <p:nvPicPr>
            <p:cNvPr id="7" name="図 6"/>
            <p:cNvPicPr>
              <a:picLocks noChangeAspect="1"/>
            </p:cNvPicPr>
            <p:nvPr/>
          </p:nvPicPr>
          <p:blipFill>
            <a:blip r:embed="rId3"/>
            <a:stretch>
              <a:fillRect/>
            </a:stretch>
          </p:blipFill>
          <p:spPr>
            <a:xfrm>
              <a:off x="242703" y="4192569"/>
              <a:ext cx="2163617" cy="1324663"/>
            </a:xfrm>
            <a:prstGeom prst="rect">
              <a:avLst/>
            </a:prstGeom>
          </p:spPr>
        </p:pic>
        <p:sp>
          <p:nvSpPr>
            <p:cNvPr id="100" name="正方形/長方形 99"/>
            <p:cNvSpPr/>
            <p:nvPr/>
          </p:nvSpPr>
          <p:spPr>
            <a:xfrm>
              <a:off x="1979712" y="4255452"/>
              <a:ext cx="333878" cy="216024"/>
            </a:xfrm>
            <a:prstGeom prst="rect">
              <a:avLst/>
            </a:prstGeom>
            <a:solidFill>
              <a:schemeClr val="tx1"/>
            </a:solidFill>
          </p:spPr>
          <p:txBody>
            <a:bodyPr wrap="square" lIns="0" tIns="0" rIns="0" bIns="0" anchor="ctr" anchorCtr="1">
              <a:noAutofit/>
            </a:bodyPr>
            <a:lstStyle/>
            <a:p>
              <a:r>
                <a:rPr lang="en-US" altLang="ja-JP" sz="1120" b="1" noProof="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NG</a:t>
              </a:r>
            </a:p>
          </p:txBody>
        </p:sp>
        <p:pic>
          <p:nvPicPr>
            <p:cNvPr id="20" name="図 19"/>
            <p:cNvPicPr>
              <a:picLocks noChangeAspect="1"/>
            </p:cNvPicPr>
            <p:nvPr/>
          </p:nvPicPr>
          <p:blipFill>
            <a:blip r:embed="rId4"/>
            <a:stretch>
              <a:fillRect/>
            </a:stretch>
          </p:blipFill>
          <p:spPr>
            <a:xfrm>
              <a:off x="248261" y="4190046"/>
              <a:ext cx="1076954" cy="209608"/>
            </a:xfrm>
            <a:prstGeom prst="rect">
              <a:avLst/>
            </a:prstGeom>
          </p:spPr>
        </p:pic>
        <p:pic>
          <p:nvPicPr>
            <p:cNvPr id="48" name="図 47"/>
            <p:cNvPicPr>
              <a:picLocks noChangeAspect="1"/>
            </p:cNvPicPr>
            <p:nvPr/>
          </p:nvPicPr>
          <p:blipFill>
            <a:blip r:embed="rId5"/>
            <a:stretch>
              <a:fillRect/>
            </a:stretch>
          </p:blipFill>
          <p:spPr>
            <a:xfrm>
              <a:off x="241218" y="3866994"/>
              <a:ext cx="1847794" cy="332408"/>
            </a:xfrm>
            <a:prstGeom prst="rect">
              <a:avLst/>
            </a:prstGeom>
          </p:spPr>
        </p:pic>
      </p:grpSp>
      <p:sp>
        <p:nvSpPr>
          <p:cNvPr id="49" name="正方形/長方形 48"/>
          <p:cNvSpPr/>
          <p:nvPr/>
        </p:nvSpPr>
        <p:spPr>
          <a:xfrm>
            <a:off x="248261" y="5631635"/>
            <a:ext cx="1944216" cy="944376"/>
          </a:xfrm>
          <a:prstGeom prst="rect">
            <a:avLst/>
          </a:prstGeom>
          <a:solidFill>
            <a:schemeClr val="bg1"/>
          </a:solidFill>
        </p:spPr>
        <p:txBody>
          <a:bodyPr wrap="square" lIns="0" tIns="0" rIns="0" bIns="0" anchor="t" anchorCtr="0">
            <a:noAutofit/>
          </a:bodyPr>
          <a:lstStyle/>
          <a:p>
            <a:r>
              <a:rPr lang="en-US" altLang="ja-JP" sz="800" dirty="0">
                <a:latin typeface="Yu Gothic UI" panose="020B0500000000000000" pitchFamily="50" charset="-128"/>
                <a:ea typeface="Yu Gothic UI" panose="020B0500000000000000" pitchFamily="50" charset="-128"/>
                <a:cs typeface="メイリオ" panose="020B0604030504040204" pitchFamily="50" charset="-128"/>
              </a:rPr>
              <a:t>Since the image is tilted but "Angle" is not set, the correlation value becomes low and NG</a:t>
            </a:r>
          </a:p>
          <a:p>
            <a:endParaRPr lang="en-US" altLang="ja-JP" sz="800" dirty="0">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dirty="0">
                <a:latin typeface="Yu Gothic UI" panose="020B0500000000000000" pitchFamily="50" charset="-128"/>
                <a:ea typeface="Yu Gothic UI" panose="020B0500000000000000" pitchFamily="50" charset="-128"/>
                <a:cs typeface="メイリオ" panose="020B0604030504040204" pitchFamily="50" charset="-128"/>
              </a:rPr>
              <a:t>Show the XY location of the highest correlation value, though not exact</a:t>
            </a:r>
            <a:endParaRPr lang="en-US" altLang="ja-JP" sz="80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0" name="正方形/長方形 49"/>
          <p:cNvSpPr/>
          <p:nvPr/>
        </p:nvSpPr>
        <p:spPr>
          <a:xfrm>
            <a:off x="2555776" y="5619645"/>
            <a:ext cx="1960047" cy="689675"/>
          </a:xfrm>
          <a:prstGeom prst="rect">
            <a:avLst/>
          </a:prstGeom>
          <a:solidFill>
            <a:schemeClr val="bg1"/>
          </a:solidFill>
        </p:spPr>
        <p:txBody>
          <a:bodyPr wrap="square" lIns="0" tIns="0" rIns="0" bIns="0" anchor="t" anchorCtr="0">
            <a:noAutofit/>
          </a:bodyPr>
          <a:lstStyle/>
          <a:p>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When "Angle" is set, it detects angles in 0.1 degree increments within that range</a:t>
            </a:r>
            <a:r>
              <a:rPr lang="en-US" altLang="ja-JP" sz="800" noProof="1" smtClean="0">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800" noProof="1">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The correlation improves as much as when the image is not tilted.</a:t>
            </a:r>
            <a:endParaRPr lang="en-US" altLang="ja-JP" sz="80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1" name="正方形/長方形 50"/>
          <p:cNvSpPr/>
          <p:nvPr/>
        </p:nvSpPr>
        <p:spPr>
          <a:xfrm>
            <a:off x="4655957" y="5608050"/>
            <a:ext cx="2004275" cy="955972"/>
          </a:xfrm>
          <a:prstGeom prst="rect">
            <a:avLst/>
          </a:prstGeom>
          <a:solidFill>
            <a:schemeClr val="bg1"/>
          </a:solidFill>
        </p:spPr>
        <p:txBody>
          <a:bodyPr wrap="square" lIns="0" tIns="0" rIns="0" bIns="0" anchor="t" anchorCtr="0">
            <a:noAutofit/>
          </a:bodyPr>
          <a:lstStyle/>
          <a:p>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When </a:t>
            </a:r>
            <a:r>
              <a:rPr lang="en-US" altLang="ja-JP" sz="800" noProof="1" smtClean="0">
                <a:latin typeface="Yu Gothic UI" panose="020B0500000000000000" pitchFamily="50" charset="-128"/>
                <a:ea typeface="Yu Gothic UI" panose="020B0500000000000000" pitchFamily="50" charset="-128"/>
                <a:cs typeface="メイリオ" panose="020B0604030504040204" pitchFamily="50" charset="-128"/>
              </a:rPr>
              <a:t>“Adjust XY” </a:t>
            </a:r>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is checked, the XY of the inspection frame set in </a:t>
            </a:r>
            <a:r>
              <a:rPr lang="ja-JP" altLang="en-US" sz="800" noProof="1" smtClean="0">
                <a:latin typeface="Yu Gothic UI" panose="020B0500000000000000" pitchFamily="50" charset="-128"/>
                <a:ea typeface="Yu Gothic UI" panose="020B0500000000000000" pitchFamily="50" charset="-128"/>
                <a:cs typeface="メイリオ" panose="020B0604030504040204" pitchFamily="50" charset="-128"/>
              </a:rPr>
              <a:t>②③④⑤</a:t>
            </a:r>
            <a:r>
              <a:rPr lang="en-US" altLang="ja-JP" sz="800" noProof="1" smtClean="0">
                <a:latin typeface="Yu Gothic UI" panose="020B0500000000000000" pitchFamily="50" charset="-128"/>
                <a:ea typeface="Yu Gothic UI" panose="020B0500000000000000" pitchFamily="50" charset="-128"/>
                <a:cs typeface="メイリオ" panose="020B0604030504040204" pitchFamily="50" charset="-128"/>
              </a:rPr>
              <a:t>will </a:t>
            </a:r>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follow.</a:t>
            </a:r>
          </a:p>
          <a:p>
            <a:endParaRPr lang="en-US" altLang="ja-JP" sz="800" noProof="1">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However, if the image is tilted, it will be out of character like </a:t>
            </a:r>
            <a:r>
              <a:rPr lang="ja-JP" altLang="en-US" sz="800" noProof="1">
                <a:latin typeface="Yu Gothic UI" panose="020B0500000000000000" pitchFamily="50" charset="-128"/>
                <a:ea typeface="Yu Gothic UI" panose="020B0500000000000000" pitchFamily="50" charset="-128"/>
                <a:cs typeface="メイリオ" panose="020B0604030504040204" pitchFamily="50" charset="-128"/>
              </a:rPr>
              <a:t>⑤</a:t>
            </a:r>
            <a:r>
              <a:rPr lang="en-US" altLang="ja-JP" sz="800" noProof="1" smtClean="0">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noProof="1">
                <a:latin typeface="Yu Gothic UI" panose="020B0500000000000000" pitchFamily="50" charset="-128"/>
                <a:ea typeface="Yu Gothic UI" panose="020B0500000000000000" pitchFamily="50" charset="-128"/>
                <a:cs typeface="メイリオ" panose="020B0604030504040204" pitchFamily="50" charset="-128"/>
              </a:rPr>
              <a:t>OCR setting area (blue frame) in this example.</a:t>
            </a:r>
            <a:endParaRPr lang="en-US" altLang="ja-JP" sz="80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正方形/長方形 55"/>
          <p:cNvSpPr/>
          <p:nvPr/>
        </p:nvSpPr>
        <p:spPr>
          <a:xfrm>
            <a:off x="6800366" y="5608048"/>
            <a:ext cx="2236131" cy="955973"/>
          </a:xfrm>
          <a:prstGeom prst="rect">
            <a:avLst/>
          </a:prstGeom>
          <a:noFill/>
        </p:spPr>
        <p:txBody>
          <a:bodyPr wrap="square" lIns="0" tIns="0" rIns="0" bIns="0" anchor="t" anchorCtr="0">
            <a:noAutofit/>
          </a:bodyPr>
          <a:lstStyle/>
          <a:p>
            <a:r>
              <a:rPr lang="en-US" altLang="ja-JP" sz="800" dirty="0">
                <a:latin typeface="Yu Gothic UI" panose="020B0500000000000000" pitchFamily="50" charset="-128"/>
                <a:ea typeface="Yu Gothic UI" panose="020B0500000000000000" pitchFamily="50" charset="-128"/>
                <a:cs typeface="メイリオ" panose="020B0604030504040204" pitchFamily="50" charset="-128"/>
              </a:rPr>
              <a:t>If you check "Adjust Θ</a:t>
            </a:r>
            <a:r>
              <a:rPr lang="en-US" altLang="ja-JP" sz="800" dirty="0" smtClean="0">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dirty="0">
                <a:latin typeface="Yu Gothic UI" panose="020B0500000000000000" pitchFamily="50" charset="-128"/>
                <a:ea typeface="Yu Gothic UI" panose="020B0500000000000000" pitchFamily="50" charset="-128"/>
                <a:cs typeface="メイリオ" panose="020B0604030504040204" pitchFamily="50" charset="-128"/>
              </a:rPr>
              <a:t>the image itself will be rotated.</a:t>
            </a:r>
          </a:p>
          <a:p>
            <a:endParaRPr lang="en-US" altLang="ja-JP" sz="800" dirty="0">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dirty="0">
                <a:latin typeface="Yu Gothic UI" panose="020B0500000000000000" pitchFamily="50" charset="-128"/>
                <a:ea typeface="Yu Gothic UI" panose="020B0500000000000000" pitchFamily="50" charset="-128"/>
                <a:cs typeface="メイリオ" panose="020B0604030504040204" pitchFamily="50" charset="-128"/>
              </a:rPr>
              <a:t>*If you want to detect a pattern that doesn't distinguish between the top, bottom, left and right, it's better not to set "Angle" to prevent unnecessary rotation.</a:t>
            </a:r>
            <a:endParaRPr lang="en-US" altLang="ja-JP" sz="80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6" name="グループ化 5"/>
          <p:cNvGrpSpPr/>
          <p:nvPr/>
        </p:nvGrpSpPr>
        <p:grpSpPr>
          <a:xfrm>
            <a:off x="2425882" y="3859099"/>
            <a:ext cx="2164248" cy="1658133"/>
            <a:chOff x="2425882" y="3859099"/>
            <a:chExt cx="2164248" cy="1658133"/>
          </a:xfrm>
        </p:grpSpPr>
        <p:pic>
          <p:nvPicPr>
            <p:cNvPr id="10" name="図 9"/>
            <p:cNvPicPr>
              <a:picLocks noChangeAspect="1"/>
            </p:cNvPicPr>
            <p:nvPr/>
          </p:nvPicPr>
          <p:blipFill>
            <a:blip r:embed="rId6"/>
            <a:stretch>
              <a:fillRect/>
            </a:stretch>
          </p:blipFill>
          <p:spPr>
            <a:xfrm>
              <a:off x="2426514" y="4192569"/>
              <a:ext cx="2163616" cy="1324663"/>
            </a:xfrm>
            <a:prstGeom prst="rect">
              <a:avLst/>
            </a:prstGeom>
          </p:spPr>
        </p:pic>
        <p:pic>
          <p:nvPicPr>
            <p:cNvPr id="9" name="図 8"/>
            <p:cNvPicPr>
              <a:picLocks noChangeAspect="1"/>
            </p:cNvPicPr>
            <p:nvPr/>
          </p:nvPicPr>
          <p:blipFill>
            <a:blip r:embed="rId5"/>
            <a:stretch>
              <a:fillRect/>
            </a:stretch>
          </p:blipFill>
          <p:spPr>
            <a:xfrm>
              <a:off x="2425882" y="3859099"/>
              <a:ext cx="1847794" cy="332408"/>
            </a:xfrm>
            <a:prstGeom prst="rect">
              <a:avLst/>
            </a:prstGeom>
          </p:spPr>
        </p:pic>
        <p:grpSp>
          <p:nvGrpSpPr>
            <p:cNvPr id="36" name="グループ化 35"/>
            <p:cNvGrpSpPr/>
            <p:nvPr/>
          </p:nvGrpSpPr>
          <p:grpSpPr>
            <a:xfrm>
              <a:off x="2426936" y="4183056"/>
              <a:ext cx="1076954" cy="216997"/>
              <a:chOff x="254687" y="3926616"/>
              <a:chExt cx="1076954" cy="216997"/>
            </a:xfrm>
          </p:grpSpPr>
          <p:pic>
            <p:nvPicPr>
              <p:cNvPr id="37" name="図 36"/>
              <p:cNvPicPr>
                <a:picLocks noChangeAspect="1"/>
              </p:cNvPicPr>
              <p:nvPr/>
            </p:nvPicPr>
            <p:blipFill>
              <a:blip r:embed="rId4"/>
              <a:stretch>
                <a:fillRect/>
              </a:stretch>
            </p:blipFill>
            <p:spPr>
              <a:xfrm>
                <a:off x="254687" y="3934005"/>
                <a:ext cx="1076954" cy="209608"/>
              </a:xfrm>
              <a:prstGeom prst="rect">
                <a:avLst/>
              </a:prstGeom>
            </p:spPr>
          </p:pic>
          <p:sp>
            <p:nvSpPr>
              <p:cNvPr id="38" name="正方形/長方形 37"/>
              <p:cNvSpPr/>
              <p:nvPr/>
            </p:nvSpPr>
            <p:spPr>
              <a:xfrm>
                <a:off x="776208" y="3926616"/>
                <a:ext cx="356873" cy="208925"/>
              </a:xfrm>
              <a:prstGeom prst="rect">
                <a:avLst/>
              </a:prstGeom>
              <a:noFill/>
            </p:spPr>
            <p:txBody>
              <a:bodyPr wrap="square" lIns="0" tIns="0" rIns="0" bIns="0" anchor="ctr" anchorCtr="1">
                <a:noAutofit/>
              </a:bodyPr>
              <a:lstStyle/>
              <a:p>
                <a:r>
                  <a:rPr lang="en-US" altLang="ja-JP" sz="560" noProof="1">
                    <a:latin typeface="+mj-ea"/>
                    <a:ea typeface="+mj-ea"/>
                    <a:cs typeface="メイリオ" panose="020B0604030504040204" pitchFamily="50" charset="-128"/>
                  </a:rPr>
                  <a:t>±20</a:t>
                </a:r>
              </a:p>
            </p:txBody>
          </p:sp>
        </p:grpSp>
        <p:sp>
          <p:nvSpPr>
            <p:cNvPr id="57" name="楕円 56"/>
            <p:cNvSpPr/>
            <p:nvPr/>
          </p:nvSpPr>
          <p:spPr>
            <a:xfrm>
              <a:off x="2939486" y="4198253"/>
              <a:ext cx="596588" cy="21602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p:cNvGrpSpPr/>
          <p:nvPr/>
        </p:nvGrpSpPr>
        <p:grpSpPr>
          <a:xfrm>
            <a:off x="4606649" y="3859099"/>
            <a:ext cx="2173523" cy="1658133"/>
            <a:chOff x="4606649" y="3859099"/>
            <a:chExt cx="2173523" cy="1658133"/>
          </a:xfrm>
        </p:grpSpPr>
        <p:pic>
          <p:nvPicPr>
            <p:cNvPr id="11" name="図 10"/>
            <p:cNvPicPr>
              <a:picLocks noChangeAspect="1"/>
            </p:cNvPicPr>
            <p:nvPr/>
          </p:nvPicPr>
          <p:blipFill>
            <a:blip r:embed="rId7"/>
            <a:stretch>
              <a:fillRect/>
            </a:stretch>
          </p:blipFill>
          <p:spPr>
            <a:xfrm>
              <a:off x="4610324" y="4188753"/>
              <a:ext cx="2169848" cy="1328479"/>
            </a:xfrm>
            <a:prstGeom prst="rect">
              <a:avLst/>
            </a:prstGeom>
          </p:spPr>
        </p:pic>
        <p:pic>
          <p:nvPicPr>
            <p:cNvPr id="13" name="図 12"/>
            <p:cNvPicPr>
              <a:picLocks noChangeAspect="1"/>
            </p:cNvPicPr>
            <p:nvPr/>
          </p:nvPicPr>
          <p:blipFill>
            <a:blip r:embed="rId8"/>
            <a:stretch>
              <a:fillRect/>
            </a:stretch>
          </p:blipFill>
          <p:spPr>
            <a:xfrm>
              <a:off x="4606649" y="3859099"/>
              <a:ext cx="1972259" cy="328710"/>
            </a:xfrm>
            <a:prstGeom prst="rect">
              <a:avLst/>
            </a:prstGeom>
          </p:spPr>
        </p:pic>
        <p:grpSp>
          <p:nvGrpSpPr>
            <p:cNvPr id="39" name="グループ化 38"/>
            <p:cNvGrpSpPr/>
            <p:nvPr/>
          </p:nvGrpSpPr>
          <p:grpSpPr>
            <a:xfrm>
              <a:off x="4618294" y="4174984"/>
              <a:ext cx="1076954" cy="216997"/>
              <a:chOff x="254687" y="3926616"/>
              <a:chExt cx="1076954" cy="216997"/>
            </a:xfrm>
          </p:grpSpPr>
          <p:pic>
            <p:nvPicPr>
              <p:cNvPr id="41" name="図 40"/>
              <p:cNvPicPr>
                <a:picLocks noChangeAspect="1"/>
              </p:cNvPicPr>
              <p:nvPr/>
            </p:nvPicPr>
            <p:blipFill>
              <a:blip r:embed="rId4"/>
              <a:stretch>
                <a:fillRect/>
              </a:stretch>
            </p:blipFill>
            <p:spPr>
              <a:xfrm>
                <a:off x="254687" y="3934005"/>
                <a:ext cx="1076954" cy="209608"/>
              </a:xfrm>
              <a:prstGeom prst="rect">
                <a:avLst/>
              </a:prstGeom>
            </p:spPr>
          </p:pic>
          <p:sp>
            <p:nvSpPr>
              <p:cNvPr id="43" name="正方形/長方形 42"/>
              <p:cNvSpPr/>
              <p:nvPr/>
            </p:nvSpPr>
            <p:spPr>
              <a:xfrm>
                <a:off x="776208" y="3926616"/>
                <a:ext cx="356873" cy="208925"/>
              </a:xfrm>
              <a:prstGeom prst="rect">
                <a:avLst/>
              </a:prstGeom>
              <a:noFill/>
            </p:spPr>
            <p:txBody>
              <a:bodyPr wrap="square" lIns="0" tIns="0" rIns="0" bIns="0" anchor="ctr" anchorCtr="1">
                <a:noAutofit/>
              </a:bodyPr>
              <a:lstStyle/>
              <a:p>
                <a:r>
                  <a:rPr lang="en-US" altLang="ja-JP" sz="560" noProof="1">
                    <a:latin typeface="+mj-ea"/>
                    <a:ea typeface="+mj-ea"/>
                    <a:cs typeface="メイリオ" panose="020B0604030504040204" pitchFamily="50" charset="-128"/>
                  </a:rPr>
                  <a:t>±20</a:t>
                </a:r>
              </a:p>
            </p:txBody>
          </p:sp>
        </p:grpSp>
        <p:sp>
          <p:nvSpPr>
            <p:cNvPr id="59" name="楕円 58"/>
            <p:cNvSpPr/>
            <p:nvPr/>
          </p:nvSpPr>
          <p:spPr>
            <a:xfrm>
              <a:off x="5640932" y="3909946"/>
              <a:ext cx="531675" cy="21602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6800366" y="3859099"/>
            <a:ext cx="2162887" cy="1658133"/>
            <a:chOff x="6800366" y="3859099"/>
            <a:chExt cx="2162887" cy="1658133"/>
          </a:xfrm>
        </p:grpSpPr>
        <p:pic>
          <p:nvPicPr>
            <p:cNvPr id="15" name="図 14"/>
            <p:cNvPicPr>
              <a:picLocks noChangeAspect="1"/>
            </p:cNvPicPr>
            <p:nvPr/>
          </p:nvPicPr>
          <p:blipFill>
            <a:blip r:embed="rId9"/>
            <a:stretch>
              <a:fillRect/>
            </a:stretch>
          </p:blipFill>
          <p:spPr>
            <a:xfrm>
              <a:off x="6800366" y="3859099"/>
              <a:ext cx="1809524" cy="333333"/>
            </a:xfrm>
            <a:prstGeom prst="rect">
              <a:avLst/>
            </a:prstGeom>
          </p:spPr>
        </p:pic>
        <p:pic>
          <p:nvPicPr>
            <p:cNvPr id="16" name="図 15"/>
            <p:cNvPicPr>
              <a:picLocks noChangeAspect="1"/>
            </p:cNvPicPr>
            <p:nvPr/>
          </p:nvPicPr>
          <p:blipFill>
            <a:blip r:embed="rId10"/>
            <a:stretch>
              <a:fillRect/>
            </a:stretch>
          </p:blipFill>
          <p:spPr>
            <a:xfrm>
              <a:off x="6801396" y="4193646"/>
              <a:ext cx="2161857" cy="1323586"/>
            </a:xfrm>
            <a:prstGeom prst="rect">
              <a:avLst/>
            </a:prstGeom>
          </p:spPr>
        </p:pic>
        <p:grpSp>
          <p:nvGrpSpPr>
            <p:cNvPr id="44" name="グループ化 43"/>
            <p:cNvGrpSpPr/>
            <p:nvPr/>
          </p:nvGrpSpPr>
          <p:grpSpPr>
            <a:xfrm>
              <a:off x="6805370" y="4182657"/>
              <a:ext cx="1076954" cy="216997"/>
              <a:chOff x="254687" y="3926616"/>
              <a:chExt cx="1076954" cy="216997"/>
            </a:xfrm>
          </p:grpSpPr>
          <p:pic>
            <p:nvPicPr>
              <p:cNvPr id="45" name="図 44"/>
              <p:cNvPicPr>
                <a:picLocks noChangeAspect="1"/>
              </p:cNvPicPr>
              <p:nvPr/>
            </p:nvPicPr>
            <p:blipFill>
              <a:blip r:embed="rId4"/>
              <a:stretch>
                <a:fillRect/>
              </a:stretch>
            </p:blipFill>
            <p:spPr>
              <a:xfrm>
                <a:off x="254687" y="3934005"/>
                <a:ext cx="1076954" cy="209608"/>
              </a:xfrm>
              <a:prstGeom prst="rect">
                <a:avLst/>
              </a:prstGeom>
            </p:spPr>
          </p:pic>
          <p:sp>
            <p:nvSpPr>
              <p:cNvPr id="46" name="正方形/長方形 45"/>
              <p:cNvSpPr/>
              <p:nvPr/>
            </p:nvSpPr>
            <p:spPr>
              <a:xfrm>
                <a:off x="776208" y="3926616"/>
                <a:ext cx="356873" cy="208925"/>
              </a:xfrm>
              <a:prstGeom prst="rect">
                <a:avLst/>
              </a:prstGeom>
              <a:noFill/>
            </p:spPr>
            <p:txBody>
              <a:bodyPr wrap="square" lIns="0" tIns="0" rIns="0" bIns="0" anchor="ctr" anchorCtr="1">
                <a:noAutofit/>
              </a:bodyPr>
              <a:lstStyle/>
              <a:p>
                <a:r>
                  <a:rPr lang="en-US" altLang="ja-JP" sz="560" noProof="1">
                    <a:latin typeface="+mj-ea"/>
                    <a:ea typeface="+mj-ea"/>
                    <a:cs typeface="メイリオ" panose="020B0604030504040204" pitchFamily="50" charset="-128"/>
                  </a:rPr>
                  <a:t>±20</a:t>
                </a:r>
              </a:p>
            </p:txBody>
          </p:sp>
        </p:grpSp>
        <p:sp>
          <p:nvSpPr>
            <p:cNvPr id="60" name="楕円 59"/>
            <p:cNvSpPr/>
            <p:nvPr/>
          </p:nvSpPr>
          <p:spPr>
            <a:xfrm>
              <a:off x="8171773" y="3910482"/>
              <a:ext cx="458311" cy="21602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p:nvGrpSpPr>
        <p:grpSpPr>
          <a:xfrm>
            <a:off x="964211" y="610070"/>
            <a:ext cx="3846953" cy="2031302"/>
            <a:chOff x="964211" y="610070"/>
            <a:chExt cx="3846953" cy="2031302"/>
          </a:xfrm>
        </p:grpSpPr>
        <p:grpSp>
          <p:nvGrpSpPr>
            <p:cNvPr id="5" name="グループ化 4"/>
            <p:cNvGrpSpPr/>
            <p:nvPr/>
          </p:nvGrpSpPr>
          <p:grpSpPr>
            <a:xfrm>
              <a:off x="964211" y="610070"/>
              <a:ext cx="3846953" cy="2031302"/>
              <a:chOff x="964211" y="610070"/>
              <a:chExt cx="3846953" cy="2031302"/>
            </a:xfrm>
          </p:grpSpPr>
          <p:pic>
            <p:nvPicPr>
              <p:cNvPr id="2" name="図 1"/>
              <p:cNvPicPr>
                <a:picLocks noChangeAspect="1"/>
              </p:cNvPicPr>
              <p:nvPr/>
            </p:nvPicPr>
            <p:blipFill>
              <a:blip r:embed="rId11"/>
              <a:stretch>
                <a:fillRect/>
              </a:stretch>
            </p:blipFill>
            <p:spPr>
              <a:xfrm>
                <a:off x="964211" y="610070"/>
                <a:ext cx="3846953" cy="2031302"/>
              </a:xfrm>
              <a:prstGeom prst="rect">
                <a:avLst/>
              </a:prstGeom>
            </p:spPr>
          </p:pic>
          <p:pic>
            <p:nvPicPr>
              <p:cNvPr id="58" name="図 57"/>
              <p:cNvPicPr>
                <a:picLocks noChangeAspect="1"/>
              </p:cNvPicPr>
              <p:nvPr/>
            </p:nvPicPr>
            <p:blipFill>
              <a:blip r:embed="rId12"/>
              <a:stretch>
                <a:fillRect/>
              </a:stretch>
            </p:blipFill>
            <p:spPr>
              <a:xfrm>
                <a:off x="1081261" y="1700808"/>
                <a:ext cx="1053334" cy="883670"/>
              </a:xfrm>
              <a:prstGeom prst="rect">
                <a:avLst/>
              </a:prstGeom>
            </p:spPr>
          </p:pic>
        </p:grpSp>
        <p:sp>
          <p:nvSpPr>
            <p:cNvPr id="32" name="楕円 31"/>
            <p:cNvSpPr/>
            <p:nvPr/>
          </p:nvSpPr>
          <p:spPr>
            <a:xfrm>
              <a:off x="3068692" y="784197"/>
              <a:ext cx="313952" cy="21602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p:cNvPicPr>
              <a:picLocks noChangeAspect="1"/>
            </p:cNvPicPr>
            <p:nvPr/>
          </p:nvPicPr>
          <p:blipFill rotWithShape="1">
            <a:blip r:embed="rId13"/>
            <a:srcRect r="3981"/>
            <a:stretch/>
          </p:blipFill>
          <p:spPr>
            <a:xfrm>
              <a:off x="1079612" y="1670749"/>
              <a:ext cx="1096815" cy="942912"/>
            </a:xfrm>
            <a:prstGeom prst="rect">
              <a:avLst/>
            </a:prstGeom>
          </p:spPr>
        </p:pic>
      </p:grpSp>
    </p:spTree>
    <p:extLst>
      <p:ext uri="{BB962C8B-B14F-4D97-AF65-F5344CB8AC3E}">
        <p14:creationId xmlns="" xmlns:p14="http://schemas.microsoft.com/office/powerpoint/2010/main" val="2724713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a:xfrm>
            <a:off x="539552" y="2898222"/>
            <a:ext cx="8196476" cy="3046988"/>
          </a:xfrm>
          <a:prstGeom prst="rect">
            <a:avLst/>
          </a:prstGeom>
        </p:spPr>
        <p:txBody>
          <a:bodyPr wrap="square">
            <a:spAutoFit/>
          </a:bodyPr>
          <a:lstStyle/>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Matching(%)</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shows the correlation value between the detected image and the registered pattern, and the higher the value, the higher the match.</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t>When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Output Data</a:t>
            </a:r>
            <a:r>
              <a:rPr lang="ja-JP" altLang="en-US" sz="960" noProof="1"/>
              <a:t> is,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Value</a:t>
            </a:r>
            <a:r>
              <a:rPr lang="ja-JP" altLang="en-US" sz="960" noProof="1"/>
              <a:t> or, the display remains as it is, but the output data is rounded to the nearest whole number.</a:t>
            </a:r>
            <a:endParaRPr lang="en-US" altLang="ja-JP" sz="960" dirty="0" smtClean="0">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Absolute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Displays the detected image's XY center position in pixels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absolute position of the camera's angle of view, with the origin (0,0) at the upper left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Shift Position</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Displays the difference, in pixels, between the XY center position of the detected image and that of the registered pattern image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With the XY center of the registered image as the origin (0,0), the right direction -- &gt; is the relative position in the X plus direction and the down direction -- &gt; is the relative position in the Y plus direction.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Angle(deg.)</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Displays the angle of the detected image "0.0" fixed if the angle range setting is blank</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t>When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Output Data</a:t>
            </a:r>
            <a:r>
              <a:rPr lang="ja-JP" altLang="en-US" sz="960" noProof="1"/>
              <a:t> is,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Value</a:t>
            </a:r>
            <a:r>
              <a:rPr lang="ja-JP" altLang="en-US" sz="960" noProof="1"/>
              <a:t> or, the display remains as it is, but the output data is rounded to the nearest whole number.</a:t>
            </a:r>
            <a:endParaRPr lang="en-US" altLang="ja-JP" sz="960" dirty="0">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Pattern Replace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reposition the registration pattern to the current position by X (Center) Y (Center) without changing the image of the registration pattern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Shift Position X, Y is zero-reset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1" name="正方形/長方形 30"/>
          <p:cNvSpPr/>
          <p:nvPr/>
        </p:nvSpPr>
        <p:spPr>
          <a:xfrm>
            <a:off x="1056045" y="559713"/>
            <a:ext cx="5501619" cy="276999"/>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Result Output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checked, the result of the item will be added to the output data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32" name="グループ化 31"/>
          <p:cNvGrpSpPr/>
          <p:nvPr/>
        </p:nvGrpSpPr>
        <p:grpSpPr>
          <a:xfrm>
            <a:off x="6131879" y="3573016"/>
            <a:ext cx="851570" cy="660377"/>
            <a:chOff x="5916629" y="3471645"/>
            <a:chExt cx="851570" cy="660377"/>
          </a:xfrm>
        </p:grpSpPr>
        <p:cxnSp>
          <p:nvCxnSpPr>
            <p:cNvPr id="8" name="直線矢印コネクタ 7"/>
            <p:cNvCxnSpPr/>
            <p:nvPr/>
          </p:nvCxnSpPr>
          <p:spPr>
            <a:xfrm>
              <a:off x="6084168" y="3573016"/>
              <a:ext cx="288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6084168" y="3573016"/>
              <a:ext cx="0" cy="30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6312178" y="3471645"/>
              <a:ext cx="456021" cy="253916"/>
            </a:xfrm>
            <a:prstGeom prst="rect">
              <a:avLst/>
            </a:prstGeom>
          </p:spPr>
          <p:txBody>
            <a:bodyPr wrap="square">
              <a:spAutoFit/>
            </a:bodyPr>
            <a:lstStyle/>
            <a:p>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+X</a:t>
              </a:r>
            </a:p>
          </p:txBody>
        </p:sp>
        <p:sp>
          <p:nvSpPr>
            <p:cNvPr id="36" name="正方形/長方形 35"/>
            <p:cNvSpPr/>
            <p:nvPr/>
          </p:nvSpPr>
          <p:spPr>
            <a:xfrm>
              <a:off x="5916629" y="3878106"/>
              <a:ext cx="456021" cy="253916"/>
            </a:xfrm>
            <a:prstGeom prst="rect">
              <a:avLst/>
            </a:prstGeom>
          </p:spPr>
          <p:txBody>
            <a:bodyPr wrap="square">
              <a:spAutoFit/>
            </a:bodyPr>
            <a:lstStyle/>
            <a:p>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+Y</a:t>
              </a:r>
            </a:p>
          </p:txBody>
        </p:sp>
      </p:grpSp>
      <p:sp>
        <p:nvSpPr>
          <p:cNvPr id="46" name="角丸四角形 45"/>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5961436" y="318969"/>
            <a:ext cx="845103"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① Search</a:t>
            </a:r>
            <a:endParaRPr lang="ja-JP" altLang="en-US" dirty="0">
              <a:solidFill>
                <a:schemeClr val="tx1">
                  <a:lumMod val="50000"/>
                  <a:lumOff val="50000"/>
                </a:schemeClr>
              </a:solidFill>
            </a:endParaRPr>
          </a:p>
        </p:txBody>
      </p:sp>
      <p:sp>
        <p:nvSpPr>
          <p:cNvPr id="37" name="Rectangle 59"/>
          <p:cNvSpPr>
            <a:spLocks noChangeArrowheads="1"/>
          </p:cNvSpPr>
          <p:nvPr/>
        </p:nvSpPr>
        <p:spPr bwMode="auto">
          <a:xfrm>
            <a:off x="4233390" y="286149"/>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8" name="Rectangle 59"/>
          <p:cNvSpPr>
            <a:spLocks noChangeArrowheads="1"/>
          </p:cNvSpPr>
          <p:nvPr/>
        </p:nvSpPr>
        <p:spPr bwMode="auto">
          <a:xfrm>
            <a:off x="2952759" y="307271"/>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Rectangle 59"/>
          <p:cNvSpPr>
            <a:spLocks noChangeArrowheads="1"/>
          </p:cNvSpPr>
          <p:nvPr/>
        </p:nvSpPr>
        <p:spPr bwMode="auto">
          <a:xfrm>
            <a:off x="755576" y="276746"/>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9"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12" name="図 11"/>
          <p:cNvPicPr>
            <a:picLocks noChangeAspect="1"/>
          </p:cNvPicPr>
          <p:nvPr/>
        </p:nvPicPr>
        <p:blipFill>
          <a:blip r:embed="rId2"/>
          <a:stretch>
            <a:fillRect/>
          </a:stretch>
        </p:blipFill>
        <p:spPr>
          <a:xfrm>
            <a:off x="1691680" y="927249"/>
            <a:ext cx="1301224" cy="1658011"/>
          </a:xfrm>
          <a:prstGeom prst="rect">
            <a:avLst/>
          </a:prstGeom>
        </p:spPr>
      </p:pic>
      <p:pic>
        <p:nvPicPr>
          <p:cNvPr id="14" name="図 13"/>
          <p:cNvPicPr>
            <a:picLocks noChangeAspect="1"/>
          </p:cNvPicPr>
          <p:nvPr/>
        </p:nvPicPr>
        <p:blipFill>
          <a:blip r:embed="rId3"/>
          <a:stretch>
            <a:fillRect/>
          </a:stretch>
        </p:blipFill>
        <p:spPr>
          <a:xfrm>
            <a:off x="3229512" y="1149674"/>
            <a:ext cx="1864032" cy="1270931"/>
          </a:xfrm>
          <a:prstGeom prst="rect">
            <a:avLst/>
          </a:prstGeom>
        </p:spPr>
      </p:pic>
      <p:pic>
        <p:nvPicPr>
          <p:cNvPr id="15" name="図 14"/>
          <p:cNvPicPr>
            <a:picLocks noChangeAspect="1"/>
          </p:cNvPicPr>
          <p:nvPr/>
        </p:nvPicPr>
        <p:blipFill>
          <a:blip r:embed="rId4"/>
          <a:stretch>
            <a:fillRect/>
          </a:stretch>
        </p:blipFill>
        <p:spPr>
          <a:xfrm>
            <a:off x="5309233" y="1149674"/>
            <a:ext cx="1864032" cy="1270931"/>
          </a:xfrm>
          <a:prstGeom prst="rect">
            <a:avLst/>
          </a:prstGeom>
        </p:spPr>
      </p:pic>
    </p:spTree>
    <p:extLst>
      <p:ext uri="{BB962C8B-B14F-4D97-AF65-F5344CB8AC3E}">
        <p14:creationId xmlns="" xmlns:p14="http://schemas.microsoft.com/office/powerpoint/2010/main" val="40454498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518178" y="504333"/>
            <a:ext cx="3774831" cy="350865"/>
          </a:xfrm>
          <a:prstGeom prst="rect">
            <a:avLst/>
          </a:prstGeom>
        </p:spPr>
        <p:txBody>
          <a:bodyPr wrap="square">
            <a:spAutoFit/>
          </a:bodyPr>
          <a:lstStyle/>
          <a:p>
            <a:pPr>
              <a:lnSpc>
                <a:spcPct val="150000"/>
              </a:lnSpc>
            </a:pPr>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② Color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Extract specified color components from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5" name="正方形/長方形 44"/>
          <p:cNvSpPr/>
          <p:nvPr/>
        </p:nvSpPr>
        <p:spPr>
          <a:xfrm>
            <a:off x="738190" y="885460"/>
            <a:ext cx="5396457" cy="1852815"/>
          </a:xfrm>
          <a:prstGeom prst="rect">
            <a:avLst/>
          </a:prstGeom>
        </p:spPr>
        <p:txBody>
          <a:bodyPr wrap="square">
            <a:spAutoFit/>
          </a:bodyPr>
          <a:lstStyle/>
          <a:p>
            <a:r>
              <a:rPr lang="ja-JP" altLang="en-US"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88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Color</a:t>
            </a: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execution If not checked, it will be non-execution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RGB</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components can be specified numerically (0 ~ 255)</a:t>
            </a:r>
          </a:p>
          <a:p>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specified number can be seen in the actual color</a:t>
            </a:r>
          </a:p>
          <a:p>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Click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pen button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switch to the color extraction mode,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then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the "Set" screen to capture and specify the color of that location.</a:t>
            </a:r>
          </a:p>
          <a:p>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You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also double-click the designated color display area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palette in which you can specify an extraction color.</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Radius</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Tolerance for color detection. The higher the value, the more acceptable, and the smaller the stricter</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0" name="図 9"/>
          <p:cNvPicPr>
            <a:picLocks noChangeAspect="1"/>
          </p:cNvPicPr>
          <p:nvPr/>
        </p:nvPicPr>
        <p:blipFill>
          <a:blip r:embed="rId2" cstate="print"/>
          <a:stretch>
            <a:fillRect/>
          </a:stretch>
        </p:blipFill>
        <p:spPr>
          <a:xfrm>
            <a:off x="3910511" y="1994632"/>
            <a:ext cx="284132" cy="196707"/>
          </a:xfrm>
          <a:prstGeom prst="rect">
            <a:avLst/>
          </a:prstGeom>
        </p:spPr>
      </p:pic>
      <p:pic>
        <p:nvPicPr>
          <p:cNvPr id="12" name="図 11"/>
          <p:cNvPicPr>
            <a:picLocks noChangeAspect="1"/>
          </p:cNvPicPr>
          <p:nvPr/>
        </p:nvPicPr>
        <p:blipFill>
          <a:blip r:embed="rId3"/>
          <a:stretch>
            <a:fillRect/>
          </a:stretch>
        </p:blipFill>
        <p:spPr>
          <a:xfrm>
            <a:off x="1959547" y="1726961"/>
            <a:ext cx="259368" cy="171281"/>
          </a:xfrm>
          <a:prstGeom prst="rect">
            <a:avLst/>
          </a:prstGeom>
        </p:spPr>
      </p:pic>
      <p:sp>
        <p:nvSpPr>
          <p:cNvPr id="40" name="Rectangle 59"/>
          <p:cNvSpPr>
            <a:spLocks noChangeArrowheads="1"/>
          </p:cNvSpPr>
          <p:nvPr/>
        </p:nvSpPr>
        <p:spPr bwMode="auto">
          <a:xfrm>
            <a:off x="4082427" y="285246"/>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2843808" y="25525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Rectangle 59"/>
          <p:cNvSpPr>
            <a:spLocks noChangeArrowheads="1"/>
          </p:cNvSpPr>
          <p:nvPr/>
        </p:nvSpPr>
        <p:spPr bwMode="auto">
          <a:xfrm>
            <a:off x="706747" y="246719"/>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stretch>
            <a:fillRect/>
          </a:stretch>
        </p:blipFill>
        <p:spPr>
          <a:xfrm>
            <a:off x="319152" y="3220660"/>
            <a:ext cx="2075417" cy="1421352"/>
          </a:xfrm>
          <a:prstGeom prst="rect">
            <a:avLst/>
          </a:prstGeom>
        </p:spPr>
      </p:pic>
      <p:grpSp>
        <p:nvGrpSpPr>
          <p:cNvPr id="3" name="グループ化 2"/>
          <p:cNvGrpSpPr/>
          <p:nvPr/>
        </p:nvGrpSpPr>
        <p:grpSpPr>
          <a:xfrm>
            <a:off x="2483767" y="3212976"/>
            <a:ext cx="6408713" cy="1433067"/>
            <a:chOff x="1761916" y="2420888"/>
            <a:chExt cx="7058556" cy="1716388"/>
          </a:xfrm>
        </p:grpSpPr>
        <p:pic>
          <p:nvPicPr>
            <p:cNvPr id="15" name="図 14"/>
            <p:cNvPicPr>
              <a:picLocks noChangeAspect="1"/>
            </p:cNvPicPr>
            <p:nvPr/>
          </p:nvPicPr>
          <p:blipFill>
            <a:blip r:embed="rId5" cstate="print"/>
            <a:stretch>
              <a:fillRect/>
            </a:stretch>
          </p:blipFill>
          <p:spPr>
            <a:xfrm>
              <a:off x="6538392" y="2420889"/>
              <a:ext cx="2282080" cy="1711559"/>
            </a:xfrm>
            <a:prstGeom prst="rect">
              <a:avLst/>
            </a:prstGeom>
          </p:spPr>
        </p:pic>
        <p:pic>
          <p:nvPicPr>
            <p:cNvPr id="14" name="図 13"/>
            <p:cNvPicPr>
              <a:picLocks noChangeAspect="1"/>
            </p:cNvPicPr>
            <p:nvPr/>
          </p:nvPicPr>
          <p:blipFill>
            <a:blip r:embed="rId6" cstate="print"/>
            <a:stretch>
              <a:fillRect/>
            </a:stretch>
          </p:blipFill>
          <p:spPr>
            <a:xfrm>
              <a:off x="4151056" y="2420888"/>
              <a:ext cx="2282080" cy="1711561"/>
            </a:xfrm>
            <a:prstGeom prst="rect">
              <a:avLst/>
            </a:prstGeom>
          </p:spPr>
        </p:pic>
        <p:sp>
          <p:nvSpPr>
            <p:cNvPr id="56" name="正方形/長方形 55"/>
            <p:cNvSpPr/>
            <p:nvPr/>
          </p:nvSpPr>
          <p:spPr>
            <a:xfrm>
              <a:off x="6857207" y="3895602"/>
              <a:ext cx="553697"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R:225</a:t>
              </a:r>
            </a:p>
          </p:txBody>
        </p:sp>
        <p:sp>
          <p:nvSpPr>
            <p:cNvPr id="65" name="正方形/長方形 64"/>
            <p:cNvSpPr/>
            <p:nvPr/>
          </p:nvSpPr>
          <p:spPr>
            <a:xfrm>
              <a:off x="6643600" y="2459001"/>
              <a:ext cx="980910"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Radius:100</a:t>
              </a:r>
            </a:p>
          </p:txBody>
        </p:sp>
        <p:sp>
          <p:nvSpPr>
            <p:cNvPr id="66" name="正方形/長方形 65"/>
            <p:cNvSpPr/>
            <p:nvPr/>
          </p:nvSpPr>
          <p:spPr>
            <a:xfrm>
              <a:off x="7528105" y="3895601"/>
              <a:ext cx="457602" cy="191685"/>
            </a:xfrm>
            <a:prstGeom prst="rect">
              <a:avLst/>
            </a:prstGeom>
            <a:solidFill>
              <a:srgbClr val="FF99FF"/>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G:30</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8090964" y="3895601"/>
              <a:ext cx="457602" cy="191685"/>
            </a:xfrm>
            <a:prstGeom prst="rect">
              <a:avLst/>
            </a:prstGeom>
            <a:solidFill>
              <a:srgbClr val="FF99FF"/>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B:90</a:t>
              </a:r>
            </a:p>
          </p:txBody>
        </p:sp>
        <p:sp>
          <p:nvSpPr>
            <p:cNvPr id="68" name="正方形/長方形 67"/>
            <p:cNvSpPr/>
            <p:nvPr/>
          </p:nvSpPr>
          <p:spPr>
            <a:xfrm>
              <a:off x="4426256" y="3893192"/>
              <a:ext cx="553697"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R:225</a:t>
              </a:r>
            </a:p>
          </p:txBody>
        </p:sp>
        <p:sp>
          <p:nvSpPr>
            <p:cNvPr id="69" name="正方形/長方形 68"/>
            <p:cNvSpPr/>
            <p:nvPr/>
          </p:nvSpPr>
          <p:spPr>
            <a:xfrm>
              <a:off x="4253881" y="2459001"/>
              <a:ext cx="980910" cy="191685"/>
            </a:xfrm>
            <a:prstGeom prst="rect">
              <a:avLst/>
            </a:prstGeom>
            <a:solidFill>
              <a:srgbClr val="FF99FF"/>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Radius:150</a:t>
              </a:r>
            </a:p>
          </p:txBody>
        </p:sp>
        <p:sp>
          <p:nvSpPr>
            <p:cNvPr id="70" name="正方形/長方形 69"/>
            <p:cNvSpPr/>
            <p:nvPr/>
          </p:nvSpPr>
          <p:spPr>
            <a:xfrm>
              <a:off x="5097155" y="3893191"/>
              <a:ext cx="457602"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G:0</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660013" y="3893191"/>
              <a:ext cx="457602"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B:0</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3" name="図 12"/>
            <p:cNvPicPr>
              <a:picLocks noChangeAspect="1"/>
            </p:cNvPicPr>
            <p:nvPr/>
          </p:nvPicPr>
          <p:blipFill>
            <a:blip r:embed="rId7"/>
            <a:stretch>
              <a:fillRect/>
            </a:stretch>
          </p:blipFill>
          <p:spPr>
            <a:xfrm>
              <a:off x="1761916" y="2424363"/>
              <a:ext cx="2283883" cy="1712913"/>
            </a:xfrm>
            <a:prstGeom prst="rect">
              <a:avLst/>
            </a:prstGeom>
          </p:spPr>
        </p:pic>
        <p:sp>
          <p:nvSpPr>
            <p:cNvPr id="41" name="正方形/長方形 40"/>
            <p:cNvSpPr/>
            <p:nvPr/>
          </p:nvSpPr>
          <p:spPr>
            <a:xfrm>
              <a:off x="2004584" y="3894620"/>
              <a:ext cx="553697"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R:225</a:t>
              </a:r>
            </a:p>
          </p:txBody>
        </p:sp>
        <p:sp>
          <p:nvSpPr>
            <p:cNvPr id="46" name="正方形/長方形 45"/>
            <p:cNvSpPr/>
            <p:nvPr/>
          </p:nvSpPr>
          <p:spPr>
            <a:xfrm>
              <a:off x="1859941" y="2459001"/>
              <a:ext cx="980910"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Radius:100</a:t>
              </a:r>
            </a:p>
          </p:txBody>
        </p:sp>
        <p:sp>
          <p:nvSpPr>
            <p:cNvPr id="49" name="正方形/長方形 48"/>
            <p:cNvSpPr/>
            <p:nvPr/>
          </p:nvSpPr>
          <p:spPr>
            <a:xfrm>
              <a:off x="2675483" y="3894619"/>
              <a:ext cx="457602"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G:0</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3238341" y="3894619"/>
              <a:ext cx="457602" cy="191685"/>
            </a:xfrm>
            <a:prstGeom prst="rect">
              <a:avLst/>
            </a:prstGeom>
            <a:solidFill>
              <a:schemeClr val="bg1"/>
            </a:solidFill>
          </p:spPr>
          <p:txBody>
            <a:bodyPr wrap="square" lIns="0" tIns="0" rIns="0" bIns="0" anchor="ctr" anchorCtr="1">
              <a:noAutofit/>
            </a:bodyP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B:0</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下矢印 37"/>
            <p:cNvSpPr/>
            <p:nvPr/>
          </p:nvSpPr>
          <p:spPr>
            <a:xfrm rot="2542894">
              <a:off x="5832604" y="3147264"/>
              <a:ext cx="150583" cy="218842"/>
            </a:xfrm>
            <a:prstGeom prst="downArrow">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p:cNvSpPr/>
            <p:nvPr/>
          </p:nvSpPr>
          <p:spPr>
            <a:xfrm rot="5400000">
              <a:off x="5735433" y="2924315"/>
              <a:ext cx="162298" cy="197550"/>
            </a:xfrm>
            <a:prstGeom prst="downArrow">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下矢印 46"/>
            <p:cNvSpPr/>
            <p:nvPr/>
          </p:nvSpPr>
          <p:spPr>
            <a:xfrm rot="2542894">
              <a:off x="8219939" y="3126253"/>
              <a:ext cx="150583" cy="218842"/>
            </a:xfrm>
            <a:prstGeom prst="downArrow">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正方形/長方形 32"/>
          <p:cNvSpPr/>
          <p:nvPr/>
        </p:nvSpPr>
        <p:spPr>
          <a:xfrm>
            <a:off x="5766174" y="302312"/>
            <a:ext cx="756938"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② Color</a:t>
            </a:r>
            <a:endParaRPr lang="ja-JP" altLang="en-US" dirty="0">
              <a:solidFill>
                <a:schemeClr val="tx1">
                  <a:lumMod val="50000"/>
                  <a:lumOff val="50000"/>
                </a:schemeClr>
              </a:solidFill>
            </a:endParaRPr>
          </a:p>
        </p:txBody>
      </p:sp>
      <p:pic>
        <p:nvPicPr>
          <p:cNvPr id="2" name="図 1"/>
          <p:cNvPicPr>
            <a:picLocks noChangeAspect="1"/>
          </p:cNvPicPr>
          <p:nvPr/>
        </p:nvPicPr>
        <p:blipFill>
          <a:blip r:embed="rId8"/>
          <a:stretch>
            <a:fillRect/>
          </a:stretch>
        </p:blipFill>
        <p:spPr>
          <a:xfrm>
            <a:off x="4880490" y="691512"/>
            <a:ext cx="2781630" cy="1355413"/>
          </a:xfrm>
          <a:prstGeom prst="rect">
            <a:avLst/>
          </a:prstGeom>
        </p:spPr>
      </p:pic>
      <p:pic>
        <p:nvPicPr>
          <p:cNvPr id="36" name="図 35"/>
          <p:cNvPicPr>
            <a:picLocks noChangeAspect="1"/>
          </p:cNvPicPr>
          <p:nvPr/>
        </p:nvPicPr>
        <p:blipFill>
          <a:blip r:embed="rId9"/>
          <a:stretch>
            <a:fillRect/>
          </a:stretch>
        </p:blipFill>
        <p:spPr>
          <a:xfrm>
            <a:off x="7017824" y="1931879"/>
            <a:ext cx="1516037" cy="1076357"/>
          </a:xfrm>
          <a:prstGeom prst="rect">
            <a:avLst/>
          </a:prstGeom>
        </p:spPr>
      </p:pic>
      <p:sp>
        <p:nvSpPr>
          <p:cNvPr id="6" name="曲折矢印 5"/>
          <p:cNvSpPr/>
          <p:nvPr/>
        </p:nvSpPr>
        <p:spPr>
          <a:xfrm flipV="1">
            <a:off x="6451814" y="1864488"/>
            <a:ext cx="822146" cy="616632"/>
          </a:xfrm>
          <a:prstGeom prst="bentArrow">
            <a:avLst>
              <a:gd name="adj1" fmla="val 10180"/>
              <a:gd name="adj2" fmla="val 11945"/>
              <a:gd name="adj3" fmla="val 17523"/>
              <a:gd name="adj4" fmla="val 43750"/>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正方形/長方形 47"/>
          <p:cNvSpPr/>
          <p:nvPr/>
        </p:nvSpPr>
        <p:spPr>
          <a:xfrm>
            <a:off x="5657259" y="2091802"/>
            <a:ext cx="890603" cy="160044"/>
          </a:xfrm>
          <a:prstGeom prst="rect">
            <a:avLst/>
          </a:prstGeom>
          <a:noFill/>
        </p:spPr>
        <p:txBody>
          <a:bodyPr wrap="square" lIns="0" tIns="0" rIns="0" bIns="0" anchor="ctr" anchorCtr="1">
            <a:noAutofit/>
          </a:bodyPr>
          <a:lstStyle/>
          <a:p>
            <a:pPr algn="ctr">
              <a:lnSpc>
                <a:spcPct val="150000"/>
              </a:lnSpc>
            </a:pPr>
            <a:r>
              <a:rPr lang="ja-JP" altLang="en-US" sz="7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 click</a:t>
            </a:r>
            <a:endParaRPr lang="en-US" altLang="ja-JP" sz="7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0" name="正方形/長方形 49"/>
          <p:cNvSpPr/>
          <p:nvPr/>
        </p:nvSpPr>
        <p:spPr>
          <a:xfrm>
            <a:off x="3018068" y="4646043"/>
            <a:ext cx="1296315" cy="216024"/>
          </a:xfrm>
          <a:prstGeom prst="rect">
            <a:avLst/>
          </a:prstGeom>
          <a:noFill/>
        </p:spPr>
        <p:txBody>
          <a:bodyPr wrap="square" lIns="0" tIns="0" rIns="0" bIns="0" anchor="t" anchorCtr="0">
            <a:noAutofit/>
          </a:bodyPr>
          <a:lstStyle/>
          <a:p>
            <a:pPr>
              <a:lnSpc>
                <a:spcPct val="150000"/>
              </a:lnSpc>
            </a:pPr>
            <a:r>
              <a:rPr lang="ja-JP" altLang="en-US" sz="7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Extract only the red component</a:t>
            </a:r>
            <a:endParaRPr lang="en-US" altLang="ja-JP" sz="7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1" name="正方形/長方形 50"/>
          <p:cNvSpPr/>
          <p:nvPr/>
        </p:nvSpPr>
        <p:spPr>
          <a:xfrm>
            <a:off x="4697669" y="4683341"/>
            <a:ext cx="2068565" cy="216024"/>
          </a:xfrm>
          <a:prstGeom prst="rect">
            <a:avLst/>
          </a:prstGeom>
          <a:noFill/>
        </p:spPr>
        <p:txBody>
          <a:bodyPr wrap="square" lIns="0" tIns="0" rIns="0" bIns="0" anchor="t" anchorCtr="0">
            <a:noAutofit/>
          </a:bodyPr>
          <a:lstStyle/>
          <a:p>
            <a:r>
              <a:rPr lang="en-US" altLang="ja-JP" sz="7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increasing the Radius, even subtle reds are extracted</a:t>
            </a:r>
            <a:endParaRPr lang="en-US" altLang="ja-JP" sz="7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2" name="正方形/長方形 51"/>
          <p:cNvSpPr/>
          <p:nvPr/>
        </p:nvSpPr>
        <p:spPr>
          <a:xfrm>
            <a:off x="6895923" y="4691752"/>
            <a:ext cx="2068565" cy="387689"/>
          </a:xfrm>
          <a:prstGeom prst="rect">
            <a:avLst/>
          </a:prstGeom>
          <a:noFill/>
        </p:spPr>
        <p:txBody>
          <a:bodyPr wrap="square" lIns="0" tIns="0" rIns="0" bIns="0" anchor="t" anchorCtr="0">
            <a:noAutofit/>
          </a:bodyPr>
          <a:lstStyle/>
          <a:p>
            <a:r>
              <a:rPr lang="en-US" altLang="ja-JP" sz="7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Radius is the same, but it extracts a specific red by slightly increasing the green and blue components.</a:t>
            </a:r>
            <a:endParaRPr lang="en-US" altLang="ja-JP" sz="7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3" name="正方形/長方形 52"/>
          <p:cNvSpPr/>
          <p:nvPr/>
        </p:nvSpPr>
        <p:spPr>
          <a:xfrm>
            <a:off x="706747" y="5122989"/>
            <a:ext cx="5503058" cy="1311128"/>
          </a:xfrm>
          <a:prstGeom prst="rect">
            <a:avLst/>
          </a:prstGeom>
        </p:spPr>
        <p:txBody>
          <a:bodyPr wrap="square">
            <a:spAutoFit/>
          </a:bodyPr>
          <a:lstStyle/>
          <a:p>
            <a:r>
              <a:rPr lang="en-US" altLang="ja-JP"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HSV</a:t>
            </a: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Based on the Hue, Saturation and Value elements, color extraction is performed.</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Compared with "RGB," "HSV" may be able to extract colors that are closer to human color senses or more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resistant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changes in ambient brightness.</a:t>
            </a:r>
          </a:p>
          <a:p>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Use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according to your target.</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HSV </a:t>
            </a:r>
            <a:r>
              <a:rPr lang="en-US" altLang="ja-JP" sz="88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Width</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Sets the hue width. In FLIPS, hues are expressed in 0 ~ 360 degree angles, and the extraction width is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plus or minus angles around the value of H. Therefore, a higher HSV Width value will allow closer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colors</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 lower value will be stricter</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楕円 54"/>
          <p:cNvSpPr/>
          <p:nvPr/>
        </p:nvSpPr>
        <p:spPr>
          <a:xfrm>
            <a:off x="6018602" y="1012574"/>
            <a:ext cx="1536529" cy="51385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6"/>
          <p:cNvSpPr/>
          <p:nvPr/>
        </p:nvSpPr>
        <p:spPr>
          <a:xfrm>
            <a:off x="7023098" y="1668929"/>
            <a:ext cx="825187" cy="140018"/>
          </a:xfrm>
          <a:prstGeom prst="rightArrow">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p:cNvSpPr/>
          <p:nvPr/>
        </p:nvSpPr>
        <p:spPr>
          <a:xfrm>
            <a:off x="6227511" y="1540146"/>
            <a:ext cx="879640" cy="430179"/>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7811643" y="1648902"/>
            <a:ext cx="890603" cy="160044"/>
          </a:xfrm>
          <a:prstGeom prst="rect">
            <a:avLst/>
          </a:prstGeom>
          <a:noFill/>
        </p:spPr>
        <p:txBody>
          <a:bodyPr wrap="square" lIns="0" tIns="0" rIns="0" bIns="0" anchor="ctr" anchorCtr="1">
            <a:noAutofit/>
          </a:bodyPr>
          <a:lstStyle/>
          <a:p>
            <a:pPr algn="ctr">
              <a:lnSpc>
                <a:spcPct val="150000"/>
              </a:lnSpc>
            </a:pPr>
            <a:r>
              <a:rPr lang="en-US" altLang="ja-JP" sz="7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screen click</a:t>
            </a:r>
            <a:endParaRPr lang="en-US" altLang="ja-JP" sz="7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9" name="グループ化 8"/>
          <p:cNvGrpSpPr/>
          <p:nvPr/>
        </p:nvGrpSpPr>
        <p:grpSpPr>
          <a:xfrm>
            <a:off x="6398191" y="5226784"/>
            <a:ext cx="1936483" cy="1411567"/>
            <a:chOff x="6398191" y="5226784"/>
            <a:chExt cx="1936483" cy="1411567"/>
          </a:xfrm>
        </p:grpSpPr>
        <p:pic>
          <p:nvPicPr>
            <p:cNvPr id="8" name="図 7"/>
            <p:cNvPicPr>
              <a:picLocks noChangeAspect="1"/>
            </p:cNvPicPr>
            <p:nvPr/>
          </p:nvPicPr>
          <p:blipFill>
            <a:blip r:embed="rId10" cstate="print"/>
            <a:stretch>
              <a:fillRect/>
            </a:stretch>
          </p:blipFill>
          <p:spPr>
            <a:xfrm>
              <a:off x="6431108" y="5226784"/>
              <a:ext cx="1903566" cy="1411567"/>
            </a:xfrm>
            <a:prstGeom prst="rect">
              <a:avLst/>
            </a:prstGeom>
          </p:spPr>
        </p:pic>
        <p:sp>
          <p:nvSpPr>
            <p:cNvPr id="61" name="正方形/長方形 60"/>
            <p:cNvSpPr/>
            <p:nvPr/>
          </p:nvSpPr>
          <p:spPr>
            <a:xfrm>
              <a:off x="7125988" y="6506507"/>
              <a:ext cx="717227" cy="131190"/>
            </a:xfrm>
            <a:prstGeom prst="rect">
              <a:avLst/>
            </a:prstGeom>
            <a:solidFill>
              <a:schemeClr val="bg1"/>
            </a:solidFill>
          </p:spPr>
          <p:txBody>
            <a:bodyPr wrap="none" lIns="0" tIns="0" rIns="0" bIns="0" anchor="t" anchorCtr="0">
              <a:noAutofit/>
            </a:bodyPr>
            <a:lstStyle/>
            <a:p>
              <a:pPr algn="ctr"/>
              <a:r>
                <a:rPr lang="ja-JP" altLang="en-US" sz="64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Saturation </a:t>
              </a:r>
              <a:r>
                <a:rPr lang="en-US" altLang="ja-JP" sz="6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Saturation</a:t>
              </a:r>
            </a:p>
          </p:txBody>
        </p:sp>
        <p:sp>
          <p:nvSpPr>
            <p:cNvPr id="62" name="正方形/長方形 61"/>
            <p:cNvSpPr/>
            <p:nvPr/>
          </p:nvSpPr>
          <p:spPr>
            <a:xfrm>
              <a:off x="6712759" y="6127556"/>
              <a:ext cx="285428" cy="268378"/>
            </a:xfrm>
            <a:prstGeom prst="rect">
              <a:avLst/>
            </a:prstGeom>
            <a:solidFill>
              <a:schemeClr val="bg1"/>
            </a:solidFill>
          </p:spPr>
          <p:txBody>
            <a:bodyPr wrap="none" lIns="0" tIns="0" rIns="0" bIns="0" anchor="t" anchorCtr="0">
              <a:noAutofit/>
            </a:bodyPr>
            <a:lstStyle/>
            <a:p>
              <a:pPr algn="ctr">
                <a:lnSpc>
                  <a:spcPts val="900"/>
                </a:lnSpc>
              </a:pPr>
              <a:r>
                <a:rPr lang="ja-JP" altLang="en-US" sz="64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Hue</a:t>
              </a:r>
              <a:endParaRPr lang="en-US" altLang="ja-JP" sz="64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gn="ctr">
                <a:lnSpc>
                  <a:spcPts val="900"/>
                </a:lnSpc>
              </a:pPr>
              <a:r>
                <a:rPr lang="en-US" altLang="ja-JP" sz="6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Hue</a:t>
              </a:r>
            </a:p>
          </p:txBody>
        </p:sp>
        <p:sp>
          <p:nvSpPr>
            <p:cNvPr id="63" name="正方形/長方形 62"/>
            <p:cNvSpPr/>
            <p:nvPr/>
          </p:nvSpPr>
          <p:spPr>
            <a:xfrm>
              <a:off x="6398191" y="5754903"/>
              <a:ext cx="285428" cy="268378"/>
            </a:xfrm>
            <a:prstGeom prst="rect">
              <a:avLst/>
            </a:prstGeom>
            <a:solidFill>
              <a:schemeClr val="bg1"/>
            </a:solidFill>
          </p:spPr>
          <p:txBody>
            <a:bodyPr wrap="none" lIns="0" tIns="0" rIns="0" bIns="0" anchor="t" anchorCtr="0">
              <a:noAutofit/>
            </a:bodyPr>
            <a:lstStyle/>
            <a:p>
              <a:pPr algn="ctr">
                <a:lnSpc>
                  <a:spcPts val="900"/>
                </a:lnSpc>
              </a:pPr>
              <a:r>
                <a:rPr lang="ja-JP" altLang="en-US" sz="64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brightness</a:t>
              </a:r>
              <a:endParaRPr lang="en-US" altLang="ja-JP" sz="64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gn="ctr">
                <a:lnSpc>
                  <a:spcPts val="900"/>
                </a:lnSpc>
              </a:pPr>
              <a:r>
                <a:rPr lang="en-US" altLang="ja-JP" sz="64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Value</a:t>
              </a:r>
            </a:p>
          </p:txBody>
        </p:sp>
      </p:grpSp>
      <p:pic>
        <p:nvPicPr>
          <p:cNvPr id="16" name="図 15"/>
          <p:cNvPicPr>
            <a:picLocks noChangeAspect="1"/>
          </p:cNvPicPr>
          <p:nvPr/>
        </p:nvPicPr>
        <p:blipFill>
          <a:blip r:embed="rId11"/>
          <a:stretch>
            <a:fillRect/>
          </a:stretch>
        </p:blipFill>
        <p:spPr>
          <a:xfrm>
            <a:off x="7741911" y="179438"/>
            <a:ext cx="1161905" cy="666667"/>
          </a:xfrm>
          <a:prstGeom prst="rect">
            <a:avLst/>
          </a:prstGeom>
        </p:spPr>
      </p:pic>
      <p:sp>
        <p:nvSpPr>
          <p:cNvPr id="30" name="角丸四角形 29"/>
          <p:cNvSpPr/>
          <p:nvPr/>
        </p:nvSpPr>
        <p:spPr>
          <a:xfrm>
            <a:off x="7741911"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641013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2"/>
          <a:stretch>
            <a:fillRect/>
          </a:stretch>
        </p:blipFill>
        <p:spPr>
          <a:xfrm>
            <a:off x="2915816" y="659314"/>
            <a:ext cx="2781630" cy="1355413"/>
          </a:xfrm>
          <a:prstGeom prst="rect">
            <a:avLst/>
          </a:prstGeom>
        </p:spPr>
      </p:pic>
      <p:sp>
        <p:nvSpPr>
          <p:cNvPr id="40" name="Rectangle 59"/>
          <p:cNvSpPr>
            <a:spLocks noChangeArrowheads="1"/>
          </p:cNvSpPr>
          <p:nvPr/>
        </p:nvSpPr>
        <p:spPr bwMode="auto">
          <a:xfrm>
            <a:off x="3971699" y="321762"/>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2683043" y="30707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Rectangle 59"/>
          <p:cNvSpPr>
            <a:spLocks noChangeArrowheads="1"/>
          </p:cNvSpPr>
          <p:nvPr/>
        </p:nvSpPr>
        <p:spPr bwMode="auto">
          <a:xfrm>
            <a:off x="467544" y="307851"/>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Text Box 2"/>
          <p:cNvSpPr txBox="1">
            <a:spLocks noChangeArrowheads="1"/>
          </p:cNvSpPr>
          <p:nvPr/>
        </p:nvSpPr>
        <p:spPr bwMode="auto">
          <a:xfrm>
            <a:off x="179512" y="53678"/>
            <a:ext cx="273630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8" name="正方形/長方形 47"/>
          <p:cNvSpPr/>
          <p:nvPr/>
        </p:nvSpPr>
        <p:spPr>
          <a:xfrm>
            <a:off x="458024" y="2142942"/>
            <a:ext cx="7194354" cy="3194721"/>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Check Area</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clicked, the button changes color and allows you to specify the color extraction area on the "Set" screen with the mouse.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Move the mouse cursor to the start point, right-click, continue moving the mouse and releasing it at the end point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color extraction area with the mouse or click the "Check Area" button again to restore the button color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specify the area directly by number. (* Numbers are in units of "pixels" and the upper left is 0,0)</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Extracts registered colors from the area range set here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specify the whole area by clicking Whole Range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switch the border width between 2 pix/1 pix each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time.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Double-clicking also displays a color palette where you can change the color of the border.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*①Search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Adjust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②③④</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⑤</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checked in Search and a pattern search has already been performed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there is a difference between the registered image position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current set image position (Shift Position X, Y is non-zero), the area specified here will be shifted by that amount.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Therefore</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this condition, when you specify the area,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confirmation message appears asking whether to "Pattern Replace" as shown on the right.</a:t>
            </a:r>
          </a:p>
          <a:p>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"OK" to execute "Pattern Replace" and make the current pattern detection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position</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new reference position.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50" name="グループ化 49"/>
          <p:cNvGrpSpPr/>
          <p:nvPr/>
        </p:nvGrpSpPr>
        <p:grpSpPr>
          <a:xfrm>
            <a:off x="1096546" y="3492541"/>
            <a:ext cx="144016" cy="144016"/>
            <a:chOff x="827584" y="5805264"/>
            <a:chExt cx="144016" cy="144016"/>
          </a:xfrm>
        </p:grpSpPr>
        <p:sp>
          <p:nvSpPr>
            <p:cNvPr id="51" name="正方形/長方形 50"/>
            <p:cNvSpPr/>
            <p:nvPr/>
          </p:nvSpPr>
          <p:spPr>
            <a:xfrm>
              <a:off x="827584" y="5805264"/>
              <a:ext cx="144016" cy="14401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64042" y="5827488"/>
              <a:ext cx="78399" cy="8366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p:cNvGrpSpPr/>
          <p:nvPr/>
        </p:nvGrpSpPr>
        <p:grpSpPr>
          <a:xfrm>
            <a:off x="7673504" y="2281176"/>
            <a:ext cx="784329" cy="739807"/>
            <a:chOff x="7194355" y="2179239"/>
            <a:chExt cx="784329" cy="739807"/>
          </a:xfrm>
        </p:grpSpPr>
        <p:sp>
          <p:nvSpPr>
            <p:cNvPr id="55" name="正方形/長方形 54"/>
            <p:cNvSpPr/>
            <p:nvPr/>
          </p:nvSpPr>
          <p:spPr>
            <a:xfrm>
              <a:off x="7249773" y="2179240"/>
              <a:ext cx="678255" cy="55184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左矢印 56"/>
            <p:cNvSpPr/>
            <p:nvPr/>
          </p:nvSpPr>
          <p:spPr>
            <a:xfrm rot="5400000">
              <a:off x="7843840" y="2784203"/>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p:nvPr/>
          </p:nvCxnSpPr>
          <p:spPr>
            <a:xfrm>
              <a:off x="7249773" y="2179239"/>
              <a:ext cx="678255" cy="55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左矢印 58"/>
            <p:cNvSpPr/>
            <p:nvPr/>
          </p:nvSpPr>
          <p:spPr>
            <a:xfrm rot="5400000">
              <a:off x="7170347" y="2239270"/>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0" name="図 59"/>
          <p:cNvPicPr>
            <a:picLocks noChangeAspect="1"/>
          </p:cNvPicPr>
          <p:nvPr/>
        </p:nvPicPr>
        <p:blipFill>
          <a:blip r:embed="rId3"/>
          <a:stretch>
            <a:fillRect/>
          </a:stretch>
        </p:blipFill>
        <p:spPr>
          <a:xfrm>
            <a:off x="3768559" y="3198423"/>
            <a:ext cx="371429" cy="171429"/>
          </a:xfrm>
          <a:prstGeom prst="rect">
            <a:avLst/>
          </a:prstGeom>
        </p:spPr>
      </p:pic>
      <p:sp>
        <p:nvSpPr>
          <p:cNvPr id="62" name="楕円 61"/>
          <p:cNvSpPr/>
          <p:nvPr/>
        </p:nvSpPr>
        <p:spPr>
          <a:xfrm>
            <a:off x="3250054" y="944965"/>
            <a:ext cx="783851" cy="686571"/>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a:blip r:embed="rId4"/>
          <a:stretch>
            <a:fillRect/>
          </a:stretch>
        </p:blipFill>
        <p:spPr>
          <a:xfrm>
            <a:off x="5868144" y="4621956"/>
            <a:ext cx="3222910" cy="1685075"/>
          </a:xfrm>
          <a:prstGeom prst="rect">
            <a:avLst/>
          </a:prstGeom>
        </p:spPr>
      </p:pic>
      <p:sp>
        <p:nvSpPr>
          <p:cNvPr id="21" name="正方形/長方形 20"/>
          <p:cNvSpPr/>
          <p:nvPr/>
        </p:nvSpPr>
        <p:spPr>
          <a:xfrm>
            <a:off x="5674978" y="329697"/>
            <a:ext cx="756938"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② Color</a:t>
            </a:r>
            <a:endParaRPr lang="ja-JP" altLang="en-US" dirty="0">
              <a:solidFill>
                <a:schemeClr val="tx1">
                  <a:lumMod val="50000"/>
                  <a:lumOff val="50000"/>
                </a:schemeClr>
              </a:solidFill>
            </a:endParaRPr>
          </a:p>
        </p:txBody>
      </p:sp>
      <p:pic>
        <p:nvPicPr>
          <p:cNvPr id="24" name="図 23"/>
          <p:cNvPicPr>
            <a:picLocks noChangeAspect="1"/>
          </p:cNvPicPr>
          <p:nvPr/>
        </p:nvPicPr>
        <p:blipFill>
          <a:blip r:embed="rId5"/>
          <a:stretch>
            <a:fillRect/>
          </a:stretch>
        </p:blipFill>
        <p:spPr>
          <a:xfrm>
            <a:off x="7476171" y="3128167"/>
            <a:ext cx="968606" cy="1399097"/>
          </a:xfrm>
          <a:prstGeom prst="rect">
            <a:avLst/>
          </a:prstGeom>
        </p:spPr>
      </p:pic>
      <p:pic>
        <p:nvPicPr>
          <p:cNvPr id="23" name="図 22"/>
          <p:cNvPicPr>
            <a:picLocks noChangeAspect="1"/>
          </p:cNvPicPr>
          <p:nvPr/>
        </p:nvPicPr>
        <p:blipFill>
          <a:blip r:embed="rId6"/>
          <a:stretch>
            <a:fillRect/>
          </a:stretch>
        </p:blipFill>
        <p:spPr>
          <a:xfrm>
            <a:off x="7741911" y="179438"/>
            <a:ext cx="1161905" cy="666667"/>
          </a:xfrm>
          <a:prstGeom prst="rect">
            <a:avLst/>
          </a:prstGeom>
        </p:spPr>
      </p:pic>
      <p:sp>
        <p:nvSpPr>
          <p:cNvPr id="25" name="角丸四角形 24"/>
          <p:cNvSpPr/>
          <p:nvPr/>
        </p:nvSpPr>
        <p:spPr>
          <a:xfrm>
            <a:off x="7721684"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763323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直線コネクタ 139"/>
          <p:cNvCxnSpPr/>
          <p:nvPr/>
        </p:nvCxnSpPr>
        <p:spPr>
          <a:xfrm>
            <a:off x="5428395" y="5810584"/>
            <a:ext cx="13438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2493614" y="2626152"/>
            <a:ext cx="594321"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9" name="グループ化 98"/>
          <p:cNvGrpSpPr/>
          <p:nvPr/>
        </p:nvGrpSpPr>
        <p:grpSpPr>
          <a:xfrm>
            <a:off x="4252092" y="3039068"/>
            <a:ext cx="384619" cy="363070"/>
            <a:chOff x="3213746" y="2626270"/>
            <a:chExt cx="1043519" cy="511684"/>
          </a:xfrm>
        </p:grpSpPr>
        <p:cxnSp>
          <p:nvCxnSpPr>
            <p:cNvPr id="100" name="直線コネクタ 99"/>
            <p:cNvCxnSpPr/>
            <p:nvPr/>
          </p:nvCxnSpPr>
          <p:spPr>
            <a:xfrm>
              <a:off x="3213746" y="2626270"/>
              <a:ext cx="10435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3250392" y="3137954"/>
              <a:ext cx="100663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02" name="Rectangle 59"/>
          <p:cNvSpPr>
            <a:spLocks noChangeArrowheads="1"/>
          </p:cNvSpPr>
          <p:nvPr/>
        </p:nvSpPr>
        <p:spPr bwMode="auto">
          <a:xfrm>
            <a:off x="4225911" y="3083498"/>
            <a:ext cx="506324"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a:t>
            </a:r>
          </a:p>
        </p:txBody>
      </p:sp>
      <p:sp>
        <p:nvSpPr>
          <p:cNvPr id="103" name="角丸四角形 102"/>
          <p:cNvSpPr/>
          <p:nvPr/>
        </p:nvSpPr>
        <p:spPr bwMode="auto">
          <a:xfrm>
            <a:off x="4893535" y="1822874"/>
            <a:ext cx="796238"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09" name="Rectangle 59"/>
          <p:cNvSpPr>
            <a:spLocks noChangeArrowheads="1"/>
          </p:cNvSpPr>
          <p:nvPr/>
        </p:nvSpPr>
        <p:spPr bwMode="auto">
          <a:xfrm>
            <a:off x="4889898" y="2001347"/>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sp>
        <p:nvSpPr>
          <p:cNvPr id="110" name="Rectangle 59"/>
          <p:cNvSpPr>
            <a:spLocks noChangeArrowheads="1"/>
          </p:cNvSpPr>
          <p:nvPr/>
        </p:nvSpPr>
        <p:spPr bwMode="auto">
          <a:xfrm>
            <a:off x="3587037" y="2668053"/>
            <a:ext cx="810694" cy="190076"/>
          </a:xfrm>
          <a:prstGeom prst="rect">
            <a:avLst/>
          </a:prstGeom>
          <a:noFill/>
          <a:ln w="9525">
            <a:noFill/>
            <a:miter lim="800000"/>
            <a:headEnd/>
            <a:tailEnd/>
          </a:ln>
        </p:spPr>
        <p:txBody>
          <a:bodyPr wrap="none" lIns="0" tIns="0" rIns="0" bIns="0" anchor="t"/>
          <a:lstStyle/>
          <a:p>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Commercially </a:t>
            </a:r>
            <a:r>
              <a:rPr lang="ja-JP" altLang="en-US"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available</a:t>
            </a:r>
            <a:endParaRPr lang="en-US" altLang="ja-JP"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 cameras</a:t>
            </a:r>
            <a:endParaRPr lang="en-US" altLang="ja-JP"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11" name="図 110"/>
          <p:cNvPicPr>
            <a:picLocks noChangeAspect="1"/>
          </p:cNvPicPr>
          <p:nvPr/>
        </p:nvPicPr>
        <p:blipFill>
          <a:blip r:embed="rId2"/>
          <a:stretch>
            <a:fillRect/>
          </a:stretch>
        </p:blipFill>
        <p:spPr>
          <a:xfrm>
            <a:off x="4033209" y="2923588"/>
            <a:ext cx="252485" cy="271187"/>
          </a:xfrm>
          <a:prstGeom prst="rect">
            <a:avLst/>
          </a:prstGeom>
        </p:spPr>
      </p:pic>
      <p:pic>
        <p:nvPicPr>
          <p:cNvPr id="112" name="図 111"/>
          <p:cNvPicPr>
            <a:picLocks noChangeAspect="1"/>
          </p:cNvPicPr>
          <p:nvPr/>
        </p:nvPicPr>
        <p:blipFill>
          <a:blip r:embed="rId2"/>
          <a:stretch>
            <a:fillRect/>
          </a:stretch>
        </p:blipFill>
        <p:spPr>
          <a:xfrm>
            <a:off x="4024724" y="3284231"/>
            <a:ext cx="252485" cy="271187"/>
          </a:xfrm>
          <a:prstGeom prst="rect">
            <a:avLst/>
          </a:prstGeom>
        </p:spPr>
      </p:pic>
      <p:grpSp>
        <p:nvGrpSpPr>
          <p:cNvPr id="8" name="グループ化 7"/>
          <p:cNvGrpSpPr/>
          <p:nvPr/>
        </p:nvGrpSpPr>
        <p:grpSpPr>
          <a:xfrm>
            <a:off x="1426950" y="2643530"/>
            <a:ext cx="601300" cy="363069"/>
            <a:chOff x="3213746" y="2626270"/>
            <a:chExt cx="1055773" cy="511683"/>
          </a:xfrm>
        </p:grpSpPr>
        <p:cxnSp>
          <p:nvCxnSpPr>
            <p:cNvPr id="48" name="直線コネクタ 47"/>
            <p:cNvCxnSpPr/>
            <p:nvPr/>
          </p:nvCxnSpPr>
          <p:spPr>
            <a:xfrm>
              <a:off x="3213746" y="2626270"/>
              <a:ext cx="10435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3250393" y="2628209"/>
              <a:ext cx="1019126" cy="50974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Rectangle 59"/>
          <p:cNvSpPr>
            <a:spLocks noChangeArrowheads="1"/>
          </p:cNvSpPr>
          <p:nvPr/>
        </p:nvSpPr>
        <p:spPr bwMode="auto">
          <a:xfrm>
            <a:off x="3707848" y="579825"/>
            <a:ext cx="4888621" cy="660806"/>
          </a:xfrm>
          <a:prstGeom prst="rect">
            <a:avLst/>
          </a:prstGeom>
          <a:noFill/>
          <a:ln w="9525">
            <a:noFill/>
            <a:miter lim="800000"/>
            <a:headEnd/>
            <a:tailEnd/>
          </a:ln>
        </p:spPr>
        <p:txBody>
          <a:bodyPr wrap="none" lIns="72000" tIns="72000" rIns="0" bIns="0" anchor="t"/>
          <a:lstStyle/>
          <a:p>
            <a:r>
              <a:rPr lang="en-US" altLang="ja-JP"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The body of FLIPS is software!</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Change hardware mix to suit your needs</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7" name="Picture 6" descr="C:// Projects// Toolbox/Pictures/PC/Notes PC.gif"/>
          <p:cNvPicPr>
            <a:picLocks noChangeAspect="1" noChangeArrowheads="1"/>
          </p:cNvPicPr>
          <p:nvPr/>
        </p:nvPicPr>
        <p:blipFill>
          <a:blip r:embed="rId3" cstate="print"/>
          <a:srcRect/>
          <a:stretch>
            <a:fillRect/>
          </a:stretch>
        </p:blipFill>
        <p:spPr bwMode="auto">
          <a:xfrm>
            <a:off x="1912650" y="2250164"/>
            <a:ext cx="915954" cy="681397"/>
          </a:xfrm>
          <a:prstGeom prst="rect">
            <a:avLst/>
          </a:prstGeom>
          <a:noFill/>
        </p:spPr>
      </p:pic>
      <p:sp>
        <p:nvSpPr>
          <p:cNvPr id="49" name="Rectangle 59"/>
          <p:cNvSpPr>
            <a:spLocks noChangeArrowheads="1"/>
          </p:cNvSpPr>
          <p:nvPr/>
        </p:nvSpPr>
        <p:spPr bwMode="auto">
          <a:xfrm>
            <a:off x="1419971" y="2598234"/>
            <a:ext cx="506324"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a:t>
            </a:r>
          </a:p>
        </p:txBody>
      </p:sp>
      <p:grpSp>
        <p:nvGrpSpPr>
          <p:cNvPr id="14" name="グループ化 13"/>
          <p:cNvGrpSpPr/>
          <p:nvPr/>
        </p:nvGrpSpPr>
        <p:grpSpPr>
          <a:xfrm>
            <a:off x="1900127" y="1809474"/>
            <a:ext cx="799875" cy="484658"/>
            <a:chOff x="1647509" y="2097048"/>
            <a:chExt cx="799875" cy="484658"/>
          </a:xfrm>
        </p:grpSpPr>
        <p:sp>
          <p:nvSpPr>
            <p:cNvPr id="50" name="角丸四角形 49"/>
            <p:cNvSpPr/>
            <p:nvPr/>
          </p:nvSpPr>
          <p:spPr bwMode="auto">
            <a:xfrm>
              <a:off x="1651146" y="2097048"/>
              <a:ext cx="796238"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51" name="下矢印 50"/>
            <p:cNvSpPr/>
            <p:nvPr/>
          </p:nvSpPr>
          <p:spPr bwMode="auto">
            <a:xfrm>
              <a:off x="1936834" y="233872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52" name="Rectangle 59"/>
            <p:cNvSpPr>
              <a:spLocks noChangeArrowheads="1"/>
            </p:cNvSpPr>
            <p:nvPr/>
          </p:nvSpPr>
          <p:spPr bwMode="auto">
            <a:xfrm>
              <a:off x="1647509" y="227552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sp>
        <p:nvSpPr>
          <p:cNvPr id="53" name="Text Box 2"/>
          <p:cNvSpPr txBox="1">
            <a:spLocks noChangeArrowheads="1"/>
          </p:cNvSpPr>
          <p:nvPr/>
        </p:nvSpPr>
        <p:spPr bwMode="auto">
          <a:xfrm>
            <a:off x="107504" y="1418565"/>
            <a:ext cx="3457000" cy="320523"/>
          </a:xfrm>
          <a:prstGeom prst="rect">
            <a:avLst/>
          </a:prstGeom>
          <a:solidFill>
            <a:srgbClr val="66FFFF"/>
          </a:solidFill>
          <a:ln w="9525">
            <a:solidFill>
              <a:srgbClr val="0000FF"/>
            </a:solidFill>
            <a:miter lim="800000"/>
            <a:headEnd/>
            <a:tailEnd/>
          </a:ln>
          <a:effectLst/>
        </p:spPr>
        <p:txBody>
          <a:bodyPr wrap="none">
            <a:noAutofit/>
          </a:bodyPr>
          <a:lstStyle/>
          <a:p>
            <a:pPr>
              <a:defRPr/>
            </a:pPr>
            <a:r>
              <a:rPr lang="ja-JP" altLang="en-US" sz="1280" b="1" noProof="1">
                <a:latin typeface="Meiryo UI" panose="020B0604030504040204" pitchFamily="50" charset="-128"/>
                <a:ea typeface="Meiryo UI" panose="020B0604030504040204" pitchFamily="50" charset="-128"/>
                <a:cs typeface="Meiryo UI" panose="020B0604030504040204" pitchFamily="50" charset="-128"/>
              </a:rPr>
              <a:t>① Manual and semi-automatic devices</a:t>
            </a:r>
            <a:endParaRPr lang="en-US" altLang="ja-JP" sz="1280" b="1"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Rectangle 59"/>
          <p:cNvSpPr>
            <a:spLocks noChangeArrowheads="1"/>
          </p:cNvSpPr>
          <p:nvPr/>
        </p:nvSpPr>
        <p:spPr bwMode="auto">
          <a:xfrm>
            <a:off x="580322" y="2264572"/>
            <a:ext cx="810694" cy="190076"/>
          </a:xfrm>
          <a:prstGeom prst="rect">
            <a:avLst/>
          </a:prstGeom>
          <a:noFill/>
          <a:ln w="9525">
            <a:noFill/>
            <a:miter lim="800000"/>
            <a:headEnd/>
            <a:tailEnd/>
          </a:ln>
        </p:spPr>
        <p:txBody>
          <a:bodyPr wrap="none" lIns="0" tIns="0" rIns="0" bIns="0" anchor="t"/>
          <a:lstStyle/>
          <a:p>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Commercially </a:t>
            </a:r>
            <a:r>
              <a:rPr lang="ja-JP" altLang="en-US"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available</a:t>
            </a:r>
            <a:endParaRPr lang="en-US" altLang="ja-JP"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700" noProof="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7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 cameras</a:t>
            </a:r>
            <a:endParaRPr lang="en-US" altLang="ja-JP" sz="7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Rectangle 59"/>
          <p:cNvSpPr>
            <a:spLocks noChangeArrowheads="1"/>
          </p:cNvSpPr>
          <p:nvPr/>
        </p:nvSpPr>
        <p:spPr bwMode="auto">
          <a:xfrm>
            <a:off x="1788189" y="2951578"/>
            <a:ext cx="1233821" cy="543116"/>
          </a:xfrm>
          <a:prstGeom prst="rect">
            <a:avLst/>
          </a:prstGeom>
          <a:noFill/>
          <a:ln w="9525">
            <a:noFill/>
            <a:miter lim="800000"/>
            <a:headEnd/>
            <a:tailEnd/>
          </a:ln>
        </p:spPr>
        <p:txBody>
          <a:bodyPr wrap="none" lIns="0" tIns="0" rIns="0" bIns="0" anchor="t"/>
          <a:lstStyle/>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User Existing PC: \0</a:t>
            </a:r>
          </a:p>
          <a:p>
            <a:r>
              <a:rPr lang="ja-JP" altLang="en-US" sz="84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Or</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Standard laptop: 60,000 yen</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Text Box 2"/>
          <p:cNvSpPr txBox="1">
            <a:spLocks noChangeArrowheads="1"/>
          </p:cNvSpPr>
          <p:nvPr/>
        </p:nvSpPr>
        <p:spPr bwMode="auto">
          <a:xfrm>
            <a:off x="107504" y="4509491"/>
            <a:ext cx="3372774" cy="320523"/>
          </a:xfrm>
          <a:prstGeom prst="rect">
            <a:avLst/>
          </a:prstGeom>
          <a:solidFill>
            <a:srgbClr val="66FFFF"/>
          </a:solidFill>
          <a:ln w="9525">
            <a:solidFill>
              <a:srgbClr val="0000FF"/>
            </a:solidFill>
            <a:miter lim="800000"/>
            <a:headEnd/>
            <a:tailEnd/>
          </a:ln>
          <a:effectLst/>
        </p:spPr>
        <p:txBody>
          <a:bodyPr wrap="none">
            <a:noAutofit/>
          </a:bodyPr>
          <a:lstStyle/>
          <a:p>
            <a:pPr>
              <a:defRPr/>
            </a:pPr>
            <a:r>
              <a:rPr lang="ja-JP" altLang="en-US" sz="1280" b="1" noProof="1">
                <a:latin typeface="Meiryo UI" panose="020B0604030504040204" pitchFamily="50" charset="-128"/>
                <a:ea typeface="Meiryo UI" panose="020B0604030504040204" pitchFamily="50" charset="-128"/>
                <a:cs typeface="Meiryo UI" panose="020B0604030504040204" pitchFamily="50" charset="-128"/>
              </a:rPr>
              <a:t>③ Line and cell production equipment</a:t>
            </a:r>
            <a:endParaRPr lang="en-US" altLang="ja-JP" sz="1280" b="1"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Rectangle 59"/>
          <p:cNvSpPr>
            <a:spLocks noChangeArrowheads="1"/>
          </p:cNvSpPr>
          <p:nvPr/>
        </p:nvSpPr>
        <p:spPr bwMode="auto">
          <a:xfrm>
            <a:off x="4651078" y="2731785"/>
            <a:ext cx="1206981" cy="557564"/>
          </a:xfrm>
          <a:prstGeom prst="rect">
            <a:avLst/>
          </a:prstGeom>
          <a:noFill/>
          <a:ln w="9525">
            <a:noFill/>
            <a:miter lim="800000"/>
            <a:headEnd/>
            <a:tailEnd/>
          </a:ln>
        </p:spPr>
        <p:txBody>
          <a:bodyPr wrap="none" lIns="0" tIns="0" rIns="0" bIns="0" anchor="t"/>
          <a:lstStyle/>
          <a:p>
            <a:pPr algn="ctr"/>
            <a:r>
              <a:rPr lang="en-US" altLang="ja-JP" sz="6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PC for FA: 100,000 yen</a:t>
            </a:r>
            <a:endParaRPr lang="en-US" altLang="ja-JP" sz="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6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Equipment power interlocking</a:t>
            </a:r>
            <a:endParaRPr lang="en-US" altLang="ja-JP" sz="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6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Power button can be disconnected)</a:t>
            </a:r>
          </a:p>
        </p:txBody>
      </p:sp>
      <p:pic>
        <p:nvPicPr>
          <p:cNvPr id="69" name="図 6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rot="235534" flipH="1">
            <a:off x="4995817" y="2242471"/>
            <a:ext cx="632977" cy="585782"/>
          </a:xfrm>
          <a:prstGeom prst="rect">
            <a:avLst/>
          </a:prstGeom>
        </p:spPr>
      </p:pic>
      <p:grpSp>
        <p:nvGrpSpPr>
          <p:cNvPr id="71" name="グループ化 70"/>
          <p:cNvGrpSpPr/>
          <p:nvPr/>
        </p:nvGrpSpPr>
        <p:grpSpPr>
          <a:xfrm>
            <a:off x="7276036" y="2221983"/>
            <a:ext cx="1472428" cy="1941377"/>
            <a:chOff x="7102452" y="2747774"/>
            <a:chExt cx="1728604" cy="2575703"/>
          </a:xfrm>
        </p:grpSpPr>
        <p:sp>
          <p:nvSpPr>
            <p:cNvPr id="72" name="Rectangle 59"/>
            <p:cNvSpPr>
              <a:spLocks noChangeArrowheads="1"/>
            </p:cNvSpPr>
            <p:nvPr/>
          </p:nvSpPr>
          <p:spPr bwMode="auto">
            <a:xfrm>
              <a:off x="7102452" y="2747774"/>
              <a:ext cx="1688567" cy="233863"/>
            </a:xfrm>
            <a:prstGeom prst="rect">
              <a:avLst/>
            </a:prstGeom>
            <a:noFill/>
            <a:ln w="9525">
              <a:noFill/>
              <a:miter lim="800000"/>
              <a:headEnd/>
              <a:tailEnd/>
            </a:ln>
          </p:spPr>
          <p:txBody>
            <a:bodyPr wrap="none" lIns="0" tIns="0" rIns="0" bIns="0" anchor="t"/>
            <a:lstStyle/>
            <a:p>
              <a:pPr algn="ctr"/>
              <a:r>
                <a:rPr lang="en-US" altLang="ja-JP" sz="880"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PC/PLC/Robot</a:t>
              </a:r>
            </a:p>
          </p:txBody>
        </p:sp>
        <p:pic>
          <p:nvPicPr>
            <p:cNvPr id="74" name="図 7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934588" y="3526839"/>
              <a:ext cx="896468" cy="1003191"/>
            </a:xfrm>
            <a:prstGeom prst="rect">
              <a:avLst/>
            </a:prstGeom>
          </p:spPr>
        </p:pic>
        <p:pic>
          <p:nvPicPr>
            <p:cNvPr id="75" name="Picture 6" descr="C:// Projects// Toolbox/Pictures/PC/Notes PC.gif"/>
            <p:cNvPicPr>
              <a:picLocks noChangeAspect="1" noChangeArrowheads="1"/>
            </p:cNvPicPr>
            <p:nvPr/>
          </p:nvPicPr>
          <p:blipFill>
            <a:blip r:embed="rId3" cstate="print"/>
            <a:srcRect/>
            <a:stretch>
              <a:fillRect/>
            </a:stretch>
          </p:blipFill>
          <p:spPr bwMode="auto">
            <a:xfrm>
              <a:off x="7317990" y="3526839"/>
              <a:ext cx="751386" cy="721572"/>
            </a:xfrm>
            <a:prstGeom prst="rect">
              <a:avLst/>
            </a:prstGeom>
            <a:noFill/>
          </p:spPr>
        </p:pic>
        <p:sp>
          <p:nvSpPr>
            <p:cNvPr id="76" name="角丸四角形 75"/>
            <p:cNvSpPr/>
            <p:nvPr/>
          </p:nvSpPr>
          <p:spPr bwMode="auto">
            <a:xfrm>
              <a:off x="7159778" y="2999198"/>
              <a:ext cx="1549063" cy="2324279"/>
            </a:xfrm>
            <a:prstGeom prst="roundRect">
              <a:avLst/>
            </a:prstGeom>
            <a:noFill/>
            <a:ln w="9525">
              <a:solidFill>
                <a:schemeClr val="tx1"/>
              </a:solidFill>
              <a:prstDash val="solid"/>
              <a:miter lim="800000"/>
              <a:headEnd/>
              <a:tailEnd/>
            </a:ln>
          </p:spPr>
          <p:txBody>
            <a:bodyPr wrap="none" lIns="0" tIns="0" rIns="0" bIns="0" rtlCol="0" anchor="ctr"/>
            <a:lstStyle/>
            <a:p>
              <a:pPr algn="ctr"/>
              <a:endParaRPr kumimoji="1" lang="ja-JP" altLang="en-US" dirty="0"/>
            </a:p>
          </p:txBody>
        </p:sp>
        <p:sp>
          <p:nvSpPr>
            <p:cNvPr id="77" name="Rectangle 59"/>
            <p:cNvSpPr>
              <a:spLocks noChangeArrowheads="1"/>
            </p:cNvSpPr>
            <p:nvPr/>
          </p:nvSpPr>
          <p:spPr bwMode="auto">
            <a:xfrm>
              <a:off x="7304706" y="3011524"/>
              <a:ext cx="1259206" cy="304046"/>
            </a:xfrm>
            <a:prstGeom prst="rect">
              <a:avLst/>
            </a:prstGeom>
            <a:noFill/>
            <a:ln w="9525">
              <a:noFill/>
              <a:miter lim="800000"/>
              <a:headEnd/>
              <a:tailEnd/>
            </a:ln>
          </p:spPr>
          <p:txBody>
            <a:bodyPr wrap="none" lIns="72000" tIns="72000" rIns="0" bIns="0" anchor="t"/>
            <a:lstStyle/>
            <a:p>
              <a:pPr algn="ctr"/>
              <a:r>
                <a:rPr lang="ja-JP" altLang="en-US" sz="88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external controller</a:t>
              </a:r>
              <a:endParaRPr lang="en-US" altLang="ja-JP" sz="8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9" name="Picture 4"/>
            <p:cNvPicPr>
              <a:picLocks noChangeAspect="1" noChangeArrowheads="1"/>
            </p:cNvPicPr>
            <p:nvPr/>
          </p:nvPicPr>
          <p:blipFill>
            <a:blip r:embed="rId6" cstate="print"/>
            <a:srcRect/>
            <a:stretch>
              <a:fillRect/>
            </a:stretch>
          </p:blipFill>
          <p:spPr bwMode="auto">
            <a:xfrm>
              <a:off x="7661856" y="4429370"/>
              <a:ext cx="325193" cy="669516"/>
            </a:xfrm>
            <a:prstGeom prst="rect">
              <a:avLst/>
            </a:prstGeom>
            <a:noFill/>
            <a:ln w="9525">
              <a:noFill/>
              <a:miter lim="800000"/>
              <a:headEnd/>
              <a:tailEnd/>
            </a:ln>
          </p:spPr>
        </p:pic>
      </p:grpSp>
      <p:cxnSp>
        <p:nvCxnSpPr>
          <p:cNvPr id="80" name="直線コネクタ 79"/>
          <p:cNvCxnSpPr/>
          <p:nvPr/>
        </p:nvCxnSpPr>
        <p:spPr>
          <a:xfrm>
            <a:off x="5972908" y="2619465"/>
            <a:ext cx="13438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6005453" y="3098013"/>
            <a:ext cx="1311311" cy="0"/>
          </a:xfrm>
          <a:prstGeom prst="line">
            <a:avLst/>
          </a:prstGeom>
          <a:ln w="28575">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Rectangle 59"/>
          <p:cNvSpPr>
            <a:spLocks noChangeArrowheads="1"/>
          </p:cNvSpPr>
          <p:nvPr/>
        </p:nvSpPr>
        <p:spPr bwMode="auto">
          <a:xfrm>
            <a:off x="5969523" y="2885160"/>
            <a:ext cx="455590" cy="186855"/>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a:t>
            </a:r>
          </a:p>
        </p:txBody>
      </p:sp>
      <p:sp>
        <p:nvSpPr>
          <p:cNvPr id="83" name="正方形/長方形 82"/>
          <p:cNvSpPr/>
          <p:nvPr/>
        </p:nvSpPr>
        <p:spPr bwMode="auto">
          <a:xfrm>
            <a:off x="6489054" y="2922486"/>
            <a:ext cx="307789" cy="247530"/>
          </a:xfrm>
          <a:prstGeom prst="rect">
            <a:avLst/>
          </a:prstGeom>
          <a:solidFill>
            <a:srgbClr val="EAEAEA"/>
          </a:solidFill>
          <a:ln w="9525">
            <a:solidFill>
              <a:schemeClr val="tx1"/>
            </a:solidFill>
            <a:miter lim="800000"/>
            <a:headEnd/>
            <a:tailEnd/>
          </a:ln>
          <a:scene3d>
            <a:camera prst="isometricOffAxis1Top"/>
            <a:lightRig rig="threePt" dir="t"/>
          </a:scene3d>
          <a:sp3d extrusionH="76200"/>
        </p:spPr>
        <p:txBody>
          <a:bodyPr wrap="none" lIns="0" tIns="0" rIns="0" bIns="0" rtlCol="0" anchor="ctr"/>
          <a:lstStyle/>
          <a:p>
            <a:pPr algn="ctr"/>
            <a:endParaRPr kumimoji="1" lang="ja-JP" altLang="en-US" sz="1120" dirty="0"/>
          </a:p>
        </p:txBody>
      </p:sp>
      <p:sp>
        <p:nvSpPr>
          <p:cNvPr id="85" name="Rectangle 59"/>
          <p:cNvSpPr>
            <a:spLocks noChangeArrowheads="1"/>
          </p:cNvSpPr>
          <p:nvPr/>
        </p:nvSpPr>
        <p:spPr bwMode="auto">
          <a:xfrm>
            <a:off x="6857588" y="2904213"/>
            <a:ext cx="418450" cy="148748"/>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DIO</a:t>
            </a:r>
          </a:p>
        </p:txBody>
      </p:sp>
      <p:sp>
        <p:nvSpPr>
          <p:cNvPr id="87" name="Rectangle 59"/>
          <p:cNvSpPr>
            <a:spLocks noChangeArrowheads="1"/>
          </p:cNvSpPr>
          <p:nvPr/>
        </p:nvSpPr>
        <p:spPr bwMode="auto">
          <a:xfrm>
            <a:off x="6018944" y="3207341"/>
            <a:ext cx="1237189" cy="217956"/>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IO units: 30,000 yen</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Rectangle 59"/>
          <p:cNvSpPr>
            <a:spLocks noChangeArrowheads="1"/>
          </p:cNvSpPr>
          <p:nvPr/>
        </p:nvSpPr>
        <p:spPr bwMode="auto">
          <a:xfrm>
            <a:off x="6324506" y="2009029"/>
            <a:ext cx="730878" cy="639604"/>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RS232C</a:t>
            </a:r>
          </a:p>
          <a:p>
            <a:r>
              <a:rPr lang="ja-JP" altLang="en-US" sz="84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or</a:t>
            </a:r>
          </a:p>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Ethernet</a:t>
            </a:r>
          </a:p>
        </p:txBody>
      </p:sp>
      <p:pic>
        <p:nvPicPr>
          <p:cNvPr id="96" name="図 95"/>
          <p:cNvPicPr>
            <a:picLocks noChangeAspect="1"/>
          </p:cNvPicPr>
          <p:nvPr/>
        </p:nvPicPr>
        <p:blipFill>
          <a:blip r:embed="rId2"/>
          <a:stretch>
            <a:fillRect/>
          </a:stretch>
        </p:blipFill>
        <p:spPr>
          <a:xfrm>
            <a:off x="1213754" y="2528051"/>
            <a:ext cx="252485" cy="271187"/>
          </a:xfrm>
          <a:prstGeom prst="rect">
            <a:avLst/>
          </a:prstGeom>
        </p:spPr>
      </p:pic>
      <p:pic>
        <p:nvPicPr>
          <p:cNvPr id="98" name="図 97"/>
          <p:cNvPicPr>
            <a:picLocks noChangeAspect="1"/>
          </p:cNvPicPr>
          <p:nvPr/>
        </p:nvPicPr>
        <p:blipFill>
          <a:blip r:embed="rId2"/>
          <a:stretch>
            <a:fillRect/>
          </a:stretch>
        </p:blipFill>
        <p:spPr>
          <a:xfrm>
            <a:off x="1242989" y="2888694"/>
            <a:ext cx="252485" cy="271187"/>
          </a:xfrm>
          <a:prstGeom prst="rect">
            <a:avLst/>
          </a:prstGeom>
        </p:spPr>
      </p:pic>
      <p:sp>
        <p:nvSpPr>
          <p:cNvPr id="108" name="下矢印 107"/>
          <p:cNvSpPr/>
          <p:nvPr/>
        </p:nvSpPr>
        <p:spPr bwMode="auto">
          <a:xfrm>
            <a:off x="5179223" y="2060848"/>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55" name="Text Box 2"/>
          <p:cNvSpPr txBox="1">
            <a:spLocks noChangeArrowheads="1"/>
          </p:cNvSpPr>
          <p:nvPr/>
        </p:nvSpPr>
        <p:spPr bwMode="auto">
          <a:xfrm>
            <a:off x="4427984" y="1412776"/>
            <a:ext cx="4392487" cy="320523"/>
          </a:xfrm>
          <a:prstGeom prst="rect">
            <a:avLst/>
          </a:prstGeom>
          <a:solidFill>
            <a:srgbClr val="66FFFF"/>
          </a:solidFill>
          <a:ln w="9525">
            <a:solidFill>
              <a:srgbClr val="0000FF"/>
            </a:solidFill>
            <a:miter lim="800000"/>
            <a:headEnd/>
            <a:tailEnd/>
          </a:ln>
          <a:effectLst/>
        </p:spPr>
        <p:txBody>
          <a:bodyPr wrap="none">
            <a:noAutofit/>
          </a:bodyPr>
          <a:lstStyle/>
          <a:p>
            <a:pPr>
              <a:defRPr/>
            </a:pPr>
            <a:r>
              <a:rPr lang="ja-JP" altLang="en-US" sz="1280" b="1" noProof="1">
                <a:latin typeface="Meiryo UI" panose="020B0604030504040204" pitchFamily="50" charset="-128"/>
                <a:ea typeface="Meiryo UI" panose="020B0604030504040204" pitchFamily="50" charset="-128"/>
                <a:cs typeface="Meiryo UI" panose="020B0604030504040204" pitchFamily="50" charset="-128"/>
              </a:rPr>
              <a:t>② Automatic assembly and inspection equipment</a:t>
            </a:r>
            <a:endParaRPr lang="en-US" altLang="ja-JP" sz="1280" b="1"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2" name="図 1"/>
          <p:cNvPicPr>
            <a:picLocks noChangeAspect="1"/>
          </p:cNvPicPr>
          <p:nvPr/>
        </p:nvPicPr>
        <p:blipFill>
          <a:blip r:embed="rId7" cstate="print"/>
          <a:stretch>
            <a:fillRect/>
          </a:stretch>
        </p:blipFill>
        <p:spPr>
          <a:xfrm>
            <a:off x="1148542" y="5420450"/>
            <a:ext cx="590267" cy="312035"/>
          </a:xfrm>
          <a:prstGeom prst="rect">
            <a:avLst/>
          </a:prstGeom>
        </p:spPr>
      </p:pic>
      <p:sp>
        <p:nvSpPr>
          <p:cNvPr id="59" name="Rectangle 59"/>
          <p:cNvSpPr>
            <a:spLocks noChangeArrowheads="1"/>
          </p:cNvSpPr>
          <p:nvPr/>
        </p:nvSpPr>
        <p:spPr bwMode="auto">
          <a:xfrm>
            <a:off x="3446410" y="5868274"/>
            <a:ext cx="1233821" cy="186511"/>
          </a:xfrm>
          <a:prstGeom prst="rect">
            <a:avLst/>
          </a:prstGeom>
          <a:noFill/>
          <a:ln w="9525">
            <a:noFill/>
            <a:miter lim="800000"/>
            <a:headEnd/>
            <a:tailEnd/>
          </a:ln>
        </p:spPr>
        <p:txBody>
          <a:bodyPr wrap="none" lIns="0" tIns="0" rIns="0" bIns="0" anchor="t"/>
          <a:lstStyle/>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Mini PC: 20,000 ~ 30,000 yen</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6" name="図 65"/>
          <p:cNvPicPr>
            <a:picLocks noChangeAspect="1"/>
          </p:cNvPicPr>
          <p:nvPr/>
        </p:nvPicPr>
        <p:blipFill>
          <a:blip r:embed="rId8" cstate="print"/>
          <a:stretch>
            <a:fillRect/>
          </a:stretch>
        </p:blipFill>
        <p:spPr>
          <a:xfrm>
            <a:off x="1823105" y="5429324"/>
            <a:ext cx="590267" cy="312035"/>
          </a:xfrm>
          <a:prstGeom prst="rect">
            <a:avLst/>
          </a:prstGeom>
        </p:spPr>
      </p:pic>
      <p:pic>
        <p:nvPicPr>
          <p:cNvPr id="78" name="図 77"/>
          <p:cNvPicPr>
            <a:picLocks noChangeAspect="1"/>
          </p:cNvPicPr>
          <p:nvPr/>
        </p:nvPicPr>
        <p:blipFill>
          <a:blip r:embed="rId7" cstate="print"/>
          <a:stretch>
            <a:fillRect/>
          </a:stretch>
        </p:blipFill>
        <p:spPr>
          <a:xfrm>
            <a:off x="2497668" y="5419416"/>
            <a:ext cx="590267" cy="312035"/>
          </a:xfrm>
          <a:prstGeom prst="rect">
            <a:avLst/>
          </a:prstGeom>
        </p:spPr>
      </p:pic>
      <p:pic>
        <p:nvPicPr>
          <p:cNvPr id="104" name="図 103"/>
          <p:cNvPicPr>
            <a:picLocks noChangeAspect="1"/>
          </p:cNvPicPr>
          <p:nvPr/>
        </p:nvPicPr>
        <p:blipFill>
          <a:blip r:embed="rId8" cstate="print"/>
          <a:stretch>
            <a:fillRect/>
          </a:stretch>
        </p:blipFill>
        <p:spPr>
          <a:xfrm>
            <a:off x="3156980" y="5419416"/>
            <a:ext cx="590267" cy="312035"/>
          </a:xfrm>
          <a:prstGeom prst="rect">
            <a:avLst/>
          </a:prstGeom>
        </p:spPr>
      </p:pic>
      <p:grpSp>
        <p:nvGrpSpPr>
          <p:cNvPr id="13" name="グループ化 12"/>
          <p:cNvGrpSpPr/>
          <p:nvPr/>
        </p:nvGrpSpPr>
        <p:grpSpPr>
          <a:xfrm>
            <a:off x="1058170" y="5000269"/>
            <a:ext cx="700869" cy="484658"/>
            <a:chOff x="834279" y="4761928"/>
            <a:chExt cx="700869" cy="484658"/>
          </a:xfrm>
        </p:grpSpPr>
        <p:sp>
          <p:nvSpPr>
            <p:cNvPr id="107" name="角丸四角形 106"/>
            <p:cNvSpPr/>
            <p:nvPr/>
          </p:nvSpPr>
          <p:spPr bwMode="auto">
            <a:xfrm>
              <a:off x="936923" y="4761928"/>
              <a:ext cx="598225"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13" name="下矢印 112"/>
            <p:cNvSpPr/>
            <p:nvPr/>
          </p:nvSpPr>
          <p:spPr bwMode="auto">
            <a:xfrm>
              <a:off x="1123604" y="500360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114" name="Rectangle 59"/>
            <p:cNvSpPr>
              <a:spLocks noChangeArrowheads="1"/>
            </p:cNvSpPr>
            <p:nvPr/>
          </p:nvSpPr>
          <p:spPr bwMode="auto">
            <a:xfrm>
              <a:off x="834279" y="494040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grpSp>
        <p:nvGrpSpPr>
          <p:cNvPr id="123" name="グループ化 122"/>
          <p:cNvGrpSpPr/>
          <p:nvPr/>
        </p:nvGrpSpPr>
        <p:grpSpPr>
          <a:xfrm>
            <a:off x="1723816" y="4998455"/>
            <a:ext cx="700869" cy="484658"/>
            <a:chOff x="834279" y="4761928"/>
            <a:chExt cx="700869" cy="484658"/>
          </a:xfrm>
        </p:grpSpPr>
        <p:sp>
          <p:nvSpPr>
            <p:cNvPr id="124" name="角丸四角形 123"/>
            <p:cNvSpPr/>
            <p:nvPr/>
          </p:nvSpPr>
          <p:spPr bwMode="auto">
            <a:xfrm>
              <a:off x="936923" y="4761928"/>
              <a:ext cx="598225"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25" name="下矢印 124"/>
            <p:cNvSpPr/>
            <p:nvPr/>
          </p:nvSpPr>
          <p:spPr bwMode="auto">
            <a:xfrm>
              <a:off x="1123604" y="500360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126" name="Rectangle 59"/>
            <p:cNvSpPr>
              <a:spLocks noChangeArrowheads="1"/>
            </p:cNvSpPr>
            <p:nvPr/>
          </p:nvSpPr>
          <p:spPr bwMode="auto">
            <a:xfrm>
              <a:off x="834279" y="494040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grpSp>
        <p:nvGrpSpPr>
          <p:cNvPr id="127" name="グループ化 126"/>
          <p:cNvGrpSpPr/>
          <p:nvPr/>
        </p:nvGrpSpPr>
        <p:grpSpPr>
          <a:xfrm>
            <a:off x="2387066" y="4991707"/>
            <a:ext cx="700869" cy="484658"/>
            <a:chOff x="834279" y="4761928"/>
            <a:chExt cx="700869" cy="484658"/>
          </a:xfrm>
        </p:grpSpPr>
        <p:sp>
          <p:nvSpPr>
            <p:cNvPr id="128" name="角丸四角形 127"/>
            <p:cNvSpPr/>
            <p:nvPr/>
          </p:nvSpPr>
          <p:spPr bwMode="auto">
            <a:xfrm>
              <a:off x="936923" y="4761928"/>
              <a:ext cx="598225"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29" name="下矢印 128"/>
            <p:cNvSpPr/>
            <p:nvPr/>
          </p:nvSpPr>
          <p:spPr bwMode="auto">
            <a:xfrm>
              <a:off x="1123604" y="500360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130" name="Rectangle 59"/>
            <p:cNvSpPr>
              <a:spLocks noChangeArrowheads="1"/>
            </p:cNvSpPr>
            <p:nvPr/>
          </p:nvSpPr>
          <p:spPr bwMode="auto">
            <a:xfrm>
              <a:off x="834279" y="494040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grpSp>
        <p:nvGrpSpPr>
          <p:cNvPr id="131" name="グループ化 130"/>
          <p:cNvGrpSpPr/>
          <p:nvPr/>
        </p:nvGrpSpPr>
        <p:grpSpPr>
          <a:xfrm>
            <a:off x="3050316" y="4991055"/>
            <a:ext cx="700869" cy="484658"/>
            <a:chOff x="834279" y="4761928"/>
            <a:chExt cx="700869" cy="484658"/>
          </a:xfrm>
        </p:grpSpPr>
        <p:sp>
          <p:nvSpPr>
            <p:cNvPr id="132" name="角丸四角形 131"/>
            <p:cNvSpPr/>
            <p:nvPr/>
          </p:nvSpPr>
          <p:spPr bwMode="auto">
            <a:xfrm>
              <a:off x="936923" y="4761928"/>
              <a:ext cx="598225"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33" name="下矢印 132"/>
            <p:cNvSpPr/>
            <p:nvPr/>
          </p:nvSpPr>
          <p:spPr bwMode="auto">
            <a:xfrm>
              <a:off x="1123604" y="500360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134" name="Rectangle 59"/>
            <p:cNvSpPr>
              <a:spLocks noChangeArrowheads="1"/>
            </p:cNvSpPr>
            <p:nvPr/>
          </p:nvSpPr>
          <p:spPr bwMode="auto">
            <a:xfrm>
              <a:off x="834279" y="494040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cxnSp>
        <p:nvCxnSpPr>
          <p:cNvPr id="22" name="直線コネクタ 21"/>
          <p:cNvCxnSpPr/>
          <p:nvPr/>
        </p:nvCxnSpPr>
        <p:spPr>
          <a:xfrm>
            <a:off x="3452072" y="5574569"/>
            <a:ext cx="183824" cy="25307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18" name="Text Box 2"/>
          <p:cNvSpPr txBox="1">
            <a:spLocks noChangeArrowheads="1"/>
          </p:cNvSpPr>
          <p:nvPr/>
        </p:nvSpPr>
        <p:spPr bwMode="auto">
          <a:xfrm>
            <a:off x="251520" y="118076"/>
            <a:ext cx="202334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19" name="Rectangle 59"/>
          <p:cNvSpPr>
            <a:spLocks noChangeArrowheads="1"/>
          </p:cNvSpPr>
          <p:nvPr/>
        </p:nvSpPr>
        <p:spPr bwMode="auto">
          <a:xfrm>
            <a:off x="322502" y="455019"/>
            <a:ext cx="2208170" cy="486103"/>
          </a:xfrm>
          <a:prstGeom prst="rect">
            <a:avLst/>
          </a:prstGeom>
          <a:noFill/>
          <a:ln w="9525">
            <a:noFill/>
            <a:miter lim="800000"/>
            <a:headEnd/>
            <a:tailEnd/>
          </a:ln>
        </p:spPr>
        <p:txBody>
          <a:bodyPr wrap="none" lIns="72000" tIns="72000" rIns="0" bIns="0" anchor="t"/>
          <a:lstStyle/>
          <a:p>
            <a:pPr>
              <a:lnSpc>
                <a:spcPct val="150000"/>
              </a:lnSpc>
            </a:pP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2.</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System configuration example</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4" name="グループ化 3"/>
          <p:cNvGrpSpPr/>
          <p:nvPr/>
        </p:nvGrpSpPr>
        <p:grpSpPr>
          <a:xfrm>
            <a:off x="870865" y="5682138"/>
            <a:ext cx="2513408" cy="372647"/>
            <a:chOff x="1043608" y="5668185"/>
            <a:chExt cx="2513408" cy="372647"/>
          </a:xfrm>
        </p:grpSpPr>
        <p:pic>
          <p:nvPicPr>
            <p:cNvPr id="58" name="図 57"/>
            <p:cNvPicPr>
              <a:picLocks noChangeAspect="1"/>
            </p:cNvPicPr>
            <p:nvPr/>
          </p:nvPicPr>
          <p:blipFill>
            <a:blip r:embed="rId2"/>
            <a:stretch>
              <a:fillRect/>
            </a:stretch>
          </p:blipFill>
          <p:spPr>
            <a:xfrm>
              <a:off x="1043608" y="5669219"/>
              <a:ext cx="252485" cy="271187"/>
            </a:xfrm>
            <a:prstGeom prst="rect">
              <a:avLst/>
            </a:prstGeom>
          </p:spPr>
        </p:pic>
        <p:pic>
          <p:nvPicPr>
            <p:cNvPr id="68" name="図 67"/>
            <p:cNvPicPr>
              <a:picLocks noChangeAspect="1"/>
            </p:cNvPicPr>
            <p:nvPr/>
          </p:nvPicPr>
          <p:blipFill>
            <a:blip r:embed="rId2"/>
            <a:stretch>
              <a:fillRect/>
            </a:stretch>
          </p:blipFill>
          <p:spPr>
            <a:xfrm>
              <a:off x="1718171" y="5678093"/>
              <a:ext cx="252485" cy="271187"/>
            </a:xfrm>
            <a:prstGeom prst="rect">
              <a:avLst/>
            </a:prstGeom>
          </p:spPr>
        </p:pic>
        <p:pic>
          <p:nvPicPr>
            <p:cNvPr id="86" name="図 85"/>
            <p:cNvPicPr>
              <a:picLocks noChangeAspect="1"/>
            </p:cNvPicPr>
            <p:nvPr/>
          </p:nvPicPr>
          <p:blipFill>
            <a:blip r:embed="rId2"/>
            <a:stretch>
              <a:fillRect/>
            </a:stretch>
          </p:blipFill>
          <p:spPr>
            <a:xfrm>
              <a:off x="2392734" y="5668185"/>
              <a:ext cx="252485" cy="271187"/>
            </a:xfrm>
            <a:prstGeom prst="rect">
              <a:avLst/>
            </a:prstGeom>
          </p:spPr>
        </p:pic>
        <p:pic>
          <p:nvPicPr>
            <p:cNvPr id="105" name="図 104"/>
            <p:cNvPicPr>
              <a:picLocks noChangeAspect="1"/>
            </p:cNvPicPr>
            <p:nvPr/>
          </p:nvPicPr>
          <p:blipFill>
            <a:blip r:embed="rId2"/>
            <a:stretch>
              <a:fillRect/>
            </a:stretch>
          </p:blipFill>
          <p:spPr>
            <a:xfrm>
              <a:off x="3052046" y="5668185"/>
              <a:ext cx="252485" cy="271187"/>
            </a:xfrm>
            <a:prstGeom prst="rect">
              <a:avLst/>
            </a:prstGeom>
          </p:spPr>
        </p:pic>
        <p:pic>
          <p:nvPicPr>
            <p:cNvPr id="156" name="図 155"/>
            <p:cNvPicPr>
              <a:picLocks noChangeAspect="1"/>
            </p:cNvPicPr>
            <p:nvPr/>
          </p:nvPicPr>
          <p:blipFill>
            <a:blip r:embed="rId2"/>
            <a:stretch>
              <a:fillRect/>
            </a:stretch>
          </p:blipFill>
          <p:spPr>
            <a:xfrm>
              <a:off x="1296093" y="5760771"/>
              <a:ext cx="252485" cy="271187"/>
            </a:xfrm>
            <a:prstGeom prst="rect">
              <a:avLst/>
            </a:prstGeom>
          </p:spPr>
        </p:pic>
        <p:pic>
          <p:nvPicPr>
            <p:cNvPr id="161" name="図 160"/>
            <p:cNvPicPr>
              <a:picLocks noChangeAspect="1"/>
            </p:cNvPicPr>
            <p:nvPr/>
          </p:nvPicPr>
          <p:blipFill>
            <a:blip r:embed="rId2"/>
            <a:stretch>
              <a:fillRect/>
            </a:stretch>
          </p:blipFill>
          <p:spPr>
            <a:xfrm>
              <a:off x="1970656" y="5769645"/>
              <a:ext cx="252485" cy="271187"/>
            </a:xfrm>
            <a:prstGeom prst="rect">
              <a:avLst/>
            </a:prstGeom>
          </p:spPr>
        </p:pic>
        <p:pic>
          <p:nvPicPr>
            <p:cNvPr id="162" name="図 161"/>
            <p:cNvPicPr>
              <a:picLocks noChangeAspect="1"/>
            </p:cNvPicPr>
            <p:nvPr/>
          </p:nvPicPr>
          <p:blipFill>
            <a:blip r:embed="rId2"/>
            <a:stretch>
              <a:fillRect/>
            </a:stretch>
          </p:blipFill>
          <p:spPr>
            <a:xfrm>
              <a:off x="2645219" y="5759737"/>
              <a:ext cx="252485" cy="271187"/>
            </a:xfrm>
            <a:prstGeom prst="rect">
              <a:avLst/>
            </a:prstGeom>
          </p:spPr>
        </p:pic>
        <p:pic>
          <p:nvPicPr>
            <p:cNvPr id="163" name="図 162"/>
            <p:cNvPicPr>
              <a:picLocks noChangeAspect="1"/>
            </p:cNvPicPr>
            <p:nvPr/>
          </p:nvPicPr>
          <p:blipFill>
            <a:blip r:embed="rId2"/>
            <a:stretch>
              <a:fillRect/>
            </a:stretch>
          </p:blipFill>
          <p:spPr>
            <a:xfrm>
              <a:off x="3304531" y="5759737"/>
              <a:ext cx="252485" cy="271187"/>
            </a:xfrm>
            <a:prstGeom prst="rect">
              <a:avLst/>
            </a:prstGeom>
          </p:spPr>
        </p:pic>
      </p:grpSp>
      <p:grpSp>
        <p:nvGrpSpPr>
          <p:cNvPr id="10" name="グループ化 9"/>
          <p:cNvGrpSpPr/>
          <p:nvPr/>
        </p:nvGrpSpPr>
        <p:grpSpPr>
          <a:xfrm>
            <a:off x="3068429" y="5621426"/>
            <a:ext cx="222745" cy="184581"/>
            <a:chOff x="3097156" y="5528528"/>
            <a:chExt cx="222745" cy="184581"/>
          </a:xfrm>
        </p:grpSpPr>
        <p:cxnSp>
          <p:nvCxnSpPr>
            <p:cNvPr id="106" name="直線コネクタ 105"/>
            <p:cNvCxnSpPr/>
            <p:nvPr/>
          </p:nvCxnSpPr>
          <p:spPr>
            <a:xfrm flipH="1">
              <a:off x="3097156" y="5528528"/>
              <a:ext cx="216246" cy="1045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3288865" y="5531054"/>
              <a:ext cx="31036" cy="182055"/>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64" name="グループ化 163"/>
          <p:cNvGrpSpPr/>
          <p:nvPr/>
        </p:nvGrpSpPr>
        <p:grpSpPr>
          <a:xfrm>
            <a:off x="2414947" y="5621426"/>
            <a:ext cx="222745" cy="184581"/>
            <a:chOff x="3097156" y="5528528"/>
            <a:chExt cx="222745" cy="184581"/>
          </a:xfrm>
        </p:grpSpPr>
        <p:cxnSp>
          <p:nvCxnSpPr>
            <p:cNvPr id="165" name="直線コネクタ 164"/>
            <p:cNvCxnSpPr/>
            <p:nvPr/>
          </p:nvCxnSpPr>
          <p:spPr>
            <a:xfrm flipH="1">
              <a:off x="3097156" y="5528528"/>
              <a:ext cx="216246" cy="1045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flipH="1">
              <a:off x="3288865" y="5531054"/>
              <a:ext cx="31036" cy="182055"/>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1758429" y="5635843"/>
            <a:ext cx="222745" cy="184581"/>
            <a:chOff x="3097156" y="5528528"/>
            <a:chExt cx="222745" cy="184581"/>
          </a:xfrm>
        </p:grpSpPr>
        <p:cxnSp>
          <p:nvCxnSpPr>
            <p:cNvPr id="168" name="直線コネクタ 167"/>
            <p:cNvCxnSpPr/>
            <p:nvPr/>
          </p:nvCxnSpPr>
          <p:spPr>
            <a:xfrm flipH="1">
              <a:off x="3097156" y="5528528"/>
              <a:ext cx="216246" cy="1045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flipH="1">
              <a:off x="3288865" y="5531054"/>
              <a:ext cx="31036" cy="182055"/>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0" name="グループ化 169"/>
          <p:cNvGrpSpPr/>
          <p:nvPr/>
        </p:nvGrpSpPr>
        <p:grpSpPr>
          <a:xfrm>
            <a:off x="1049665" y="5621426"/>
            <a:ext cx="222745" cy="184581"/>
            <a:chOff x="3097156" y="5528528"/>
            <a:chExt cx="222745" cy="184581"/>
          </a:xfrm>
        </p:grpSpPr>
        <p:cxnSp>
          <p:nvCxnSpPr>
            <p:cNvPr id="171" name="直線コネクタ 170"/>
            <p:cNvCxnSpPr/>
            <p:nvPr/>
          </p:nvCxnSpPr>
          <p:spPr>
            <a:xfrm flipH="1">
              <a:off x="3097156" y="5528528"/>
              <a:ext cx="216246" cy="1045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flipH="1">
              <a:off x="3288865" y="5531054"/>
              <a:ext cx="31036" cy="1820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1" name="角丸四角形 10"/>
          <p:cNvSpPr/>
          <p:nvPr/>
        </p:nvSpPr>
        <p:spPr>
          <a:xfrm>
            <a:off x="4645109" y="2305281"/>
            <a:ext cx="1327799" cy="193450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3" name="Picture 6" descr="C:// Projects// Toolbox/Pictures/PC/Notes PC.gif"/>
          <p:cNvPicPr>
            <a:picLocks noChangeAspect="1" noChangeArrowheads="1"/>
          </p:cNvPicPr>
          <p:nvPr/>
        </p:nvPicPr>
        <p:blipFill>
          <a:blip r:embed="rId3" cstate="print"/>
          <a:srcRect/>
          <a:stretch>
            <a:fillRect/>
          </a:stretch>
        </p:blipFill>
        <p:spPr bwMode="auto">
          <a:xfrm>
            <a:off x="4939497" y="3281281"/>
            <a:ext cx="767320" cy="570825"/>
          </a:xfrm>
          <a:prstGeom prst="rect">
            <a:avLst/>
          </a:prstGeom>
          <a:noFill/>
        </p:spPr>
      </p:pic>
      <p:sp>
        <p:nvSpPr>
          <p:cNvPr id="174" name="Rectangle 59"/>
          <p:cNvSpPr>
            <a:spLocks noChangeArrowheads="1"/>
          </p:cNvSpPr>
          <p:nvPr/>
        </p:nvSpPr>
        <p:spPr bwMode="auto">
          <a:xfrm>
            <a:off x="4688163" y="3857345"/>
            <a:ext cx="1206981" cy="349067"/>
          </a:xfrm>
          <a:prstGeom prst="rect">
            <a:avLst/>
          </a:prstGeom>
          <a:noFill/>
          <a:ln w="9525">
            <a:noFill/>
            <a:miter lim="800000"/>
            <a:headEnd/>
            <a:tailEnd/>
          </a:ln>
        </p:spPr>
        <p:txBody>
          <a:bodyPr wrap="none" lIns="0" tIns="0" rIns="0" bIns="0" anchor="t"/>
          <a:lstStyle/>
          <a:p>
            <a:pPr algn="ctr"/>
            <a:r>
              <a:rPr lang="en-US" altLang="ja-JP" sz="6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By BIOS settings</a:t>
            </a:r>
            <a:endParaRPr lang="en-US" altLang="ja-JP" sz="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60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Equipment power interlocking</a:t>
            </a:r>
            <a:endParaRPr lang="en-US" altLang="ja-JP" sz="60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75" name="直線コネクタ 174"/>
          <p:cNvCxnSpPr/>
          <p:nvPr/>
        </p:nvCxnSpPr>
        <p:spPr>
          <a:xfrm>
            <a:off x="6005453" y="3837351"/>
            <a:ext cx="1311311" cy="0"/>
          </a:xfrm>
          <a:prstGeom prst="line">
            <a:avLst/>
          </a:prstGeom>
          <a:ln w="28575">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6" name="Rectangle 59"/>
          <p:cNvSpPr>
            <a:spLocks noChangeArrowheads="1"/>
          </p:cNvSpPr>
          <p:nvPr/>
        </p:nvSpPr>
        <p:spPr bwMode="auto">
          <a:xfrm>
            <a:off x="5969523" y="3624498"/>
            <a:ext cx="455590" cy="186855"/>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LAN</a:t>
            </a:r>
          </a:p>
        </p:txBody>
      </p:sp>
      <p:sp>
        <p:nvSpPr>
          <p:cNvPr id="177" name="正方形/長方形 176"/>
          <p:cNvSpPr/>
          <p:nvPr/>
        </p:nvSpPr>
        <p:spPr bwMode="auto">
          <a:xfrm>
            <a:off x="6489054" y="3661824"/>
            <a:ext cx="307789" cy="247530"/>
          </a:xfrm>
          <a:prstGeom prst="rect">
            <a:avLst/>
          </a:prstGeom>
          <a:solidFill>
            <a:srgbClr val="EAEAEA"/>
          </a:solidFill>
          <a:ln w="9525">
            <a:solidFill>
              <a:schemeClr val="tx1"/>
            </a:solidFill>
            <a:miter lim="800000"/>
            <a:headEnd/>
            <a:tailEnd/>
          </a:ln>
          <a:scene3d>
            <a:camera prst="isometricOffAxis1Top"/>
            <a:lightRig rig="threePt" dir="t"/>
          </a:scene3d>
          <a:sp3d extrusionH="76200"/>
        </p:spPr>
        <p:txBody>
          <a:bodyPr wrap="none" lIns="0" tIns="0" rIns="0" bIns="0" rtlCol="0" anchor="ctr"/>
          <a:lstStyle/>
          <a:p>
            <a:pPr algn="ctr"/>
            <a:endParaRPr kumimoji="1" lang="ja-JP" altLang="en-US" sz="1120" dirty="0"/>
          </a:p>
        </p:txBody>
      </p:sp>
      <p:sp>
        <p:nvSpPr>
          <p:cNvPr id="178" name="Rectangle 59"/>
          <p:cNvSpPr>
            <a:spLocks noChangeArrowheads="1"/>
          </p:cNvSpPr>
          <p:nvPr/>
        </p:nvSpPr>
        <p:spPr bwMode="auto">
          <a:xfrm>
            <a:off x="6857588" y="3643551"/>
            <a:ext cx="418450" cy="148748"/>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DIO</a:t>
            </a:r>
          </a:p>
        </p:txBody>
      </p:sp>
      <p:sp>
        <p:nvSpPr>
          <p:cNvPr id="179" name="Rectangle 59"/>
          <p:cNvSpPr>
            <a:spLocks noChangeArrowheads="1"/>
          </p:cNvSpPr>
          <p:nvPr/>
        </p:nvSpPr>
        <p:spPr bwMode="auto">
          <a:xfrm>
            <a:off x="6018944" y="3946679"/>
            <a:ext cx="1237189" cy="217956"/>
          </a:xfrm>
          <a:prstGeom prst="rect">
            <a:avLst/>
          </a:prstGeom>
          <a:noFill/>
          <a:ln w="9525">
            <a:noFill/>
            <a:miter lim="800000"/>
            <a:headEnd/>
            <a:tailEnd/>
          </a:ln>
        </p:spPr>
        <p:txBody>
          <a:bodyPr wrap="none" lIns="0" tIns="0" rIns="0" bIns="0" anchor="t"/>
          <a:lstStyle/>
          <a:p>
            <a:pPr algn="ctr"/>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Arduino: 5000 yen</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6" name="グループ化 5"/>
          <p:cNvGrpSpPr/>
          <p:nvPr/>
        </p:nvGrpSpPr>
        <p:grpSpPr>
          <a:xfrm>
            <a:off x="2987824" y="2500886"/>
            <a:ext cx="231313" cy="194290"/>
            <a:chOff x="3152960" y="2788918"/>
            <a:chExt cx="231313" cy="194290"/>
          </a:xfrm>
        </p:grpSpPr>
        <p:sp>
          <p:nvSpPr>
            <p:cNvPr id="3" name="直方体 2"/>
            <p:cNvSpPr/>
            <p:nvPr/>
          </p:nvSpPr>
          <p:spPr>
            <a:xfrm>
              <a:off x="3152960" y="2825730"/>
              <a:ext cx="231313" cy="157478"/>
            </a:xfrm>
            <a:prstGeom prst="cube">
              <a:avLst/>
            </a:prstGeom>
            <a:solidFill>
              <a:schemeClr val="bg1">
                <a:lumMod val="6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円柱 4"/>
            <p:cNvSpPr/>
            <p:nvPr/>
          </p:nvSpPr>
          <p:spPr>
            <a:xfrm>
              <a:off x="3204213" y="2788918"/>
              <a:ext cx="128979" cy="64018"/>
            </a:xfrm>
            <a:prstGeom prst="can">
              <a:avLst/>
            </a:prstGeom>
            <a:solidFill>
              <a:srgbClr val="00FF00"/>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6" name="Rectangle 59"/>
          <p:cNvSpPr>
            <a:spLocks noChangeArrowheads="1"/>
          </p:cNvSpPr>
          <p:nvPr/>
        </p:nvSpPr>
        <p:spPr bwMode="auto">
          <a:xfrm>
            <a:off x="2579001" y="2354331"/>
            <a:ext cx="506324"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USB</a:t>
            </a:r>
          </a:p>
        </p:txBody>
      </p:sp>
      <p:sp>
        <p:nvSpPr>
          <p:cNvPr id="117" name="Rectangle 59"/>
          <p:cNvSpPr>
            <a:spLocks noChangeArrowheads="1"/>
          </p:cNvSpPr>
          <p:nvPr/>
        </p:nvSpPr>
        <p:spPr bwMode="auto">
          <a:xfrm>
            <a:off x="2863368" y="1884493"/>
            <a:ext cx="1233821" cy="543116"/>
          </a:xfrm>
          <a:prstGeom prst="rect">
            <a:avLst/>
          </a:prstGeom>
          <a:noFill/>
          <a:ln w="9525">
            <a:noFill/>
            <a:miter lim="800000"/>
            <a:headEnd/>
            <a:tailEnd/>
          </a:ln>
        </p:spPr>
        <p:txBody>
          <a:bodyPr wrap="none" lIns="0" tIns="0" rIns="0" bIns="0" anchor="t"/>
          <a:lstStyle/>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"Screen click"</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4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Or</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Start with "USB button"</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Text Box 2"/>
          <p:cNvSpPr txBox="1">
            <a:spLocks noChangeArrowheads="1"/>
          </p:cNvSpPr>
          <p:nvPr/>
        </p:nvSpPr>
        <p:spPr bwMode="auto">
          <a:xfrm>
            <a:off x="4427984" y="4509120"/>
            <a:ext cx="2344267" cy="320523"/>
          </a:xfrm>
          <a:prstGeom prst="rect">
            <a:avLst/>
          </a:prstGeom>
          <a:solidFill>
            <a:srgbClr val="66FFFF"/>
          </a:solidFill>
          <a:ln w="9525">
            <a:solidFill>
              <a:srgbClr val="0000FF"/>
            </a:solidFill>
            <a:miter lim="800000"/>
            <a:headEnd/>
            <a:tailEnd/>
          </a:ln>
          <a:effectLst/>
        </p:spPr>
        <p:txBody>
          <a:bodyPr wrap="none">
            <a:noAutofit/>
          </a:bodyPr>
          <a:lstStyle/>
          <a:p>
            <a:pPr>
              <a:defRPr/>
            </a:pPr>
            <a:r>
              <a:rPr lang="ja-JP" altLang="en-US" sz="1280" b="1" noProof="1">
                <a:latin typeface="Meiryo UI" panose="020B0604030504040204" pitchFamily="50" charset="-128"/>
                <a:ea typeface="Meiryo UI" panose="020B0604030504040204" pitchFamily="50" charset="-128"/>
                <a:cs typeface="Meiryo UI" panose="020B0604030504040204" pitchFamily="50" charset="-128"/>
              </a:rPr>
              <a:t>④ Image data processing</a:t>
            </a:r>
            <a:endParaRPr lang="en-US" altLang="ja-JP" sz="1280" b="1" dirty="0" smtClean="0">
              <a:latin typeface="Meiryo UI" panose="020B0604030504040204" pitchFamily="50" charset="-128"/>
              <a:ea typeface="Meiryo UI" panose="020B0604030504040204" pitchFamily="50" charset="-128"/>
              <a:cs typeface="Meiryo UI" panose="020B0604030504040204" pitchFamily="50" charset="-128"/>
            </a:endParaRPr>
          </a:p>
        </p:txBody>
      </p:sp>
      <p:pic>
        <p:nvPicPr>
          <p:cNvPr id="121" name="Picture 6" descr="C:// Projects// Toolbox/Pictures/PC/Notes PC.gif"/>
          <p:cNvPicPr>
            <a:picLocks noChangeAspect="1" noChangeArrowheads="1"/>
          </p:cNvPicPr>
          <p:nvPr/>
        </p:nvPicPr>
        <p:blipFill>
          <a:blip r:embed="rId3" cstate="print"/>
          <a:srcRect/>
          <a:stretch>
            <a:fillRect/>
          </a:stretch>
        </p:blipFill>
        <p:spPr bwMode="auto">
          <a:xfrm>
            <a:off x="6597407" y="5442899"/>
            <a:ext cx="915954" cy="681397"/>
          </a:xfrm>
          <a:prstGeom prst="rect">
            <a:avLst/>
          </a:prstGeom>
          <a:noFill/>
        </p:spPr>
      </p:pic>
      <p:grpSp>
        <p:nvGrpSpPr>
          <p:cNvPr id="122" name="グループ化 121"/>
          <p:cNvGrpSpPr/>
          <p:nvPr/>
        </p:nvGrpSpPr>
        <p:grpSpPr>
          <a:xfrm>
            <a:off x="6584884" y="5002209"/>
            <a:ext cx="799875" cy="484658"/>
            <a:chOff x="1647509" y="2097048"/>
            <a:chExt cx="799875" cy="484658"/>
          </a:xfrm>
        </p:grpSpPr>
        <p:sp>
          <p:nvSpPr>
            <p:cNvPr id="135" name="角丸四角形 134"/>
            <p:cNvSpPr/>
            <p:nvPr/>
          </p:nvSpPr>
          <p:spPr bwMode="auto">
            <a:xfrm>
              <a:off x="1651146" y="2097048"/>
              <a:ext cx="796238"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sp>
          <p:nvSpPr>
            <p:cNvPr id="136" name="下矢印 135"/>
            <p:cNvSpPr/>
            <p:nvPr/>
          </p:nvSpPr>
          <p:spPr bwMode="auto">
            <a:xfrm>
              <a:off x="1936834" y="2338725"/>
              <a:ext cx="224863" cy="242981"/>
            </a:xfrm>
            <a:prstGeom prst="downArrow">
              <a:avLst/>
            </a:prstGeom>
            <a:solidFill>
              <a:srgbClr val="FFFF00"/>
            </a:solidFill>
            <a:ln w="9525">
              <a:solidFill>
                <a:schemeClr val="tx1"/>
              </a:solidFill>
              <a:miter lim="800000"/>
              <a:headEnd/>
              <a:tailEnd/>
            </a:ln>
          </p:spPr>
          <p:txBody>
            <a:bodyPr wrap="none" lIns="0" tIns="0" rIns="0" bIns="0" rtlCol="0" anchor="ctr"/>
            <a:lstStyle/>
            <a:p>
              <a:pPr algn="ctr"/>
              <a:endParaRPr kumimoji="1" lang="ja-JP" altLang="en-US" dirty="0"/>
            </a:p>
          </p:txBody>
        </p:sp>
        <p:sp>
          <p:nvSpPr>
            <p:cNvPr id="137" name="Rectangle 59"/>
            <p:cNvSpPr>
              <a:spLocks noChangeArrowheads="1"/>
            </p:cNvSpPr>
            <p:nvPr/>
          </p:nvSpPr>
          <p:spPr bwMode="auto">
            <a:xfrm>
              <a:off x="1647509" y="2275521"/>
              <a:ext cx="374735" cy="282256"/>
            </a:xfrm>
            <a:prstGeom prst="rect">
              <a:avLst/>
            </a:prstGeom>
            <a:noFill/>
            <a:ln w="9525">
              <a:noFill/>
              <a:miter lim="800000"/>
              <a:headEnd/>
              <a:tailEnd/>
            </a:ln>
          </p:spPr>
          <p:txBody>
            <a:bodyPr wrap="none" lIns="72000" tIns="72000" rIns="0" bIns="0" anchor="t"/>
            <a:lstStyle/>
            <a:p>
              <a:r>
                <a:rPr lang="en-US" altLang="ja-JP"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a:t>
              </a:r>
            </a:p>
          </p:txBody>
        </p:sp>
      </p:grpSp>
      <p:sp>
        <p:nvSpPr>
          <p:cNvPr id="138" name="メモ 137"/>
          <p:cNvSpPr/>
          <p:nvPr/>
        </p:nvSpPr>
        <p:spPr bwMode="auto">
          <a:xfrm>
            <a:off x="5764934" y="5344545"/>
            <a:ext cx="296411" cy="395215"/>
          </a:xfrm>
          <a:prstGeom prst="foldedCorner">
            <a:avLst>
              <a:gd name="adj" fmla="val 35594"/>
            </a:avLst>
          </a:prstGeom>
          <a:solidFill>
            <a:srgbClr val="FFFFCC"/>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440" b="0" i="0" u="none" strike="noStrike" cap="none" normalizeH="0" baseline="0" dirty="0" smtClean="0">
              <a:ln>
                <a:noFill/>
              </a:ln>
              <a:solidFill>
                <a:schemeClr val="tx1"/>
              </a:solidFill>
              <a:effectLst/>
              <a:latin typeface="Times New Roman" pitchFamily="18" charset="0"/>
              <a:ea typeface="HG丸ｺﾞｼｯｸM-PRO" pitchFamily="50" charset="-128"/>
            </a:endParaRPr>
          </a:p>
        </p:txBody>
      </p:sp>
      <p:sp>
        <p:nvSpPr>
          <p:cNvPr id="139" name="右矢印 138"/>
          <p:cNvSpPr/>
          <p:nvPr/>
        </p:nvSpPr>
        <p:spPr bwMode="auto">
          <a:xfrm>
            <a:off x="6118374" y="5461013"/>
            <a:ext cx="368202" cy="21436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71842" dir="2700000" algn="ctr" rotWithShape="0">
                    <a:schemeClr val="folHlink"/>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440" b="0" i="0" u="none" strike="noStrike" cap="none" normalizeH="0" baseline="0" dirty="0" smtClean="0">
              <a:ln>
                <a:noFill/>
              </a:ln>
              <a:solidFill>
                <a:schemeClr val="tx1"/>
              </a:solidFill>
              <a:effectLst/>
              <a:latin typeface="Times New Roman" pitchFamily="18" charset="0"/>
              <a:ea typeface="HG丸ｺﾞｼｯｸM-PRO" pitchFamily="50" charset="-128"/>
            </a:endParaRPr>
          </a:p>
        </p:txBody>
      </p:sp>
      <p:pic>
        <p:nvPicPr>
          <p:cNvPr id="15" name="図 14"/>
          <p:cNvPicPr>
            <a:picLocks noChangeAspect="1"/>
          </p:cNvPicPr>
          <p:nvPr/>
        </p:nvPicPr>
        <p:blipFill>
          <a:blip r:embed="rId9" cstate="print">
            <a:extLst>
              <a:ext uri="{BEBA8EAE-BF5A-486C-A8C5-ECC9F3942E4B}">
                <a14:imgProps xmlns="" xmlns:a14="http://schemas.microsoft.com/office/drawing/2010/main">
                  <a14:imgLayer r:embed="rId10">
                    <a14:imgEffect>
                      <a14:brightnessContrast bright="6000" contrast="56000"/>
                    </a14:imgEffect>
                  </a14:imgLayer>
                </a14:imgProps>
              </a:ext>
            </a:extLst>
          </a:blip>
          <a:stretch>
            <a:fillRect/>
          </a:stretch>
        </p:blipFill>
        <p:spPr>
          <a:xfrm>
            <a:off x="5037822" y="5104665"/>
            <a:ext cx="592346" cy="1033522"/>
          </a:xfrm>
          <a:prstGeom prst="rect">
            <a:avLst/>
          </a:prstGeom>
        </p:spPr>
      </p:pic>
      <p:sp>
        <p:nvSpPr>
          <p:cNvPr id="141" name="右矢印 140"/>
          <p:cNvSpPr/>
          <p:nvPr/>
        </p:nvSpPr>
        <p:spPr bwMode="auto">
          <a:xfrm rot="10800000">
            <a:off x="5990253" y="5887221"/>
            <a:ext cx="339123" cy="21436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71842" dir="2700000" algn="ctr" rotWithShape="0">
                    <a:schemeClr val="folHlink"/>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440" b="0" i="0" u="none" strike="noStrike" cap="none" normalizeH="0" baseline="0" dirty="0" smtClean="0">
              <a:ln>
                <a:noFill/>
              </a:ln>
              <a:solidFill>
                <a:schemeClr val="tx1"/>
              </a:solidFill>
              <a:effectLst/>
              <a:latin typeface="Times New Roman" pitchFamily="18" charset="0"/>
              <a:ea typeface="HG丸ｺﾞｼｯｸM-PRO" pitchFamily="50" charset="-128"/>
            </a:endParaRPr>
          </a:p>
        </p:txBody>
      </p:sp>
      <p:sp>
        <p:nvSpPr>
          <p:cNvPr id="142" name="Rectangle 59"/>
          <p:cNvSpPr>
            <a:spLocks noChangeArrowheads="1"/>
          </p:cNvSpPr>
          <p:nvPr/>
        </p:nvSpPr>
        <p:spPr bwMode="auto">
          <a:xfrm>
            <a:off x="5036966" y="6262529"/>
            <a:ext cx="2726064" cy="190807"/>
          </a:xfrm>
          <a:prstGeom prst="rect">
            <a:avLst/>
          </a:prstGeom>
          <a:noFill/>
          <a:ln w="9525">
            <a:noFill/>
            <a:miter lim="800000"/>
            <a:headEnd/>
            <a:tailEnd/>
          </a:ln>
        </p:spPr>
        <p:txBody>
          <a:bodyPr wrap="none" lIns="0" tIns="0" rIns="0" bIns="0" anchor="t"/>
          <a:lstStyle/>
          <a:p>
            <a:r>
              <a:rPr lang="ja-JP" altLang="en-US" sz="840"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No camera, just image file (Data) processing</a:t>
            </a:r>
            <a:endParaRPr lang="en-US" altLang="ja-JP" sz="84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 xmlns:p14="http://schemas.microsoft.com/office/powerpoint/2010/main" val="3684756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356631" y="680383"/>
            <a:ext cx="7128792" cy="307777"/>
          </a:xfrm>
          <a:prstGeom prst="rect">
            <a:avLst/>
          </a:prstGeom>
        </p:spPr>
        <p:txBody>
          <a:bodyPr wrap="square">
            <a:spAutoFit/>
          </a:bodyPr>
          <a:lstStyle/>
          <a:p>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③ Difference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Extracts areas where there are differences from pre-registered images (the resulting image is binarized)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5" name="正方形/長方形 44"/>
          <p:cNvSpPr/>
          <p:nvPr/>
        </p:nvSpPr>
        <p:spPr>
          <a:xfrm>
            <a:off x="1013847" y="3309861"/>
            <a:ext cx="7506219" cy="646331"/>
          </a:xfrm>
          <a:prstGeom prst="rect">
            <a:avLst/>
          </a:prstGeom>
        </p:spPr>
        <p:txBody>
          <a:bodyPr wrap="square">
            <a:spAutoFit/>
          </a:bodyPr>
          <a:lstStyle/>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Difference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execution If not checked, it will be non-execution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Level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tolerance for differences in images (5 ~ 200) higher values are more tolerable, lower values are stricter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5" name="図 4"/>
          <p:cNvPicPr>
            <a:picLocks noChangeAspect="1"/>
          </p:cNvPicPr>
          <p:nvPr/>
        </p:nvPicPr>
        <p:blipFill>
          <a:blip r:embed="rId2" cstate="print"/>
          <a:stretch>
            <a:fillRect/>
          </a:stretch>
        </p:blipFill>
        <p:spPr>
          <a:xfrm>
            <a:off x="4499993" y="1052029"/>
            <a:ext cx="1184779" cy="888584"/>
          </a:xfrm>
          <a:prstGeom prst="rect">
            <a:avLst/>
          </a:prstGeom>
        </p:spPr>
      </p:pic>
      <p:pic>
        <p:nvPicPr>
          <p:cNvPr id="6" name="図 5"/>
          <p:cNvPicPr>
            <a:picLocks noChangeAspect="1"/>
          </p:cNvPicPr>
          <p:nvPr/>
        </p:nvPicPr>
        <p:blipFill>
          <a:blip r:embed="rId3" cstate="print"/>
          <a:stretch>
            <a:fillRect/>
          </a:stretch>
        </p:blipFill>
        <p:spPr>
          <a:xfrm>
            <a:off x="5982285" y="1047537"/>
            <a:ext cx="1164687" cy="873516"/>
          </a:xfrm>
          <a:prstGeom prst="rect">
            <a:avLst/>
          </a:prstGeom>
        </p:spPr>
      </p:pic>
      <p:pic>
        <p:nvPicPr>
          <p:cNvPr id="7" name="図 6"/>
          <p:cNvPicPr>
            <a:picLocks noChangeAspect="1"/>
          </p:cNvPicPr>
          <p:nvPr/>
        </p:nvPicPr>
        <p:blipFill>
          <a:blip r:embed="rId4" cstate="print"/>
          <a:stretch>
            <a:fillRect/>
          </a:stretch>
        </p:blipFill>
        <p:spPr>
          <a:xfrm>
            <a:off x="4499993" y="2108368"/>
            <a:ext cx="1184779" cy="888584"/>
          </a:xfrm>
          <a:prstGeom prst="rect">
            <a:avLst/>
          </a:prstGeom>
        </p:spPr>
      </p:pic>
      <p:pic>
        <p:nvPicPr>
          <p:cNvPr id="8" name="図 7"/>
          <p:cNvPicPr>
            <a:picLocks noChangeAspect="1"/>
          </p:cNvPicPr>
          <p:nvPr/>
        </p:nvPicPr>
        <p:blipFill>
          <a:blip r:embed="rId5" cstate="print"/>
          <a:stretch>
            <a:fillRect/>
          </a:stretch>
        </p:blipFill>
        <p:spPr>
          <a:xfrm>
            <a:off x="5999551" y="2108368"/>
            <a:ext cx="1164687" cy="873515"/>
          </a:xfrm>
          <a:prstGeom prst="rect">
            <a:avLst/>
          </a:prstGeom>
        </p:spPr>
      </p:pic>
      <p:pic>
        <p:nvPicPr>
          <p:cNvPr id="9" name="図 8"/>
          <p:cNvPicPr>
            <a:picLocks noChangeAspect="1"/>
          </p:cNvPicPr>
          <p:nvPr/>
        </p:nvPicPr>
        <p:blipFill>
          <a:blip r:embed="rId6" cstate="print"/>
          <a:stretch>
            <a:fillRect/>
          </a:stretch>
        </p:blipFill>
        <p:spPr>
          <a:xfrm>
            <a:off x="2057422" y="4221788"/>
            <a:ext cx="1184779" cy="888584"/>
          </a:xfrm>
          <a:prstGeom prst="rect">
            <a:avLst/>
          </a:prstGeom>
        </p:spPr>
      </p:pic>
      <p:pic>
        <p:nvPicPr>
          <p:cNvPr id="11" name="図 10"/>
          <p:cNvPicPr>
            <a:picLocks noChangeAspect="1"/>
          </p:cNvPicPr>
          <p:nvPr/>
        </p:nvPicPr>
        <p:blipFill>
          <a:blip r:embed="rId7" cstate="print"/>
          <a:stretch>
            <a:fillRect/>
          </a:stretch>
        </p:blipFill>
        <p:spPr>
          <a:xfrm>
            <a:off x="3588415" y="4218806"/>
            <a:ext cx="1188754" cy="891566"/>
          </a:xfrm>
          <a:prstGeom prst="rect">
            <a:avLst/>
          </a:prstGeom>
        </p:spPr>
      </p:pic>
      <p:pic>
        <p:nvPicPr>
          <p:cNvPr id="13" name="図 12"/>
          <p:cNvPicPr>
            <a:picLocks noChangeAspect="1"/>
          </p:cNvPicPr>
          <p:nvPr/>
        </p:nvPicPr>
        <p:blipFill>
          <a:blip r:embed="rId8" cstate="print"/>
          <a:stretch>
            <a:fillRect/>
          </a:stretch>
        </p:blipFill>
        <p:spPr>
          <a:xfrm>
            <a:off x="4860032" y="4224112"/>
            <a:ext cx="1181680" cy="886260"/>
          </a:xfrm>
          <a:prstGeom prst="rect">
            <a:avLst/>
          </a:prstGeom>
        </p:spPr>
      </p:pic>
      <p:pic>
        <p:nvPicPr>
          <p:cNvPr id="14" name="図 13"/>
          <p:cNvPicPr>
            <a:picLocks noChangeAspect="1"/>
          </p:cNvPicPr>
          <p:nvPr/>
        </p:nvPicPr>
        <p:blipFill>
          <a:blip r:embed="rId9" cstate="print"/>
          <a:stretch>
            <a:fillRect/>
          </a:stretch>
        </p:blipFill>
        <p:spPr>
          <a:xfrm>
            <a:off x="4860032" y="5270678"/>
            <a:ext cx="1172421" cy="879316"/>
          </a:xfrm>
          <a:prstGeom prst="rect">
            <a:avLst/>
          </a:prstGeom>
        </p:spPr>
      </p:pic>
      <p:sp>
        <p:nvSpPr>
          <p:cNvPr id="20" name="右矢印 19"/>
          <p:cNvSpPr/>
          <p:nvPr/>
        </p:nvSpPr>
        <p:spPr>
          <a:xfrm>
            <a:off x="5728101" y="1283043"/>
            <a:ext cx="210855" cy="47014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5736734" y="2328175"/>
            <a:ext cx="210855" cy="47014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137805" y="1396074"/>
            <a:ext cx="2004318" cy="221599"/>
          </a:xfrm>
          <a:prstGeom prst="rect">
            <a:avLst/>
          </a:prstGeom>
        </p:spPr>
        <p:txBody>
          <a:bodyPr wrap="square">
            <a:spAutoFit/>
          </a:bodyPr>
          <a:lstStyle/>
          <a:p>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Find missing rings as differences</a:t>
            </a:r>
            <a:endParaRPr lang="en-US" altLang="ja-JP" sz="84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7164238" y="2288334"/>
            <a:ext cx="1440210" cy="350865"/>
          </a:xfrm>
          <a:prstGeom prst="rect">
            <a:avLst/>
          </a:prstGeom>
        </p:spPr>
        <p:txBody>
          <a:bodyPr wrap="square">
            <a:spAutoFit/>
          </a:bodyPr>
          <a:lstStyle/>
          <a:p>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Lost and added rings found as differences</a:t>
            </a:r>
            <a:endParaRPr lang="en-US" altLang="ja-JP" sz="84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7" name="図 26"/>
          <p:cNvPicPr>
            <a:picLocks noChangeAspect="1"/>
          </p:cNvPicPr>
          <p:nvPr/>
        </p:nvPicPr>
        <p:blipFill>
          <a:blip r:embed="rId2" cstate="print"/>
          <a:stretch>
            <a:fillRect/>
          </a:stretch>
        </p:blipFill>
        <p:spPr>
          <a:xfrm>
            <a:off x="2057421" y="5270678"/>
            <a:ext cx="1184779" cy="888584"/>
          </a:xfrm>
          <a:prstGeom prst="rect">
            <a:avLst/>
          </a:prstGeom>
        </p:spPr>
      </p:pic>
      <p:pic>
        <p:nvPicPr>
          <p:cNvPr id="28" name="図 27"/>
          <p:cNvPicPr>
            <a:picLocks noChangeAspect="1"/>
          </p:cNvPicPr>
          <p:nvPr/>
        </p:nvPicPr>
        <p:blipFill>
          <a:blip r:embed="rId10" cstate="print"/>
          <a:stretch>
            <a:fillRect/>
          </a:stretch>
        </p:blipFill>
        <p:spPr>
          <a:xfrm>
            <a:off x="3588416" y="5273738"/>
            <a:ext cx="1188754" cy="891566"/>
          </a:xfrm>
          <a:prstGeom prst="rect">
            <a:avLst/>
          </a:prstGeom>
        </p:spPr>
      </p:pic>
      <p:sp>
        <p:nvSpPr>
          <p:cNvPr id="29" name="右矢印 28"/>
          <p:cNvSpPr/>
          <p:nvPr/>
        </p:nvSpPr>
        <p:spPr>
          <a:xfrm>
            <a:off x="3335050" y="4475364"/>
            <a:ext cx="191686" cy="47014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a:off x="3335050" y="5448488"/>
            <a:ext cx="191686" cy="47014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p:cNvPicPr>
            <a:picLocks noChangeAspect="1"/>
          </p:cNvPicPr>
          <p:nvPr/>
        </p:nvPicPr>
        <p:blipFill>
          <a:blip r:embed="rId11"/>
          <a:stretch>
            <a:fillRect/>
          </a:stretch>
        </p:blipFill>
        <p:spPr>
          <a:xfrm>
            <a:off x="690024" y="4790261"/>
            <a:ext cx="1170070" cy="889085"/>
          </a:xfrm>
          <a:prstGeom prst="rect">
            <a:avLst/>
          </a:prstGeom>
        </p:spPr>
      </p:pic>
      <p:sp>
        <p:nvSpPr>
          <p:cNvPr id="32" name="正方形/長方形 31"/>
          <p:cNvSpPr/>
          <p:nvPr/>
        </p:nvSpPr>
        <p:spPr>
          <a:xfrm>
            <a:off x="749915" y="4790261"/>
            <a:ext cx="1050288" cy="187452"/>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Registered Image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正方形/長方形 32"/>
          <p:cNvSpPr/>
          <p:nvPr/>
        </p:nvSpPr>
        <p:spPr>
          <a:xfrm>
            <a:off x="3766761" y="4237797"/>
            <a:ext cx="832062" cy="146004"/>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Level:100</a:t>
            </a:r>
          </a:p>
        </p:txBody>
      </p:sp>
      <p:sp>
        <p:nvSpPr>
          <p:cNvPr id="35" name="正方形/長方形 34"/>
          <p:cNvSpPr/>
          <p:nvPr/>
        </p:nvSpPr>
        <p:spPr>
          <a:xfrm>
            <a:off x="3766761" y="5290993"/>
            <a:ext cx="832062" cy="146004"/>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Level:100</a:t>
            </a:r>
          </a:p>
        </p:txBody>
      </p:sp>
      <p:sp>
        <p:nvSpPr>
          <p:cNvPr id="36" name="正方形/長方形 35"/>
          <p:cNvSpPr/>
          <p:nvPr/>
        </p:nvSpPr>
        <p:spPr>
          <a:xfrm>
            <a:off x="5035758" y="4257864"/>
            <a:ext cx="832062" cy="132731"/>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Level:200</a:t>
            </a:r>
          </a:p>
        </p:txBody>
      </p:sp>
      <p:sp>
        <p:nvSpPr>
          <p:cNvPr id="37" name="正方形/長方形 36"/>
          <p:cNvSpPr/>
          <p:nvPr/>
        </p:nvSpPr>
        <p:spPr>
          <a:xfrm>
            <a:off x="5035758" y="5297630"/>
            <a:ext cx="832062" cy="132731"/>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Level:200</a:t>
            </a:r>
          </a:p>
        </p:txBody>
      </p:sp>
      <p:sp>
        <p:nvSpPr>
          <p:cNvPr id="38" name="正方形/長方形 37"/>
          <p:cNvSpPr/>
          <p:nvPr/>
        </p:nvSpPr>
        <p:spPr>
          <a:xfrm>
            <a:off x="6047621" y="4234346"/>
            <a:ext cx="2442362" cy="830997"/>
          </a:xfrm>
          <a:prstGeom prst="rect">
            <a:avLst/>
          </a:prstGeom>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Detect missing ring at Level 100 (detection of missing ring</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 chipping detected at Level 200</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(detection of presence or absence)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正方形/長方形 38"/>
          <p:cNvSpPr/>
          <p:nvPr/>
        </p:nvSpPr>
        <p:spPr>
          <a:xfrm>
            <a:off x="2154742" y="4244591"/>
            <a:ext cx="1038521" cy="155220"/>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examination image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正方形/長方形 39"/>
          <p:cNvSpPr/>
          <p:nvPr/>
        </p:nvSpPr>
        <p:spPr>
          <a:xfrm>
            <a:off x="2137804" y="5288292"/>
            <a:ext cx="1032613" cy="160196"/>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examination image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p:cNvSpPr/>
          <p:nvPr/>
        </p:nvSpPr>
        <p:spPr>
          <a:xfrm>
            <a:off x="6047621" y="5320326"/>
            <a:ext cx="2442362" cy="387798"/>
          </a:xfrm>
          <a:prstGeom prst="rect">
            <a:avLst/>
          </a:prstGeom>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Work and no work are detected in the same way for Level 100 and 200.</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正方形/長方形 41"/>
          <p:cNvSpPr/>
          <p:nvPr/>
        </p:nvSpPr>
        <p:spPr>
          <a:xfrm>
            <a:off x="6115315" y="5799905"/>
            <a:ext cx="2849173" cy="629572"/>
          </a:xfrm>
          <a:prstGeom prst="rect">
            <a:avLst/>
          </a:prstGeom>
          <a:ln w="28575">
            <a:solidFill>
              <a:srgbClr val="0000FF"/>
            </a:solidFill>
          </a:ln>
        </p:spPr>
        <p:txBody>
          <a:bodyPr wrap="square" lIns="0" tIns="0" rIns="0" bIns="0" anchor="ctr" anchorCtr="1">
            <a:noAutofit/>
          </a:bodyPr>
          <a:lstStyle/>
          <a:p>
            <a:r>
              <a:rPr lang="en-US" altLang="ja-JP" sz="960"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Set the Level according to whether you want to see the fine differences or dare to see them ambiguously</a:t>
            </a:r>
            <a:endParaRPr lang="en-US" altLang="ja-JP" sz="960"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Rectangle 59"/>
          <p:cNvSpPr>
            <a:spLocks noChangeArrowheads="1"/>
          </p:cNvSpPr>
          <p:nvPr/>
        </p:nvSpPr>
        <p:spPr bwMode="auto">
          <a:xfrm>
            <a:off x="3891210" y="30353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Rectangle 59"/>
          <p:cNvSpPr>
            <a:spLocks noChangeArrowheads="1"/>
          </p:cNvSpPr>
          <p:nvPr/>
        </p:nvSpPr>
        <p:spPr bwMode="auto">
          <a:xfrm>
            <a:off x="2664934" y="29143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Rectangle 59"/>
          <p:cNvSpPr>
            <a:spLocks noChangeArrowheads="1"/>
          </p:cNvSpPr>
          <p:nvPr/>
        </p:nvSpPr>
        <p:spPr bwMode="auto">
          <a:xfrm>
            <a:off x="545253" y="261532"/>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8" name="Text Box 2"/>
          <p:cNvSpPr txBox="1">
            <a:spLocks noChangeArrowheads="1"/>
          </p:cNvSpPr>
          <p:nvPr/>
        </p:nvSpPr>
        <p:spPr bwMode="auto">
          <a:xfrm>
            <a:off x="179511" y="53678"/>
            <a:ext cx="2588921"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6" name="正方形/長方形 45"/>
          <p:cNvSpPr/>
          <p:nvPr/>
        </p:nvSpPr>
        <p:spPr>
          <a:xfrm>
            <a:off x="5538581" y="309600"/>
            <a:ext cx="110158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③ Difference</a:t>
            </a:r>
            <a:endParaRPr lang="ja-JP" altLang="en-US" dirty="0">
              <a:solidFill>
                <a:schemeClr val="tx1">
                  <a:lumMod val="50000"/>
                  <a:lumOff val="50000"/>
                </a:schemeClr>
              </a:solidFill>
            </a:endParaRPr>
          </a:p>
        </p:txBody>
      </p:sp>
      <p:pic>
        <p:nvPicPr>
          <p:cNvPr id="2" name="図 1"/>
          <p:cNvPicPr>
            <a:picLocks noChangeAspect="1"/>
          </p:cNvPicPr>
          <p:nvPr/>
        </p:nvPicPr>
        <p:blipFill>
          <a:blip r:embed="rId12"/>
          <a:stretch>
            <a:fillRect/>
          </a:stretch>
        </p:blipFill>
        <p:spPr>
          <a:xfrm>
            <a:off x="7745436" y="183775"/>
            <a:ext cx="1161905" cy="666667"/>
          </a:xfrm>
          <a:prstGeom prst="rect">
            <a:avLst/>
          </a:prstGeom>
        </p:spPr>
      </p:pic>
      <p:sp>
        <p:nvSpPr>
          <p:cNvPr id="53" name="角丸四角形 52"/>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p:cNvGrpSpPr/>
          <p:nvPr/>
        </p:nvGrpSpPr>
        <p:grpSpPr>
          <a:xfrm>
            <a:off x="755576" y="1094811"/>
            <a:ext cx="3165451" cy="1604696"/>
            <a:chOff x="903681" y="1094811"/>
            <a:chExt cx="3165451" cy="1604696"/>
          </a:xfrm>
        </p:grpSpPr>
        <p:pic>
          <p:nvPicPr>
            <p:cNvPr id="12" name="図 11"/>
            <p:cNvPicPr>
              <a:picLocks noChangeAspect="1"/>
            </p:cNvPicPr>
            <p:nvPr/>
          </p:nvPicPr>
          <p:blipFill>
            <a:blip r:embed="rId13"/>
            <a:stretch>
              <a:fillRect/>
            </a:stretch>
          </p:blipFill>
          <p:spPr>
            <a:xfrm>
              <a:off x="965974" y="1094811"/>
              <a:ext cx="3103158" cy="1604696"/>
            </a:xfrm>
            <a:prstGeom prst="rect">
              <a:avLst/>
            </a:prstGeom>
          </p:spPr>
        </p:pic>
        <p:pic>
          <p:nvPicPr>
            <p:cNvPr id="44" name="図 43"/>
            <p:cNvPicPr>
              <a:picLocks noChangeAspect="1"/>
            </p:cNvPicPr>
            <p:nvPr/>
          </p:nvPicPr>
          <p:blipFill>
            <a:blip r:embed="rId11"/>
            <a:stretch>
              <a:fillRect/>
            </a:stretch>
          </p:blipFill>
          <p:spPr>
            <a:xfrm>
              <a:off x="2304690" y="1322152"/>
              <a:ext cx="1698616" cy="1290704"/>
            </a:xfrm>
            <a:prstGeom prst="rect">
              <a:avLst/>
            </a:prstGeom>
          </p:spPr>
        </p:pic>
        <p:sp>
          <p:nvSpPr>
            <p:cNvPr id="43" name="楕円 42"/>
            <p:cNvSpPr/>
            <p:nvPr/>
          </p:nvSpPr>
          <p:spPr>
            <a:xfrm>
              <a:off x="903681" y="1216862"/>
              <a:ext cx="1153740" cy="476052"/>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正方形/長方形 17"/>
          <p:cNvSpPr/>
          <p:nvPr/>
        </p:nvSpPr>
        <p:spPr>
          <a:xfrm>
            <a:off x="1936370" y="2778940"/>
            <a:ext cx="1195469" cy="233476"/>
          </a:xfrm>
          <a:prstGeom prst="rect">
            <a:avLst/>
          </a:prstGeom>
          <a:solidFill>
            <a:schemeClr val="bg1"/>
          </a:solidFill>
          <a:ln>
            <a:solidFill>
              <a:srgbClr val="0000FF"/>
            </a:solidFill>
          </a:ln>
        </p:spPr>
        <p:txBody>
          <a:bodyPr wrap="square" lIns="0" tIns="0" rIns="0" bIns="0" anchor="ctr" anchorCtr="1">
            <a:noAutofit/>
          </a:bodyPr>
          <a:lstStyle/>
          <a:p>
            <a:pPr algn="ct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Registered Image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6" name="直線コネクタ 15"/>
          <p:cNvCxnSpPr>
            <a:stCxn id="18" idx="0"/>
          </p:cNvCxnSpPr>
          <p:nvPr/>
        </p:nvCxnSpPr>
        <p:spPr>
          <a:xfrm flipH="1" flipV="1">
            <a:off x="2353051" y="2564904"/>
            <a:ext cx="181054" cy="214036"/>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左右矢印 2"/>
          <p:cNvSpPr/>
          <p:nvPr/>
        </p:nvSpPr>
        <p:spPr>
          <a:xfrm rot="20246266">
            <a:off x="3701328" y="1474617"/>
            <a:ext cx="1165997" cy="432048"/>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60" noProof="1">
                <a:solidFill>
                  <a:srgbClr val="0000FF"/>
                </a:solidFill>
                <a:latin typeface="Yu Gothic UI" panose="020B0500000000000000" pitchFamily="50" charset="-128"/>
                <a:ea typeface="Yu Gothic UI" panose="020B0500000000000000" pitchFamily="50" charset="-128"/>
              </a:rPr>
              <a:t>Extract Differences</a:t>
            </a:r>
            <a:endParaRPr kumimoji="1" lang="ja-JP" altLang="en-US" sz="960" dirty="0">
              <a:solidFill>
                <a:srgbClr val="0000FF"/>
              </a:solidFill>
              <a:latin typeface="Yu Gothic UI" panose="020B0500000000000000" pitchFamily="50" charset="-128"/>
              <a:ea typeface="Yu Gothic UI" panose="020B0500000000000000" pitchFamily="50" charset="-128"/>
            </a:endParaRPr>
          </a:p>
        </p:txBody>
      </p:sp>
      <p:sp>
        <p:nvSpPr>
          <p:cNvPr id="47" name="左右矢印 46"/>
          <p:cNvSpPr/>
          <p:nvPr/>
        </p:nvSpPr>
        <p:spPr>
          <a:xfrm rot="1197727">
            <a:off x="3750629" y="2264195"/>
            <a:ext cx="1071930" cy="432048"/>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60" noProof="1">
                <a:solidFill>
                  <a:srgbClr val="0000FF"/>
                </a:solidFill>
                <a:latin typeface="Yu Gothic UI" panose="020B0500000000000000" pitchFamily="50" charset="-128"/>
                <a:ea typeface="Yu Gothic UI" panose="020B0500000000000000" pitchFamily="50" charset="-128"/>
              </a:rPr>
              <a:t>Extract Differences</a:t>
            </a:r>
            <a:endParaRPr kumimoji="1" lang="ja-JP" altLang="en-US" sz="960" dirty="0">
              <a:solidFill>
                <a:srgbClr val="0000FF"/>
              </a:solidFill>
              <a:latin typeface="Yu Gothic UI" panose="020B0500000000000000" pitchFamily="50" charset="-128"/>
              <a:ea typeface="Yu Gothic UI" panose="020B0500000000000000" pitchFamily="50" charset="-128"/>
            </a:endParaRPr>
          </a:p>
        </p:txBody>
      </p:sp>
    </p:spTree>
    <p:extLst>
      <p:ext uri="{BB962C8B-B14F-4D97-AF65-F5344CB8AC3E}">
        <p14:creationId xmlns="" xmlns:p14="http://schemas.microsoft.com/office/powerpoint/2010/main" val="39654493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9"/>
          <p:cNvSpPr>
            <a:spLocks noChangeArrowheads="1"/>
          </p:cNvSpPr>
          <p:nvPr/>
        </p:nvSpPr>
        <p:spPr bwMode="auto">
          <a:xfrm>
            <a:off x="4240537" y="292892"/>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Rectangle 59"/>
          <p:cNvSpPr>
            <a:spLocks noChangeArrowheads="1"/>
          </p:cNvSpPr>
          <p:nvPr/>
        </p:nvSpPr>
        <p:spPr bwMode="auto">
          <a:xfrm>
            <a:off x="2960628" y="27698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Rectangle 59"/>
          <p:cNvSpPr>
            <a:spLocks noChangeArrowheads="1"/>
          </p:cNvSpPr>
          <p:nvPr/>
        </p:nvSpPr>
        <p:spPr bwMode="auto">
          <a:xfrm>
            <a:off x="808514" y="25041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8" name="Text Box 2"/>
          <p:cNvSpPr txBox="1">
            <a:spLocks noChangeArrowheads="1"/>
          </p:cNvSpPr>
          <p:nvPr/>
        </p:nvSpPr>
        <p:spPr bwMode="auto">
          <a:xfrm>
            <a:off x="179512" y="53678"/>
            <a:ext cx="295232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5890746" y="300382"/>
            <a:ext cx="110158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③ Difference</a:t>
            </a:r>
            <a:endParaRPr lang="ja-JP" altLang="en-US" dirty="0">
              <a:solidFill>
                <a:schemeClr val="tx1">
                  <a:lumMod val="50000"/>
                  <a:lumOff val="50000"/>
                </a:schemeClr>
              </a:solidFill>
            </a:endParaRPr>
          </a:p>
        </p:txBody>
      </p:sp>
      <p:pic>
        <p:nvPicPr>
          <p:cNvPr id="25" name="図 24"/>
          <p:cNvPicPr>
            <a:picLocks noChangeAspect="1"/>
          </p:cNvPicPr>
          <p:nvPr/>
        </p:nvPicPr>
        <p:blipFill>
          <a:blip r:embed="rId3"/>
          <a:stretch>
            <a:fillRect/>
          </a:stretch>
        </p:blipFill>
        <p:spPr>
          <a:xfrm>
            <a:off x="7745436" y="183775"/>
            <a:ext cx="1161905" cy="666667"/>
          </a:xfrm>
          <a:prstGeom prst="rect">
            <a:avLst/>
          </a:prstGeom>
        </p:spPr>
      </p:pic>
      <p:sp>
        <p:nvSpPr>
          <p:cNvPr id="26" name="角丸四角形 25"/>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p:cNvGrpSpPr/>
          <p:nvPr/>
        </p:nvGrpSpPr>
        <p:grpSpPr>
          <a:xfrm>
            <a:off x="395536" y="563149"/>
            <a:ext cx="5616624" cy="1865126"/>
            <a:chOff x="395536" y="563149"/>
            <a:chExt cx="5616624" cy="1865126"/>
          </a:xfrm>
        </p:grpSpPr>
        <p:sp>
          <p:nvSpPr>
            <p:cNvPr id="32" name="正方形/長方形 31"/>
            <p:cNvSpPr/>
            <p:nvPr/>
          </p:nvSpPr>
          <p:spPr>
            <a:xfrm>
              <a:off x="395536" y="563149"/>
              <a:ext cx="5616624" cy="1865126"/>
            </a:xfrm>
            <a:prstGeom prst="rect">
              <a:avLst/>
            </a:prstGeom>
          </p:spPr>
          <p:txBody>
            <a:bodyPr wrap="square">
              <a:spAutoFit/>
            </a:bodyPr>
            <a:lstStyle/>
            <a:p>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Save Image</a:t>
              </a:r>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RealTime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the input image or Load image, select the image for which you want to detect the difference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・Save</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Registered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・RealTime: Filtered image of input image or Load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Filter &gt;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・Blur</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Average the pixel values of all pixels in the range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・Gaussian: averaging with weights varying by distance according to standard deviation values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Good for removing white noise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・Median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averaged from the median of all pixels in the range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works well against unusual noises like sesame salt noise.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7" name="グループ化 6"/>
            <p:cNvGrpSpPr/>
            <p:nvPr/>
          </p:nvGrpSpPr>
          <p:grpSpPr>
            <a:xfrm>
              <a:off x="467544" y="631426"/>
              <a:ext cx="144016" cy="144016"/>
              <a:chOff x="4283968" y="3425737"/>
              <a:chExt cx="144016" cy="144016"/>
            </a:xfrm>
          </p:grpSpPr>
          <p:sp>
            <p:nvSpPr>
              <p:cNvPr id="6" name="楕円 5"/>
              <p:cNvSpPr/>
              <p:nvPr/>
            </p:nvSpPr>
            <p:spPr>
              <a:xfrm>
                <a:off x="4283968" y="3425737"/>
                <a:ext cx="144016" cy="144016"/>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4319976" y="3463259"/>
                <a:ext cx="72000" cy="720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楕円 38"/>
            <p:cNvSpPr/>
            <p:nvPr/>
          </p:nvSpPr>
          <p:spPr>
            <a:xfrm>
              <a:off x="1492590" y="614492"/>
              <a:ext cx="144016" cy="144016"/>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正方形/長方形 40"/>
          <p:cNvSpPr/>
          <p:nvPr/>
        </p:nvSpPr>
        <p:spPr>
          <a:xfrm>
            <a:off x="4756091" y="3024029"/>
            <a:ext cx="3416309" cy="535531"/>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like the one on the left, which is monochrome and only detects differences in shape, is suitable for binarization and differential detection.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5" name="図 44"/>
          <p:cNvPicPr>
            <a:picLocks noChangeAspect="1"/>
          </p:cNvPicPr>
          <p:nvPr/>
        </p:nvPicPr>
        <p:blipFill rotWithShape="1">
          <a:blip r:embed="rId4" cstate="print">
            <a:extLst>
              <a:ext uri="{28A0092B-C50C-407E-A947-70E740481C1C}">
                <a14:useLocalDpi xmlns="" xmlns:a14="http://schemas.microsoft.com/office/drawing/2010/main" val="0"/>
              </a:ext>
            </a:extLst>
          </a:blip>
          <a:srcRect l="14844" t="21009" r="26890" b="8312"/>
          <a:stretch/>
        </p:blipFill>
        <p:spPr>
          <a:xfrm>
            <a:off x="3419629" y="2818195"/>
            <a:ext cx="1331367" cy="1211277"/>
          </a:xfrm>
          <a:prstGeom prst="rect">
            <a:avLst/>
          </a:prstGeom>
        </p:spPr>
      </p:pic>
      <p:pic>
        <p:nvPicPr>
          <p:cNvPr id="52" name="図 5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024642" y="2804186"/>
            <a:ext cx="1218370" cy="1246218"/>
          </a:xfrm>
          <a:prstGeom prst="rect">
            <a:avLst/>
          </a:prstGeom>
        </p:spPr>
      </p:pic>
      <p:sp>
        <p:nvSpPr>
          <p:cNvPr id="53" name="Rectangle 59"/>
          <p:cNvSpPr>
            <a:spLocks noChangeArrowheads="1"/>
          </p:cNvSpPr>
          <p:nvPr/>
        </p:nvSpPr>
        <p:spPr bwMode="auto">
          <a:xfrm>
            <a:off x="995362" y="4078625"/>
            <a:ext cx="1297179" cy="158361"/>
          </a:xfrm>
          <a:prstGeom prst="rect">
            <a:avLst/>
          </a:prstGeom>
          <a:no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Registered OK Image</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3" name="Rectangle 59"/>
          <p:cNvSpPr>
            <a:spLocks noChangeArrowheads="1"/>
          </p:cNvSpPr>
          <p:nvPr/>
        </p:nvSpPr>
        <p:spPr bwMode="auto">
          <a:xfrm>
            <a:off x="3322889" y="4077072"/>
            <a:ext cx="1616659" cy="192299"/>
          </a:xfrm>
          <a:prstGeom prst="rect">
            <a:avLst/>
          </a:prstGeom>
          <a:no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NG image taken with camera</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4" name="Rectangle 59"/>
          <p:cNvSpPr>
            <a:spLocks noChangeArrowheads="1"/>
          </p:cNvSpPr>
          <p:nvPr/>
        </p:nvSpPr>
        <p:spPr bwMode="auto">
          <a:xfrm>
            <a:off x="5458758" y="4040750"/>
            <a:ext cx="1044977" cy="145856"/>
          </a:xfrm>
          <a:prstGeom prst="rect">
            <a:avLst/>
          </a:prstGeom>
          <a:solidFill>
            <a:srgbClr val="00FFFF"/>
          </a:solid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Angle: 5 degrees tilt</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5" name="直線矢印コネクタ 64"/>
          <p:cNvCxnSpPr>
            <a:stCxn id="64" idx="1"/>
          </p:cNvCxnSpPr>
          <p:nvPr/>
        </p:nvCxnSpPr>
        <p:spPr>
          <a:xfrm flipH="1">
            <a:off x="5304471" y="4113678"/>
            <a:ext cx="154287" cy="121896"/>
          </a:xfrm>
          <a:prstGeom prst="straightConnector1">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59"/>
          <p:cNvSpPr>
            <a:spLocks noChangeArrowheads="1"/>
          </p:cNvSpPr>
          <p:nvPr/>
        </p:nvSpPr>
        <p:spPr bwMode="auto">
          <a:xfrm>
            <a:off x="4649880" y="3811646"/>
            <a:ext cx="1044977" cy="145856"/>
          </a:xfrm>
          <a:prstGeom prst="rect">
            <a:avLst/>
          </a:prstGeom>
          <a:solidFill>
            <a:srgbClr val="FF0000"/>
          </a:solid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patterns: chipping</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cxnSp>
        <p:nvCxnSpPr>
          <p:cNvPr id="67" name="直線矢印コネクタ 66"/>
          <p:cNvCxnSpPr/>
          <p:nvPr/>
        </p:nvCxnSpPr>
        <p:spPr>
          <a:xfrm flipH="1" flipV="1">
            <a:off x="4536988" y="3719505"/>
            <a:ext cx="153622" cy="184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59"/>
          <p:cNvSpPr>
            <a:spLocks noChangeArrowheads="1"/>
          </p:cNvSpPr>
          <p:nvPr/>
        </p:nvSpPr>
        <p:spPr bwMode="auto">
          <a:xfrm>
            <a:off x="4648305" y="5966515"/>
            <a:ext cx="1943529" cy="629480"/>
          </a:xfrm>
          <a:prstGeom prst="rect">
            <a:avLst/>
          </a:prstGeom>
          <a:noFill/>
          <a:ln w="9525">
            <a:noFill/>
            <a:miter lim="800000"/>
            <a:headEnd/>
            <a:tailEnd/>
          </a:ln>
        </p:spPr>
        <p:txBody>
          <a:bodyPr wrap="none" lIns="0" tIns="0" rIns="0" bIns="0" anchor="t"/>
          <a:lstStyle/>
          <a:p>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The target image and the registered </a:t>
            </a:r>
            <a:endPar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image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are binarized, and differences </a:t>
            </a:r>
            <a:endPar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between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the images are </a:t>
            </a:r>
            <a:endPar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detected </a:t>
            </a:r>
            <a:r>
              <a:rPr lang="ja-JP" altLang="en-US" sz="800" b="1" noProof="1" smtClean="0">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background noise removal. </a:t>
            </a:r>
            <a:endPar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Contour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noise occurs instead</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2" name="Rectangle 59"/>
          <p:cNvSpPr>
            <a:spLocks noChangeArrowheads="1"/>
          </p:cNvSpPr>
          <p:nvPr/>
        </p:nvSpPr>
        <p:spPr bwMode="auto">
          <a:xfrm>
            <a:off x="6751607" y="6040493"/>
            <a:ext cx="1996857" cy="454526"/>
          </a:xfrm>
          <a:prstGeom prst="rect">
            <a:avLst/>
          </a:prstGeom>
          <a:noFill/>
          <a:ln w="9525">
            <a:noFill/>
            <a:miter lim="800000"/>
            <a:headEnd/>
            <a:tailEnd/>
          </a:ln>
        </p:spPr>
        <p:txBody>
          <a:bodyPr wrap="none" lIns="0" tIns="0" rIns="0" bIns="0" anchor="t"/>
          <a:lstStyle/>
          <a:p>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An Opening (3 x 3 BW -1) filter further </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rPr>
              <a:t>removed </a:t>
            </a:r>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the contour noise.</a:t>
            </a:r>
          </a:p>
          <a:p>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Difference detection processing </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rPr>
              <a:t>close </a:t>
            </a:r>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to human senses</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4" name="グループ化 13"/>
          <p:cNvGrpSpPr/>
          <p:nvPr/>
        </p:nvGrpSpPr>
        <p:grpSpPr>
          <a:xfrm>
            <a:off x="6712416" y="4365104"/>
            <a:ext cx="2033069" cy="1524802"/>
            <a:chOff x="4584991" y="4646662"/>
            <a:chExt cx="2556981" cy="1917736"/>
          </a:xfrm>
        </p:grpSpPr>
        <p:pic>
          <p:nvPicPr>
            <p:cNvPr id="69" name="図 6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584991" y="4646662"/>
              <a:ext cx="2556981" cy="1917736"/>
            </a:xfrm>
            <a:prstGeom prst="rect">
              <a:avLst/>
            </a:prstGeom>
            <a:ln w="57150">
              <a:solidFill>
                <a:srgbClr val="00FF00"/>
              </a:solidFill>
            </a:ln>
          </p:spPr>
        </p:pic>
        <p:pic>
          <p:nvPicPr>
            <p:cNvPr id="74" name="図 73"/>
            <p:cNvPicPr>
              <a:picLocks noChangeAspect="1"/>
            </p:cNvPicPr>
            <p:nvPr/>
          </p:nvPicPr>
          <p:blipFill rotWithShape="1">
            <a:blip r:embed="rId7"/>
            <a:srcRect l="22226" t="55222" r="8225" b="6588"/>
            <a:stretch/>
          </p:blipFill>
          <p:spPr>
            <a:xfrm>
              <a:off x="4590478" y="4658881"/>
              <a:ext cx="892454" cy="724205"/>
            </a:xfrm>
            <a:prstGeom prst="rect">
              <a:avLst/>
            </a:prstGeom>
            <a:ln>
              <a:solidFill>
                <a:srgbClr val="0000FF"/>
              </a:solidFill>
            </a:ln>
          </p:spPr>
        </p:pic>
        <p:sp>
          <p:nvSpPr>
            <p:cNvPr id="75" name="Rectangle 59"/>
            <p:cNvSpPr>
              <a:spLocks noChangeArrowheads="1"/>
            </p:cNvSpPr>
            <p:nvPr/>
          </p:nvSpPr>
          <p:spPr bwMode="auto">
            <a:xfrm>
              <a:off x="5243698" y="4733623"/>
              <a:ext cx="1414335" cy="154563"/>
            </a:xfrm>
            <a:prstGeom prst="rect">
              <a:avLst/>
            </a:prstGeom>
            <a:solidFill>
              <a:schemeClr val="bg1"/>
            </a:solidFill>
            <a:ln w="9525">
              <a:noFill/>
              <a:miter lim="800000"/>
              <a:headEnd/>
              <a:tailEnd/>
            </a:ln>
          </p:spPr>
          <p:txBody>
            <a:bodyPr wrap="none" lIns="0" tIns="0" rIns="0" bIns="0" anchor="t"/>
            <a:lstStyle/>
            <a:p>
              <a:pPr algn="ct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Binarization + 3 x 3 BW -1</a:t>
              </a:r>
            </a:p>
          </p:txBody>
        </p:sp>
      </p:grpSp>
      <p:grpSp>
        <p:nvGrpSpPr>
          <p:cNvPr id="15" name="グループ化 14"/>
          <p:cNvGrpSpPr/>
          <p:nvPr/>
        </p:nvGrpSpPr>
        <p:grpSpPr>
          <a:xfrm>
            <a:off x="4559653" y="4379053"/>
            <a:ext cx="2032181" cy="1524135"/>
            <a:chOff x="1844894" y="4646661"/>
            <a:chExt cx="2555863" cy="1916897"/>
          </a:xfrm>
        </p:grpSpPr>
        <p:pic>
          <p:nvPicPr>
            <p:cNvPr id="70" name="図 69"/>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844894" y="4646661"/>
              <a:ext cx="2555863" cy="1916897"/>
            </a:xfrm>
            <a:prstGeom prst="rect">
              <a:avLst/>
            </a:prstGeom>
          </p:spPr>
        </p:pic>
        <p:pic>
          <p:nvPicPr>
            <p:cNvPr id="73" name="図 72"/>
            <p:cNvPicPr>
              <a:picLocks noChangeAspect="1"/>
            </p:cNvPicPr>
            <p:nvPr/>
          </p:nvPicPr>
          <p:blipFill rotWithShape="1">
            <a:blip r:embed="rId9"/>
            <a:srcRect l="20892" t="55528" r="11396" b="5648"/>
            <a:stretch/>
          </p:blipFill>
          <p:spPr>
            <a:xfrm>
              <a:off x="1851301" y="4653977"/>
              <a:ext cx="892455" cy="741299"/>
            </a:xfrm>
            <a:prstGeom prst="rect">
              <a:avLst/>
            </a:prstGeom>
            <a:ln>
              <a:solidFill>
                <a:srgbClr val="0000FF"/>
              </a:solidFill>
            </a:ln>
          </p:spPr>
        </p:pic>
        <p:sp>
          <p:nvSpPr>
            <p:cNvPr id="76" name="Rectangle 59"/>
            <p:cNvSpPr>
              <a:spLocks noChangeArrowheads="1"/>
            </p:cNvSpPr>
            <p:nvPr/>
          </p:nvSpPr>
          <p:spPr bwMode="auto">
            <a:xfrm>
              <a:off x="2431767" y="4733623"/>
              <a:ext cx="1555769" cy="154563"/>
            </a:xfrm>
            <a:prstGeom prst="rect">
              <a:avLst/>
            </a:prstGeom>
            <a:solidFill>
              <a:schemeClr val="bg1"/>
            </a:solidFill>
            <a:ln w="9525">
              <a:noFill/>
              <a:miter lim="800000"/>
              <a:headEnd/>
              <a:tailEnd/>
            </a:ln>
          </p:spPr>
          <p:txBody>
            <a:bodyPr wrap="none" lIns="0" tIns="0" rIns="0" bIns="0" anchor="t"/>
            <a:lstStyle/>
            <a:p>
              <a:pPr algn="ct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After binarization, differential processing</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grpSp>
      <p:pic>
        <p:nvPicPr>
          <p:cNvPr id="77" name="図 76"/>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397172" y="4381626"/>
            <a:ext cx="2021514" cy="1516136"/>
          </a:xfrm>
          <a:prstGeom prst="rect">
            <a:avLst/>
          </a:prstGeom>
        </p:spPr>
      </p:pic>
      <p:sp>
        <p:nvSpPr>
          <p:cNvPr id="78" name="Rectangle 59"/>
          <p:cNvSpPr>
            <a:spLocks noChangeArrowheads="1"/>
          </p:cNvSpPr>
          <p:nvPr/>
        </p:nvSpPr>
        <p:spPr bwMode="auto">
          <a:xfrm>
            <a:off x="308257" y="5946516"/>
            <a:ext cx="1982987" cy="501276"/>
          </a:xfrm>
          <a:prstGeom prst="rect">
            <a:avLst/>
          </a:prstGeom>
          <a:noFill/>
          <a:ln w="9525">
            <a:noFill/>
            <a:miter lim="800000"/>
            <a:headEnd/>
            <a:tailEnd/>
          </a:ln>
        </p:spPr>
        <p:txBody>
          <a:bodyPr wrap="none" lIns="0" tIns="0" rIns="0" bIns="0" anchor="t"/>
          <a:lstStyle/>
          <a:p>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Slope detects more density </a:t>
            </a:r>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unevenness</a:t>
            </a: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in background without </a:t>
            </a:r>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position</a:t>
            </a:r>
          </a:p>
          <a:p>
            <a:r>
              <a:rPr lang="en-US" altLang="ja-JP" sz="800" b="1" noProof="1" smtClean="0">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00" b="1" noProof="1">
                <a:latin typeface="游ゴシック" panose="020B0400000000000000" pitchFamily="50" charset="-128"/>
                <a:ea typeface="游ゴシック" panose="020B0400000000000000" pitchFamily="50" charset="-128"/>
                <a:cs typeface="メイリオ" panose="020B0604030504040204" pitchFamily="50" charset="-128"/>
              </a:rPr>
              <a:t>correction binarization by pattern search</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79" name="Rectangle 59"/>
          <p:cNvSpPr>
            <a:spLocks noChangeArrowheads="1"/>
          </p:cNvSpPr>
          <p:nvPr/>
        </p:nvSpPr>
        <p:spPr bwMode="auto">
          <a:xfrm>
            <a:off x="829287" y="4430380"/>
            <a:ext cx="1041358" cy="132137"/>
          </a:xfrm>
          <a:prstGeom prst="rect">
            <a:avLst/>
          </a:prstGeom>
          <a:solidFill>
            <a:schemeClr val="bg1"/>
          </a:solid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Tolerance level: 80</a:t>
            </a:r>
          </a:p>
        </p:txBody>
      </p:sp>
      <p:pic>
        <p:nvPicPr>
          <p:cNvPr id="80" name="図 79"/>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2477538" y="4381626"/>
            <a:ext cx="2021514" cy="1516136"/>
          </a:xfrm>
          <a:prstGeom prst="rect">
            <a:avLst/>
          </a:prstGeom>
        </p:spPr>
      </p:pic>
      <p:sp>
        <p:nvSpPr>
          <p:cNvPr id="81" name="Rectangle 59"/>
          <p:cNvSpPr>
            <a:spLocks noChangeArrowheads="1"/>
          </p:cNvSpPr>
          <p:nvPr/>
        </p:nvSpPr>
        <p:spPr bwMode="auto">
          <a:xfrm>
            <a:off x="2954199" y="4426048"/>
            <a:ext cx="1145494" cy="132137"/>
          </a:xfrm>
          <a:prstGeom prst="rect">
            <a:avLst/>
          </a:prstGeom>
          <a:solidFill>
            <a:schemeClr val="bg1"/>
          </a:solidFill>
          <a:ln w="9525">
            <a:noFill/>
            <a:miter lim="800000"/>
            <a:headEnd/>
            <a:tailEnd/>
          </a:ln>
        </p:spPr>
        <p:txBody>
          <a:bodyPr wrap="none" lIns="0" tIns="0" rIns="0" bIns="0" anchor="t"/>
          <a:lstStyle/>
          <a:p>
            <a:pPr algn="ctr"/>
            <a:r>
              <a:rPr lang="ja-JP" altLang="en-US" sz="800" b="1" noProof="1">
                <a:latin typeface="游ゴシック" panose="020B0400000000000000" pitchFamily="50" charset="-128"/>
                <a:ea typeface="游ゴシック" panose="020B0400000000000000" pitchFamily="50" charset="-128"/>
                <a:cs typeface="メイリオ" panose="020B0604030504040204" pitchFamily="50" charset="-128"/>
              </a:rPr>
              <a:t>Tolerance level: 190</a:t>
            </a:r>
          </a:p>
        </p:txBody>
      </p:sp>
      <p:sp>
        <p:nvSpPr>
          <p:cNvPr id="82" name="Rectangle 59"/>
          <p:cNvSpPr>
            <a:spLocks noChangeArrowheads="1"/>
          </p:cNvSpPr>
          <p:nvPr/>
        </p:nvSpPr>
        <p:spPr bwMode="auto">
          <a:xfrm>
            <a:off x="2652465" y="6010080"/>
            <a:ext cx="1668318" cy="338394"/>
          </a:xfrm>
          <a:prstGeom prst="rect">
            <a:avLst/>
          </a:prstGeom>
          <a:noFill/>
          <a:ln w="9525">
            <a:noFill/>
            <a:miter lim="800000"/>
            <a:headEnd/>
            <a:tailEnd/>
          </a:ln>
        </p:spPr>
        <p:txBody>
          <a:bodyPr wrap="none" lIns="0" tIns="0" rIns="0" bIns="0" anchor="t"/>
          <a:lstStyle/>
          <a:p>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A little remains even at the highest </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rPr>
              <a:t>acceptable </a:t>
            </a:r>
            <a:r>
              <a:rPr lang="en-US" altLang="ja-JP" sz="800" b="1" dirty="0">
                <a:latin typeface="游ゴシック" panose="020B0400000000000000" pitchFamily="50" charset="-128"/>
                <a:ea typeface="游ゴシック" panose="020B0400000000000000" pitchFamily="50" charset="-128"/>
                <a:cs typeface="メイリオ" panose="020B0604030504040204" pitchFamily="50" charset="-128"/>
              </a:rPr>
              <a:t>level of difference</a:t>
            </a:r>
            <a:endParaRPr lang="en-US" altLang="ja-JP" sz="800" b="1" dirty="0" smtClean="0">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8" name="左右矢印 17"/>
          <p:cNvSpPr/>
          <p:nvPr/>
        </p:nvSpPr>
        <p:spPr>
          <a:xfrm>
            <a:off x="2291244" y="3137531"/>
            <a:ext cx="1043412" cy="571132"/>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noProof="1">
                <a:solidFill>
                  <a:srgbClr val="FF0000"/>
                </a:solidFill>
              </a:rPr>
              <a:t>Difference</a:t>
            </a:r>
            <a:endParaRPr kumimoji="1" lang="ja-JP" altLang="en-US" dirty="0">
              <a:solidFill>
                <a:srgbClr val="FF0000"/>
              </a:solidFill>
            </a:endParaRPr>
          </a:p>
        </p:txBody>
      </p:sp>
      <p:grpSp>
        <p:nvGrpSpPr>
          <p:cNvPr id="2" name="グループ化 1"/>
          <p:cNvGrpSpPr/>
          <p:nvPr/>
        </p:nvGrpSpPr>
        <p:grpSpPr>
          <a:xfrm>
            <a:off x="4889959" y="1039445"/>
            <a:ext cx="3103158" cy="1604696"/>
            <a:chOff x="5521051" y="1118783"/>
            <a:chExt cx="3103158" cy="1604696"/>
          </a:xfrm>
        </p:grpSpPr>
        <p:grpSp>
          <p:nvGrpSpPr>
            <p:cNvPr id="46" name="グループ化 45"/>
            <p:cNvGrpSpPr/>
            <p:nvPr/>
          </p:nvGrpSpPr>
          <p:grpSpPr>
            <a:xfrm>
              <a:off x="5521051" y="1118783"/>
              <a:ext cx="3103158" cy="1604696"/>
              <a:chOff x="965974" y="1094811"/>
              <a:chExt cx="3103158" cy="1604696"/>
            </a:xfrm>
          </p:grpSpPr>
          <p:pic>
            <p:nvPicPr>
              <p:cNvPr id="47" name="図 46"/>
              <p:cNvPicPr>
                <a:picLocks noChangeAspect="1"/>
              </p:cNvPicPr>
              <p:nvPr/>
            </p:nvPicPr>
            <p:blipFill>
              <a:blip r:embed="rId12"/>
              <a:stretch>
                <a:fillRect/>
              </a:stretch>
            </p:blipFill>
            <p:spPr>
              <a:xfrm>
                <a:off x="965974" y="1094811"/>
                <a:ext cx="3103158" cy="1604696"/>
              </a:xfrm>
              <a:prstGeom prst="rect">
                <a:avLst/>
              </a:prstGeom>
            </p:spPr>
          </p:pic>
          <p:sp>
            <p:nvSpPr>
              <p:cNvPr id="49" name="楕円 48"/>
              <p:cNvSpPr/>
              <p:nvPr/>
            </p:nvSpPr>
            <p:spPr>
              <a:xfrm>
                <a:off x="975881" y="2223455"/>
                <a:ext cx="697226" cy="476052"/>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2" name="図 4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057311" y="1337498"/>
              <a:ext cx="1299657" cy="1329363"/>
            </a:xfrm>
            <a:prstGeom prst="rect">
              <a:avLst/>
            </a:prstGeom>
          </p:spPr>
        </p:pic>
      </p:grpSp>
      <p:pic>
        <p:nvPicPr>
          <p:cNvPr id="3" name="図 2"/>
          <p:cNvPicPr>
            <a:picLocks noChangeAspect="1"/>
          </p:cNvPicPr>
          <p:nvPr/>
        </p:nvPicPr>
        <p:blipFill>
          <a:blip r:embed="rId13"/>
          <a:stretch>
            <a:fillRect/>
          </a:stretch>
        </p:blipFill>
        <p:spPr>
          <a:xfrm>
            <a:off x="8041349" y="1021191"/>
            <a:ext cx="704135" cy="3027123"/>
          </a:xfrm>
          <a:prstGeom prst="rect">
            <a:avLst/>
          </a:prstGeom>
        </p:spPr>
      </p:pic>
    </p:spTree>
    <p:extLst>
      <p:ext uri="{BB962C8B-B14F-4D97-AF65-F5344CB8AC3E}">
        <p14:creationId xmlns="" xmlns:p14="http://schemas.microsoft.com/office/powerpoint/2010/main" val="4605225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9"/>
          <p:cNvSpPr>
            <a:spLocks noChangeArrowheads="1"/>
          </p:cNvSpPr>
          <p:nvPr/>
        </p:nvSpPr>
        <p:spPr bwMode="auto">
          <a:xfrm>
            <a:off x="4235054" y="304352"/>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Rectangle 59"/>
          <p:cNvSpPr>
            <a:spLocks noChangeArrowheads="1"/>
          </p:cNvSpPr>
          <p:nvPr/>
        </p:nvSpPr>
        <p:spPr bwMode="auto">
          <a:xfrm>
            <a:off x="2917274" y="29618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Rectangle 59"/>
          <p:cNvSpPr>
            <a:spLocks noChangeArrowheads="1"/>
          </p:cNvSpPr>
          <p:nvPr/>
        </p:nvSpPr>
        <p:spPr bwMode="auto">
          <a:xfrm>
            <a:off x="751045" y="25208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8" name="Text Box 2"/>
          <p:cNvSpPr txBox="1">
            <a:spLocks noChangeArrowheads="1"/>
          </p:cNvSpPr>
          <p:nvPr/>
        </p:nvSpPr>
        <p:spPr bwMode="auto">
          <a:xfrm>
            <a:off x="179511" y="53678"/>
            <a:ext cx="2765749"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5881674" y="346275"/>
            <a:ext cx="110158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③ Difference</a:t>
            </a:r>
            <a:endParaRPr lang="ja-JP" altLang="en-US" dirty="0">
              <a:solidFill>
                <a:schemeClr val="tx1">
                  <a:lumMod val="50000"/>
                  <a:lumOff val="50000"/>
                </a:schemeClr>
              </a:solidFill>
            </a:endParaRPr>
          </a:p>
        </p:txBody>
      </p:sp>
      <p:pic>
        <p:nvPicPr>
          <p:cNvPr id="25" name="図 24"/>
          <p:cNvPicPr>
            <a:picLocks noChangeAspect="1"/>
          </p:cNvPicPr>
          <p:nvPr/>
        </p:nvPicPr>
        <p:blipFill>
          <a:blip r:embed="rId2"/>
          <a:stretch>
            <a:fillRect/>
          </a:stretch>
        </p:blipFill>
        <p:spPr>
          <a:xfrm>
            <a:off x="7745436" y="183775"/>
            <a:ext cx="1161905" cy="666667"/>
          </a:xfrm>
          <a:prstGeom prst="rect">
            <a:avLst/>
          </a:prstGeom>
        </p:spPr>
      </p:pic>
      <p:sp>
        <p:nvSpPr>
          <p:cNvPr id="26" name="角丸四角形 25"/>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p:nvGrpSpPr>
        <p:grpSpPr>
          <a:xfrm>
            <a:off x="5473806" y="1085446"/>
            <a:ext cx="3080882" cy="1601835"/>
            <a:chOff x="5473806" y="1085446"/>
            <a:chExt cx="3080882" cy="1601835"/>
          </a:xfrm>
        </p:grpSpPr>
        <p:pic>
          <p:nvPicPr>
            <p:cNvPr id="3" name="図 2"/>
            <p:cNvPicPr>
              <a:picLocks noChangeAspect="1"/>
            </p:cNvPicPr>
            <p:nvPr/>
          </p:nvPicPr>
          <p:blipFill>
            <a:blip r:embed="rId3"/>
            <a:stretch>
              <a:fillRect/>
            </a:stretch>
          </p:blipFill>
          <p:spPr>
            <a:xfrm>
              <a:off x="5473806" y="1085446"/>
              <a:ext cx="3080882" cy="1601835"/>
            </a:xfrm>
            <a:prstGeom prst="rect">
              <a:avLst/>
            </a:prstGeom>
          </p:spPr>
        </p:pic>
        <p:pic>
          <p:nvPicPr>
            <p:cNvPr id="31" name="図 30"/>
            <p:cNvPicPr>
              <a:picLocks noChangeAspect="1"/>
            </p:cNvPicPr>
            <p:nvPr/>
          </p:nvPicPr>
          <p:blipFill>
            <a:blip r:embed="rId4"/>
            <a:stretch>
              <a:fillRect/>
            </a:stretch>
          </p:blipFill>
          <p:spPr>
            <a:xfrm>
              <a:off x="6785367" y="1322987"/>
              <a:ext cx="1698616" cy="1290704"/>
            </a:xfrm>
            <a:prstGeom prst="rect">
              <a:avLst/>
            </a:prstGeom>
          </p:spPr>
        </p:pic>
        <p:sp>
          <p:nvSpPr>
            <p:cNvPr id="29" name="楕円 28"/>
            <p:cNvSpPr/>
            <p:nvPr/>
          </p:nvSpPr>
          <p:spPr>
            <a:xfrm>
              <a:off x="6086710" y="2227133"/>
              <a:ext cx="648072" cy="43501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395536" y="847511"/>
            <a:ext cx="5043477" cy="1717393"/>
            <a:chOff x="680651" y="563149"/>
            <a:chExt cx="5043477" cy="1717393"/>
          </a:xfrm>
        </p:grpSpPr>
        <p:sp>
          <p:nvSpPr>
            <p:cNvPr id="32" name="正方形/長方形 31"/>
            <p:cNvSpPr/>
            <p:nvPr/>
          </p:nvSpPr>
          <p:spPr>
            <a:xfrm>
              <a:off x="680651" y="563149"/>
              <a:ext cx="5043477" cy="1717393"/>
            </a:xfrm>
            <a:prstGeom prst="rect">
              <a:avLst/>
            </a:prstGeom>
          </p:spPr>
          <p:txBody>
            <a:bodyPr wrap="square">
              <a:spAutoFit/>
            </a:bodyPr>
            <a:lstStyle/>
            <a:p>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Save Image</a:t>
              </a:r>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RealTime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・RealTime: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Detects the difference between an "input image" or a "load image"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 image that has been blurred and filtered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Filter &gt;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・Blur</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Average the pixel values of all pixels in the range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・Gaussian: averaging with weights varying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distance according to standard deviation values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Good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removing white noise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・Median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averaged from the median of all pixels in the range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works well against unusual noises like sesame salt noise.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 name="楕円 5"/>
            <p:cNvSpPr/>
            <p:nvPr/>
          </p:nvSpPr>
          <p:spPr>
            <a:xfrm>
              <a:off x="755576" y="620688"/>
              <a:ext cx="144016" cy="144016"/>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a:off x="1778293" y="602950"/>
              <a:ext cx="144016" cy="144016"/>
              <a:chOff x="4442589" y="3397261"/>
              <a:chExt cx="144016" cy="144016"/>
            </a:xfrm>
          </p:grpSpPr>
          <p:sp>
            <p:nvSpPr>
              <p:cNvPr id="20" name="楕円 19"/>
              <p:cNvSpPr/>
              <p:nvPr/>
            </p:nvSpPr>
            <p:spPr>
              <a:xfrm>
                <a:off x="4442589" y="3397261"/>
                <a:ext cx="144016" cy="144016"/>
              </a:xfrm>
              <a:prstGeom prst="ellipse">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4475796" y="3435900"/>
                <a:ext cx="72000" cy="720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 name="図 3"/>
          <p:cNvPicPr>
            <a:picLocks noChangeAspect="1"/>
          </p:cNvPicPr>
          <p:nvPr/>
        </p:nvPicPr>
        <p:blipFill>
          <a:blip r:embed="rId5"/>
          <a:stretch>
            <a:fillRect/>
          </a:stretch>
        </p:blipFill>
        <p:spPr>
          <a:xfrm>
            <a:off x="7620057" y="2836090"/>
            <a:ext cx="914937" cy="2611567"/>
          </a:xfrm>
          <a:prstGeom prst="rect">
            <a:avLst/>
          </a:prstGeom>
        </p:spPr>
      </p:pic>
      <p:pic>
        <p:nvPicPr>
          <p:cNvPr id="5" name="図 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987824" y="2920341"/>
            <a:ext cx="2020372" cy="1515279"/>
          </a:xfrm>
          <a:prstGeom prst="rect">
            <a:avLst/>
          </a:prstGeom>
          <a:ln>
            <a:solidFill>
              <a:schemeClr val="tx1">
                <a:lumMod val="95000"/>
                <a:lumOff val="5000"/>
              </a:schemeClr>
            </a:solidFill>
          </a:ln>
        </p:spPr>
      </p:pic>
      <p:pic>
        <p:nvPicPr>
          <p:cNvPr id="8" name="図 7"/>
          <p:cNvPicPr>
            <a:picLocks noChangeAspect="1"/>
          </p:cNvPicPr>
          <p:nvPr/>
        </p:nvPicPr>
        <p:blipFill>
          <a:blip r:embed="rId7" cstate="print"/>
          <a:stretch>
            <a:fillRect/>
          </a:stretch>
        </p:blipFill>
        <p:spPr>
          <a:xfrm>
            <a:off x="2987824" y="5033522"/>
            <a:ext cx="2020372" cy="1491822"/>
          </a:xfrm>
          <a:prstGeom prst="rect">
            <a:avLst/>
          </a:prstGeom>
        </p:spPr>
      </p:pic>
      <p:sp>
        <p:nvSpPr>
          <p:cNvPr id="9" name="下矢印 8"/>
          <p:cNvSpPr/>
          <p:nvPr/>
        </p:nvSpPr>
        <p:spPr>
          <a:xfrm>
            <a:off x="3277930" y="4569560"/>
            <a:ext cx="1440160" cy="360040"/>
          </a:xfrm>
          <a:prstGeom prst="downArrow">
            <a:avLst>
              <a:gd name="adj1" fmla="val 6126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60" noProof="1"/>
              <a:t>Gaussian</a:t>
            </a:r>
            <a:endParaRPr kumimoji="1" lang="ja-JP" altLang="en-US" sz="960" dirty="0"/>
          </a:p>
        </p:txBody>
      </p:sp>
      <p:pic>
        <p:nvPicPr>
          <p:cNvPr id="10" name="図 9"/>
          <p:cNvPicPr>
            <a:picLocks noChangeAspect="1"/>
          </p:cNvPicPr>
          <p:nvPr/>
        </p:nvPicPr>
        <p:blipFill>
          <a:blip r:embed="rId8" cstate="print"/>
          <a:stretch>
            <a:fillRect/>
          </a:stretch>
        </p:blipFill>
        <p:spPr>
          <a:xfrm>
            <a:off x="827584" y="5033522"/>
            <a:ext cx="2020372" cy="1502807"/>
          </a:xfrm>
          <a:prstGeom prst="rect">
            <a:avLst/>
          </a:prstGeom>
        </p:spPr>
      </p:pic>
      <p:sp>
        <p:nvSpPr>
          <p:cNvPr id="33" name="下矢印 32"/>
          <p:cNvSpPr/>
          <p:nvPr/>
        </p:nvSpPr>
        <p:spPr>
          <a:xfrm>
            <a:off x="1115616" y="4569560"/>
            <a:ext cx="1440160" cy="360040"/>
          </a:xfrm>
          <a:prstGeom prst="downArrow">
            <a:avLst>
              <a:gd name="adj1" fmla="val 6126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60" noProof="1"/>
              <a:t>Blur</a:t>
            </a:r>
            <a:endParaRPr kumimoji="1" lang="ja-JP" altLang="en-US" sz="960" dirty="0"/>
          </a:p>
        </p:txBody>
      </p:sp>
      <p:pic>
        <p:nvPicPr>
          <p:cNvPr id="13" name="図 12"/>
          <p:cNvPicPr>
            <a:picLocks noChangeAspect="1"/>
          </p:cNvPicPr>
          <p:nvPr/>
        </p:nvPicPr>
        <p:blipFill>
          <a:blip r:embed="rId9" cstate="print"/>
          <a:stretch>
            <a:fillRect/>
          </a:stretch>
        </p:blipFill>
        <p:spPr>
          <a:xfrm>
            <a:off x="5138497" y="2920342"/>
            <a:ext cx="2025792" cy="1519344"/>
          </a:xfrm>
          <a:prstGeom prst="rect">
            <a:avLst/>
          </a:prstGeom>
          <a:ln>
            <a:solidFill>
              <a:schemeClr val="tx1">
                <a:lumMod val="95000"/>
                <a:lumOff val="5000"/>
              </a:schemeClr>
            </a:solidFill>
          </a:ln>
        </p:spPr>
      </p:pic>
      <p:pic>
        <p:nvPicPr>
          <p:cNvPr id="15" name="図 14"/>
          <p:cNvPicPr>
            <a:picLocks noChangeAspect="1"/>
          </p:cNvPicPr>
          <p:nvPr/>
        </p:nvPicPr>
        <p:blipFill>
          <a:blip r:embed="rId10" cstate="print"/>
          <a:stretch>
            <a:fillRect/>
          </a:stretch>
        </p:blipFill>
        <p:spPr>
          <a:xfrm>
            <a:off x="5138497" y="5039640"/>
            <a:ext cx="2025792" cy="1516974"/>
          </a:xfrm>
          <a:prstGeom prst="rect">
            <a:avLst/>
          </a:prstGeom>
        </p:spPr>
      </p:pic>
      <p:sp>
        <p:nvSpPr>
          <p:cNvPr id="34" name="下矢印 33"/>
          <p:cNvSpPr/>
          <p:nvPr/>
        </p:nvSpPr>
        <p:spPr>
          <a:xfrm>
            <a:off x="5457743" y="4569560"/>
            <a:ext cx="1440160" cy="360040"/>
          </a:xfrm>
          <a:prstGeom prst="downArrow">
            <a:avLst>
              <a:gd name="adj1" fmla="val 6126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60" noProof="1"/>
              <a:t>Median</a:t>
            </a:r>
            <a:endParaRPr kumimoji="1" lang="ja-JP" altLang="en-US" sz="960" dirty="0"/>
          </a:p>
        </p:txBody>
      </p:sp>
      <p:grpSp>
        <p:nvGrpSpPr>
          <p:cNvPr id="17" name="グループ化 16"/>
          <p:cNvGrpSpPr/>
          <p:nvPr/>
        </p:nvGrpSpPr>
        <p:grpSpPr>
          <a:xfrm>
            <a:off x="827584" y="2923853"/>
            <a:ext cx="2020372" cy="1508253"/>
            <a:chOff x="827584" y="2923853"/>
            <a:chExt cx="2020372" cy="1508253"/>
          </a:xfrm>
        </p:grpSpPr>
        <p:pic>
          <p:nvPicPr>
            <p:cNvPr id="11" name="図 10"/>
            <p:cNvPicPr>
              <a:picLocks noChangeAspect="1"/>
            </p:cNvPicPr>
            <p:nvPr/>
          </p:nvPicPr>
          <p:blipFill>
            <a:blip r:embed="rId11" cstate="print"/>
            <a:stretch>
              <a:fillRect/>
            </a:stretch>
          </p:blipFill>
          <p:spPr>
            <a:xfrm>
              <a:off x="827584" y="2923853"/>
              <a:ext cx="2020372" cy="1508253"/>
            </a:xfrm>
            <a:prstGeom prst="rect">
              <a:avLst/>
            </a:prstGeom>
            <a:ln>
              <a:solidFill>
                <a:schemeClr val="tx1">
                  <a:lumMod val="95000"/>
                  <a:lumOff val="5000"/>
                </a:schemeClr>
              </a:solidFill>
            </a:ln>
          </p:spPr>
        </p:pic>
        <p:sp>
          <p:nvSpPr>
            <p:cNvPr id="16" name="楕円 15"/>
            <p:cNvSpPr/>
            <p:nvPr/>
          </p:nvSpPr>
          <p:spPr>
            <a:xfrm>
              <a:off x="1331640" y="3462469"/>
              <a:ext cx="504056" cy="360040"/>
            </a:xfrm>
            <a:prstGeom prst="ellipse">
              <a:avLst/>
            </a:prstGeom>
            <a:noFill/>
            <a:ln>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33749255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9"/>
          <p:cNvSpPr>
            <a:spLocks noChangeArrowheads="1"/>
          </p:cNvSpPr>
          <p:nvPr/>
        </p:nvSpPr>
        <p:spPr bwMode="auto">
          <a:xfrm>
            <a:off x="4085482" y="31233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Rectangle 59"/>
          <p:cNvSpPr>
            <a:spLocks noChangeArrowheads="1"/>
          </p:cNvSpPr>
          <p:nvPr/>
        </p:nvSpPr>
        <p:spPr bwMode="auto">
          <a:xfrm>
            <a:off x="2856097" y="276770"/>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Rectangle 59"/>
          <p:cNvSpPr>
            <a:spLocks noChangeArrowheads="1"/>
          </p:cNvSpPr>
          <p:nvPr/>
        </p:nvSpPr>
        <p:spPr bwMode="auto">
          <a:xfrm>
            <a:off x="588607" y="25208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8" name="Text Box 2"/>
          <p:cNvSpPr txBox="1">
            <a:spLocks noChangeArrowheads="1"/>
          </p:cNvSpPr>
          <p:nvPr/>
        </p:nvSpPr>
        <p:spPr bwMode="auto">
          <a:xfrm>
            <a:off x="179511" y="53678"/>
            <a:ext cx="2765749"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50" name="図 49"/>
          <p:cNvPicPr>
            <a:picLocks noChangeAspect="1"/>
          </p:cNvPicPr>
          <p:nvPr/>
        </p:nvPicPr>
        <p:blipFill>
          <a:blip r:embed="rId2"/>
          <a:stretch>
            <a:fillRect/>
          </a:stretch>
        </p:blipFill>
        <p:spPr>
          <a:xfrm>
            <a:off x="6337208" y="813947"/>
            <a:ext cx="968606" cy="1399097"/>
          </a:xfrm>
          <a:prstGeom prst="rect">
            <a:avLst/>
          </a:prstGeom>
        </p:spPr>
      </p:pic>
      <p:grpSp>
        <p:nvGrpSpPr>
          <p:cNvPr id="2" name="グループ化 1"/>
          <p:cNvGrpSpPr/>
          <p:nvPr/>
        </p:nvGrpSpPr>
        <p:grpSpPr>
          <a:xfrm>
            <a:off x="5273883" y="1126098"/>
            <a:ext cx="784329" cy="739807"/>
            <a:chOff x="7493830" y="2389876"/>
            <a:chExt cx="784329" cy="739807"/>
          </a:xfrm>
        </p:grpSpPr>
        <p:sp>
          <p:nvSpPr>
            <p:cNvPr id="51" name="正方形/長方形 50"/>
            <p:cNvSpPr/>
            <p:nvPr/>
          </p:nvSpPr>
          <p:spPr>
            <a:xfrm>
              <a:off x="7549248" y="2389877"/>
              <a:ext cx="678255" cy="55184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左矢印 53"/>
            <p:cNvSpPr/>
            <p:nvPr/>
          </p:nvSpPr>
          <p:spPr>
            <a:xfrm rot="5400000">
              <a:off x="8143315" y="2994840"/>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p:cNvCxnSpPr/>
            <p:nvPr/>
          </p:nvCxnSpPr>
          <p:spPr>
            <a:xfrm>
              <a:off x="7549248" y="2389876"/>
              <a:ext cx="678255" cy="55184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0" name="左矢印 59"/>
            <p:cNvSpPr/>
            <p:nvPr/>
          </p:nvSpPr>
          <p:spPr>
            <a:xfrm rot="5400000">
              <a:off x="7469822" y="2449907"/>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p:cNvGrpSpPr/>
          <p:nvPr/>
        </p:nvGrpSpPr>
        <p:grpSpPr>
          <a:xfrm>
            <a:off x="680651" y="2302497"/>
            <a:ext cx="7923797" cy="3194721"/>
            <a:chOff x="680651" y="2302497"/>
            <a:chExt cx="7923797" cy="3194721"/>
          </a:xfrm>
        </p:grpSpPr>
        <p:sp>
          <p:nvSpPr>
            <p:cNvPr id="46" name="正方形/長方形 45"/>
            <p:cNvSpPr/>
            <p:nvPr/>
          </p:nvSpPr>
          <p:spPr>
            <a:xfrm>
              <a:off x="680651" y="2302497"/>
              <a:ext cx="7923797" cy="3194721"/>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Check Area</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clicked, the button changes color and allows you to specify the difference detection area on the "Set" screen with the mouse.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Move the mouse cursor to the start point, right-click, continue moving the mouse and releasing it at the end point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difference detection area with the mouse or click the "Check Area" button again and the color of the button will return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specify the area directly by number. (* Numbers are in units of "pixels" and the upper left is 0,0)</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As soon as the area is set (as soon as you release the right click), the image is registered and displayed in the tab.</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Detect the difference between the registered image and the input image in the area set here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click Whole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Range             ,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all areas will be specified and all areas will be registered as images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  </a:t>
              </a:r>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switch the border width between 2 pix/1 pix each </a:t>
              </a:r>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time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Double-clicking also displays a color palette where you can change the color of the border.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Search</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Adjust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②③④⑤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checked in Search and a pattern search has already been performed and there is a difference between the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registered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position and the current set image position (Shift Position X, Y is non-zero</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specified here will be shifted by that amount.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Therefore</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 this condition, when you specify the area</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 confirmation message appears asking whether to "Pattern Replace" as shown on the right.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Click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"OK" to execute "Pattern Replace" and make the current pattern detection position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new reference position.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47" name="グループ化 46"/>
            <p:cNvGrpSpPr/>
            <p:nvPr/>
          </p:nvGrpSpPr>
          <p:grpSpPr>
            <a:xfrm>
              <a:off x="1331640" y="3815651"/>
              <a:ext cx="144016" cy="144016"/>
              <a:chOff x="1178794" y="5436402"/>
              <a:chExt cx="144016" cy="144016"/>
            </a:xfrm>
          </p:grpSpPr>
          <p:sp>
            <p:nvSpPr>
              <p:cNvPr id="48" name="正方形/長方形 47"/>
              <p:cNvSpPr/>
              <p:nvPr/>
            </p:nvSpPr>
            <p:spPr>
              <a:xfrm>
                <a:off x="1178794" y="5436402"/>
                <a:ext cx="144016" cy="14401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210503" y="5471639"/>
                <a:ext cx="78399" cy="8366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1" name="図 60"/>
            <p:cNvPicPr>
              <a:picLocks noChangeAspect="1"/>
            </p:cNvPicPr>
            <p:nvPr/>
          </p:nvPicPr>
          <p:blipFill>
            <a:blip r:embed="rId3"/>
            <a:stretch>
              <a:fillRect/>
            </a:stretch>
          </p:blipFill>
          <p:spPr>
            <a:xfrm>
              <a:off x="2255005" y="3524382"/>
              <a:ext cx="371429" cy="171429"/>
            </a:xfrm>
            <a:prstGeom prst="rect">
              <a:avLst/>
            </a:prstGeom>
          </p:spPr>
        </p:pic>
      </p:grpSp>
      <p:pic>
        <p:nvPicPr>
          <p:cNvPr id="62" name="図 61"/>
          <p:cNvPicPr>
            <a:picLocks noChangeAspect="1"/>
          </p:cNvPicPr>
          <p:nvPr/>
        </p:nvPicPr>
        <p:blipFill>
          <a:blip r:embed="rId4"/>
          <a:stretch>
            <a:fillRect/>
          </a:stretch>
        </p:blipFill>
        <p:spPr>
          <a:xfrm>
            <a:off x="6051989" y="4869160"/>
            <a:ext cx="2855352" cy="1492900"/>
          </a:xfrm>
          <a:prstGeom prst="rect">
            <a:avLst/>
          </a:prstGeom>
        </p:spPr>
      </p:pic>
      <p:sp>
        <p:nvSpPr>
          <p:cNvPr id="23" name="正方形/長方形 22"/>
          <p:cNvSpPr/>
          <p:nvPr/>
        </p:nvSpPr>
        <p:spPr>
          <a:xfrm>
            <a:off x="5724125" y="329979"/>
            <a:ext cx="110158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③ Difference</a:t>
            </a:r>
            <a:endParaRPr lang="ja-JP" altLang="en-US" dirty="0">
              <a:solidFill>
                <a:schemeClr val="tx1">
                  <a:lumMod val="50000"/>
                  <a:lumOff val="50000"/>
                </a:schemeClr>
              </a:solidFill>
            </a:endParaRPr>
          </a:p>
        </p:txBody>
      </p:sp>
      <p:pic>
        <p:nvPicPr>
          <p:cNvPr id="25" name="図 24"/>
          <p:cNvPicPr>
            <a:picLocks noChangeAspect="1"/>
          </p:cNvPicPr>
          <p:nvPr/>
        </p:nvPicPr>
        <p:blipFill>
          <a:blip r:embed="rId5"/>
          <a:stretch>
            <a:fillRect/>
          </a:stretch>
        </p:blipFill>
        <p:spPr>
          <a:xfrm>
            <a:off x="7745436" y="183775"/>
            <a:ext cx="1161905" cy="666667"/>
          </a:xfrm>
          <a:prstGeom prst="rect">
            <a:avLst/>
          </a:prstGeom>
        </p:spPr>
      </p:pic>
      <p:sp>
        <p:nvSpPr>
          <p:cNvPr id="26" name="角丸四角形 25"/>
          <p:cNvSpPr/>
          <p:nvPr/>
        </p:nvSpPr>
        <p:spPr>
          <a:xfrm>
            <a:off x="7747800" y="560763"/>
            <a:ext cx="57506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p:cNvGrpSpPr/>
          <p:nvPr/>
        </p:nvGrpSpPr>
        <p:grpSpPr>
          <a:xfrm>
            <a:off x="1344691" y="603404"/>
            <a:ext cx="3103158" cy="1604696"/>
            <a:chOff x="965974" y="1094811"/>
            <a:chExt cx="3103158" cy="1604696"/>
          </a:xfrm>
        </p:grpSpPr>
        <p:pic>
          <p:nvPicPr>
            <p:cNvPr id="29" name="図 28"/>
            <p:cNvPicPr>
              <a:picLocks noChangeAspect="1"/>
            </p:cNvPicPr>
            <p:nvPr/>
          </p:nvPicPr>
          <p:blipFill>
            <a:blip r:embed="rId6"/>
            <a:stretch>
              <a:fillRect/>
            </a:stretch>
          </p:blipFill>
          <p:spPr>
            <a:xfrm>
              <a:off x="965974" y="1094811"/>
              <a:ext cx="3103158" cy="1604696"/>
            </a:xfrm>
            <a:prstGeom prst="rect">
              <a:avLst/>
            </a:prstGeom>
          </p:spPr>
        </p:pic>
        <p:pic>
          <p:nvPicPr>
            <p:cNvPr id="32" name="図 31"/>
            <p:cNvPicPr>
              <a:picLocks noChangeAspect="1"/>
            </p:cNvPicPr>
            <p:nvPr/>
          </p:nvPicPr>
          <p:blipFill>
            <a:blip r:embed="rId7"/>
            <a:stretch>
              <a:fillRect/>
            </a:stretch>
          </p:blipFill>
          <p:spPr>
            <a:xfrm>
              <a:off x="2304690" y="1322152"/>
              <a:ext cx="1698616" cy="1290704"/>
            </a:xfrm>
            <a:prstGeom prst="rect">
              <a:avLst/>
            </a:prstGeom>
          </p:spPr>
        </p:pic>
        <p:sp>
          <p:nvSpPr>
            <p:cNvPr id="33" name="楕円 32"/>
            <p:cNvSpPr/>
            <p:nvPr/>
          </p:nvSpPr>
          <p:spPr>
            <a:xfrm>
              <a:off x="1096939" y="1653527"/>
              <a:ext cx="1080120" cy="61069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2903655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正方形/長方形 86"/>
          <p:cNvSpPr/>
          <p:nvPr/>
        </p:nvSpPr>
        <p:spPr>
          <a:xfrm>
            <a:off x="758606" y="1709514"/>
            <a:ext cx="6120680" cy="3194721"/>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Line Add</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 button to add a row of parameters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on the list to select that one line and turn the display blue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With a line selected, click "Line Add" to copy that line and add one more line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Line Delete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the button to delete the selected row</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4" name="正方形/長方形 33"/>
          <p:cNvSpPr/>
          <p:nvPr/>
        </p:nvSpPr>
        <p:spPr>
          <a:xfrm>
            <a:off x="532494" y="548680"/>
            <a:ext cx="4975609" cy="350865"/>
          </a:xfrm>
          <a:prstGeom prst="rect">
            <a:avLst/>
          </a:prstGeom>
        </p:spPr>
        <p:txBody>
          <a:bodyPr wrap="square">
            <a:spAutoFit/>
          </a:bodyPr>
          <a:lstStyle/>
          <a:p>
            <a:pPr>
              <a:lnSpc>
                <a:spcPct val="150000"/>
              </a:lnSpc>
            </a:pPr>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④ Binary</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Binarize and specify measurement, test content and judgment value</a:t>
            </a:r>
            <a:r>
              <a:rPr lang="ja-JP" altLang="en-US" sz="1120" b="1" dirty="0">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5" name="正方形/長方形 44"/>
          <p:cNvSpPr/>
          <p:nvPr/>
        </p:nvSpPr>
        <p:spPr>
          <a:xfrm>
            <a:off x="728547" y="998956"/>
            <a:ext cx="3600400" cy="461665"/>
          </a:xfrm>
          <a:prstGeom prst="rect">
            <a:avLst/>
          </a:prstGeom>
        </p:spPr>
        <p:txBody>
          <a:bodyPr wrap="square">
            <a:spAutoFit/>
          </a:bodyPr>
          <a:lstStyle/>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b="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Binary</a:t>
            </a:r>
          </a:p>
          <a:p>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execution If not checked, it will be non-execution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7" name="角丸四角形 66"/>
          <p:cNvSpPr/>
          <p:nvPr/>
        </p:nvSpPr>
        <p:spPr>
          <a:xfrm>
            <a:off x="7763404" y="632918"/>
            <a:ext cx="137665" cy="90919"/>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Rectangle 59"/>
          <p:cNvSpPr>
            <a:spLocks noChangeArrowheads="1"/>
          </p:cNvSpPr>
          <p:nvPr/>
        </p:nvSpPr>
        <p:spPr bwMode="auto">
          <a:xfrm>
            <a:off x="4082104" y="275309"/>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9" name="Rectangle 59"/>
          <p:cNvSpPr>
            <a:spLocks noChangeArrowheads="1"/>
          </p:cNvSpPr>
          <p:nvPr/>
        </p:nvSpPr>
        <p:spPr bwMode="auto">
          <a:xfrm>
            <a:off x="2873335" y="263408"/>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0" name="Rectangle 59"/>
          <p:cNvSpPr>
            <a:spLocks noChangeArrowheads="1"/>
          </p:cNvSpPr>
          <p:nvPr/>
        </p:nvSpPr>
        <p:spPr bwMode="auto">
          <a:xfrm>
            <a:off x="711889" y="24983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2" name="Text Box 2"/>
          <p:cNvSpPr txBox="1">
            <a:spLocks noChangeArrowheads="1"/>
          </p:cNvSpPr>
          <p:nvPr/>
        </p:nvSpPr>
        <p:spPr bwMode="auto">
          <a:xfrm>
            <a:off x="179512" y="53678"/>
            <a:ext cx="2880320"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64" name="Rectangle 59"/>
          <p:cNvSpPr>
            <a:spLocks noChangeArrowheads="1"/>
          </p:cNvSpPr>
          <p:nvPr/>
        </p:nvSpPr>
        <p:spPr bwMode="auto">
          <a:xfrm>
            <a:off x="5356993" y="4250720"/>
            <a:ext cx="2419946" cy="402416"/>
          </a:xfrm>
          <a:prstGeom prst="rect">
            <a:avLst/>
          </a:prstGeom>
          <a:noFill/>
          <a:ln w="9525">
            <a:noFill/>
            <a:miter lim="800000"/>
            <a:headEnd/>
            <a:tailEnd/>
          </a:ln>
        </p:spPr>
        <p:txBody>
          <a:bodyPr wrap="none" lIns="72000" tIns="72000" rIns="0" bIns="0" anchor="t"/>
          <a:lstStyle/>
          <a:p>
            <a:r>
              <a:rPr lang="ja-JP" altLang="en-US"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Add second line copy as third line</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Original third line moved to fourth line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右矢印 64"/>
          <p:cNvSpPr/>
          <p:nvPr/>
        </p:nvSpPr>
        <p:spPr>
          <a:xfrm>
            <a:off x="4502943" y="3177241"/>
            <a:ext cx="216024" cy="504056"/>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p:cNvGrpSpPr/>
          <p:nvPr/>
        </p:nvGrpSpPr>
        <p:grpSpPr>
          <a:xfrm>
            <a:off x="964505" y="2553560"/>
            <a:ext cx="3467798" cy="1725159"/>
            <a:chOff x="1115616" y="1646089"/>
            <a:chExt cx="3467798" cy="1725159"/>
          </a:xfrm>
        </p:grpSpPr>
        <p:pic>
          <p:nvPicPr>
            <p:cNvPr id="70" name="図 69"/>
            <p:cNvPicPr>
              <a:picLocks noChangeAspect="1"/>
            </p:cNvPicPr>
            <p:nvPr/>
          </p:nvPicPr>
          <p:blipFill>
            <a:blip r:embed="rId2"/>
            <a:stretch>
              <a:fillRect/>
            </a:stretch>
          </p:blipFill>
          <p:spPr>
            <a:xfrm>
              <a:off x="1115616" y="1672345"/>
              <a:ext cx="3467798" cy="1698903"/>
            </a:xfrm>
            <a:prstGeom prst="rect">
              <a:avLst/>
            </a:prstGeom>
          </p:spPr>
        </p:pic>
        <p:sp>
          <p:nvSpPr>
            <p:cNvPr id="76" name="楕円 75"/>
            <p:cNvSpPr/>
            <p:nvPr/>
          </p:nvSpPr>
          <p:spPr>
            <a:xfrm>
              <a:off x="3718029" y="1646089"/>
              <a:ext cx="504056" cy="41794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155512" y="1855061"/>
              <a:ext cx="867536" cy="144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p:cNvGrpSpPr/>
          <p:nvPr/>
        </p:nvGrpSpPr>
        <p:grpSpPr>
          <a:xfrm>
            <a:off x="4776610" y="2579816"/>
            <a:ext cx="3467798" cy="1689440"/>
            <a:chOff x="4927721" y="1672345"/>
            <a:chExt cx="3467798" cy="1689440"/>
          </a:xfrm>
        </p:grpSpPr>
        <p:pic>
          <p:nvPicPr>
            <p:cNvPr id="85" name="図 84"/>
            <p:cNvPicPr>
              <a:picLocks noChangeAspect="1"/>
            </p:cNvPicPr>
            <p:nvPr/>
          </p:nvPicPr>
          <p:blipFill>
            <a:blip r:embed="rId3"/>
            <a:stretch>
              <a:fillRect/>
            </a:stretch>
          </p:blipFill>
          <p:spPr>
            <a:xfrm>
              <a:off x="4927721" y="1672345"/>
              <a:ext cx="3467798" cy="1689440"/>
            </a:xfrm>
            <a:prstGeom prst="rect">
              <a:avLst/>
            </a:prstGeom>
          </p:spPr>
        </p:pic>
        <p:sp>
          <p:nvSpPr>
            <p:cNvPr id="86" name="正方形/長方形 85"/>
            <p:cNvSpPr/>
            <p:nvPr/>
          </p:nvSpPr>
          <p:spPr>
            <a:xfrm>
              <a:off x="4997136" y="1858325"/>
              <a:ext cx="867536" cy="144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p:cNvPicPr>
            <a:picLocks noChangeAspect="1"/>
          </p:cNvPicPr>
          <p:nvPr/>
        </p:nvPicPr>
        <p:blipFill>
          <a:blip r:embed="rId4" cstate="print"/>
          <a:stretch>
            <a:fillRect/>
          </a:stretch>
        </p:blipFill>
        <p:spPr>
          <a:xfrm>
            <a:off x="4344542" y="1031438"/>
            <a:ext cx="1563440" cy="578361"/>
          </a:xfrm>
          <a:prstGeom prst="rect">
            <a:avLst/>
          </a:prstGeom>
        </p:spPr>
      </p:pic>
      <p:sp>
        <p:nvSpPr>
          <p:cNvPr id="88" name="右矢印 87"/>
          <p:cNvSpPr/>
          <p:nvPr/>
        </p:nvSpPr>
        <p:spPr>
          <a:xfrm>
            <a:off x="4513478" y="5476899"/>
            <a:ext cx="216024" cy="504056"/>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p:cNvGrpSpPr/>
          <p:nvPr/>
        </p:nvGrpSpPr>
        <p:grpSpPr>
          <a:xfrm>
            <a:off x="971600" y="4897706"/>
            <a:ext cx="3504838" cy="1699646"/>
            <a:chOff x="1112176" y="4393650"/>
            <a:chExt cx="3504838" cy="1699646"/>
          </a:xfrm>
        </p:grpSpPr>
        <p:pic>
          <p:nvPicPr>
            <p:cNvPr id="90" name="図 89"/>
            <p:cNvPicPr>
              <a:picLocks noChangeAspect="1"/>
            </p:cNvPicPr>
            <p:nvPr/>
          </p:nvPicPr>
          <p:blipFill>
            <a:blip r:embed="rId3"/>
            <a:stretch>
              <a:fillRect/>
            </a:stretch>
          </p:blipFill>
          <p:spPr>
            <a:xfrm>
              <a:off x="1112176" y="4403856"/>
              <a:ext cx="3467798" cy="1689440"/>
            </a:xfrm>
            <a:prstGeom prst="rect">
              <a:avLst/>
            </a:prstGeom>
          </p:spPr>
        </p:pic>
        <p:sp>
          <p:nvSpPr>
            <p:cNvPr id="94" name="楕円 93"/>
            <p:cNvSpPr/>
            <p:nvPr/>
          </p:nvSpPr>
          <p:spPr>
            <a:xfrm>
              <a:off x="4112958" y="4393650"/>
              <a:ext cx="504056" cy="41794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168967" y="4602622"/>
              <a:ext cx="867536" cy="144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グループ化 95"/>
          <p:cNvGrpSpPr/>
          <p:nvPr/>
        </p:nvGrpSpPr>
        <p:grpSpPr>
          <a:xfrm>
            <a:off x="4782402" y="4907912"/>
            <a:ext cx="3461945" cy="1686588"/>
            <a:chOff x="4922978" y="4403856"/>
            <a:chExt cx="3461945" cy="1686588"/>
          </a:xfrm>
        </p:grpSpPr>
        <p:pic>
          <p:nvPicPr>
            <p:cNvPr id="97" name="図 96"/>
            <p:cNvPicPr>
              <a:picLocks noChangeAspect="1"/>
            </p:cNvPicPr>
            <p:nvPr/>
          </p:nvPicPr>
          <p:blipFill>
            <a:blip r:embed="rId5"/>
            <a:stretch>
              <a:fillRect/>
            </a:stretch>
          </p:blipFill>
          <p:spPr>
            <a:xfrm>
              <a:off x="4922978" y="4403856"/>
              <a:ext cx="3461945" cy="1686588"/>
            </a:xfrm>
            <a:prstGeom prst="rect">
              <a:avLst/>
            </a:prstGeom>
          </p:spPr>
        </p:pic>
        <p:sp>
          <p:nvSpPr>
            <p:cNvPr id="98" name="正方形/長方形 97"/>
            <p:cNvSpPr/>
            <p:nvPr/>
          </p:nvSpPr>
          <p:spPr>
            <a:xfrm>
              <a:off x="4991516" y="4578504"/>
              <a:ext cx="867536" cy="144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正方形/長方形 29"/>
          <p:cNvSpPr/>
          <p:nvPr/>
        </p:nvSpPr>
        <p:spPr>
          <a:xfrm>
            <a:off x="5730010" y="296612"/>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Tree>
    <p:extLst>
      <p:ext uri="{BB962C8B-B14F-4D97-AF65-F5344CB8AC3E}">
        <p14:creationId xmlns="" xmlns:p14="http://schemas.microsoft.com/office/powerpoint/2010/main" val="8238824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正方形/長方形 78"/>
          <p:cNvSpPr/>
          <p:nvPr/>
        </p:nvSpPr>
        <p:spPr>
          <a:xfrm>
            <a:off x="683568" y="791844"/>
            <a:ext cx="3693157" cy="830997"/>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Shading</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switch the check on/off</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Shading: ON, a special averaging process is used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remove unevenness from images with uneven density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caused</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lighting, etc.</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1" name="図 20"/>
          <p:cNvPicPr>
            <a:picLocks noChangeAspect="1"/>
          </p:cNvPicPr>
          <p:nvPr/>
        </p:nvPicPr>
        <p:blipFill>
          <a:blip r:embed="rId2"/>
          <a:stretch>
            <a:fillRect/>
          </a:stretch>
        </p:blipFill>
        <p:spPr>
          <a:xfrm>
            <a:off x="616875" y="2306598"/>
            <a:ext cx="2316370" cy="1770474"/>
          </a:xfrm>
          <a:prstGeom prst="rect">
            <a:avLst/>
          </a:prstGeom>
          <a:ln>
            <a:solidFill>
              <a:schemeClr val="tx1"/>
            </a:solidFill>
          </a:ln>
        </p:spPr>
      </p:pic>
      <p:pic>
        <p:nvPicPr>
          <p:cNvPr id="22" name="図 21"/>
          <p:cNvPicPr>
            <a:picLocks noChangeAspect="1"/>
          </p:cNvPicPr>
          <p:nvPr/>
        </p:nvPicPr>
        <p:blipFill>
          <a:blip r:embed="rId3"/>
          <a:stretch>
            <a:fillRect/>
          </a:stretch>
        </p:blipFill>
        <p:spPr>
          <a:xfrm>
            <a:off x="3440363" y="4358659"/>
            <a:ext cx="2351675" cy="2006197"/>
          </a:xfrm>
          <a:prstGeom prst="rect">
            <a:avLst/>
          </a:prstGeom>
        </p:spPr>
      </p:pic>
      <p:pic>
        <p:nvPicPr>
          <p:cNvPr id="23" name="図 22"/>
          <p:cNvPicPr>
            <a:picLocks noChangeAspect="1"/>
          </p:cNvPicPr>
          <p:nvPr/>
        </p:nvPicPr>
        <p:blipFill>
          <a:blip r:embed="rId4"/>
          <a:stretch>
            <a:fillRect/>
          </a:stretch>
        </p:blipFill>
        <p:spPr>
          <a:xfrm>
            <a:off x="611560" y="4360796"/>
            <a:ext cx="2368479" cy="2020532"/>
          </a:xfrm>
          <a:prstGeom prst="rect">
            <a:avLst/>
          </a:prstGeom>
        </p:spPr>
      </p:pic>
      <p:pic>
        <p:nvPicPr>
          <p:cNvPr id="24" name="図 23"/>
          <p:cNvPicPr>
            <a:picLocks noChangeAspect="1"/>
          </p:cNvPicPr>
          <p:nvPr/>
        </p:nvPicPr>
        <p:blipFill>
          <a:blip r:embed="rId5"/>
          <a:stretch>
            <a:fillRect/>
          </a:stretch>
        </p:blipFill>
        <p:spPr>
          <a:xfrm>
            <a:off x="6036749" y="4358659"/>
            <a:ext cx="2351675" cy="2006197"/>
          </a:xfrm>
          <a:prstGeom prst="rect">
            <a:avLst/>
          </a:prstGeom>
        </p:spPr>
      </p:pic>
      <p:sp>
        <p:nvSpPr>
          <p:cNvPr id="25" name="正方形/長方形 24"/>
          <p:cNvSpPr/>
          <p:nvPr/>
        </p:nvSpPr>
        <p:spPr>
          <a:xfrm>
            <a:off x="1385587" y="4214643"/>
            <a:ext cx="1008112"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Original image</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6" name="正方形/長方形 25"/>
          <p:cNvSpPr/>
          <p:nvPr/>
        </p:nvSpPr>
        <p:spPr>
          <a:xfrm>
            <a:off x="6487676" y="4214643"/>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7" name="正方形/長方形 26"/>
          <p:cNvSpPr/>
          <p:nvPr/>
        </p:nvSpPr>
        <p:spPr>
          <a:xfrm>
            <a:off x="3911157" y="4222260"/>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normal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8" name="右矢印 27"/>
          <p:cNvSpPr/>
          <p:nvPr/>
        </p:nvSpPr>
        <p:spPr>
          <a:xfrm>
            <a:off x="3059832" y="5072889"/>
            <a:ext cx="330903" cy="720080"/>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p:cNvPicPr>
            <a:picLocks noChangeAspect="1"/>
          </p:cNvPicPr>
          <p:nvPr/>
        </p:nvPicPr>
        <p:blipFill>
          <a:blip r:embed="rId6"/>
          <a:stretch>
            <a:fillRect/>
          </a:stretch>
        </p:blipFill>
        <p:spPr>
          <a:xfrm>
            <a:off x="3447454" y="2301236"/>
            <a:ext cx="2362216" cy="1771662"/>
          </a:xfrm>
          <a:prstGeom prst="rect">
            <a:avLst/>
          </a:prstGeom>
          <a:ln>
            <a:solidFill>
              <a:schemeClr val="tx1"/>
            </a:solidFill>
          </a:ln>
        </p:spPr>
      </p:pic>
      <p:pic>
        <p:nvPicPr>
          <p:cNvPr id="32" name="図 31"/>
          <p:cNvPicPr>
            <a:picLocks noChangeAspect="1"/>
          </p:cNvPicPr>
          <p:nvPr/>
        </p:nvPicPr>
        <p:blipFill>
          <a:blip r:embed="rId7"/>
          <a:stretch>
            <a:fillRect/>
          </a:stretch>
        </p:blipFill>
        <p:spPr>
          <a:xfrm>
            <a:off x="6031156" y="2301236"/>
            <a:ext cx="2362216" cy="1771662"/>
          </a:xfrm>
          <a:prstGeom prst="rect">
            <a:avLst/>
          </a:prstGeom>
          <a:ln>
            <a:solidFill>
              <a:schemeClr val="tx1"/>
            </a:solidFill>
          </a:ln>
        </p:spPr>
      </p:pic>
      <p:sp>
        <p:nvSpPr>
          <p:cNvPr id="33" name="右矢印 32"/>
          <p:cNvSpPr/>
          <p:nvPr/>
        </p:nvSpPr>
        <p:spPr>
          <a:xfrm>
            <a:off x="3056745" y="2916630"/>
            <a:ext cx="330903" cy="720080"/>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1385587" y="2135951"/>
            <a:ext cx="1008112"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Original image</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5" name="正方形/長方形 34"/>
          <p:cNvSpPr/>
          <p:nvPr/>
        </p:nvSpPr>
        <p:spPr>
          <a:xfrm>
            <a:off x="6487676" y="2135951"/>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6" name="正方形/長方形 35"/>
          <p:cNvSpPr/>
          <p:nvPr/>
        </p:nvSpPr>
        <p:spPr>
          <a:xfrm>
            <a:off x="3911157" y="2143568"/>
            <a:ext cx="1544937" cy="191316"/>
          </a:xfrm>
          <a:prstGeom prst="rect">
            <a:avLst/>
          </a:prstGeom>
          <a:solidFill>
            <a:srgbClr val="66FFFF"/>
          </a:solidFill>
        </p:spPr>
        <p:txBody>
          <a:bodyPr wrap="square" lIns="0" tIns="0" rIns="0" bIns="0" anchor="ctr" anchorCtr="1">
            <a:noAutofit/>
          </a:bodyP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normal binarization</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7" name="図 36"/>
          <p:cNvPicPr>
            <a:picLocks noChangeAspect="1"/>
          </p:cNvPicPr>
          <p:nvPr/>
        </p:nvPicPr>
        <p:blipFill>
          <a:blip r:embed="rId8"/>
          <a:stretch>
            <a:fillRect/>
          </a:stretch>
        </p:blipFill>
        <p:spPr>
          <a:xfrm>
            <a:off x="3991191" y="1693872"/>
            <a:ext cx="1228881" cy="327701"/>
          </a:xfrm>
          <a:prstGeom prst="rect">
            <a:avLst/>
          </a:prstGeom>
        </p:spPr>
      </p:pic>
      <p:pic>
        <p:nvPicPr>
          <p:cNvPr id="39" name="図 38"/>
          <p:cNvPicPr>
            <a:picLocks noChangeAspect="1"/>
          </p:cNvPicPr>
          <p:nvPr/>
        </p:nvPicPr>
        <p:blipFill>
          <a:blip r:embed="rId9"/>
          <a:stretch>
            <a:fillRect/>
          </a:stretch>
        </p:blipFill>
        <p:spPr>
          <a:xfrm>
            <a:off x="6583478" y="1690343"/>
            <a:ext cx="1228882" cy="341356"/>
          </a:xfrm>
          <a:prstGeom prst="rect">
            <a:avLst/>
          </a:prstGeom>
        </p:spPr>
      </p:pic>
      <p:sp>
        <p:nvSpPr>
          <p:cNvPr id="4" name="正方形/長方形 3"/>
          <p:cNvSpPr/>
          <p:nvPr/>
        </p:nvSpPr>
        <p:spPr>
          <a:xfrm>
            <a:off x="5780308" y="352470"/>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45" name="角丸四角形 44"/>
          <p:cNvSpPr/>
          <p:nvPr/>
        </p:nvSpPr>
        <p:spPr>
          <a:xfrm>
            <a:off x="7889660" y="564048"/>
            <a:ext cx="137665" cy="90919"/>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Rectangle 59"/>
          <p:cNvSpPr>
            <a:spLocks noChangeArrowheads="1"/>
          </p:cNvSpPr>
          <p:nvPr/>
        </p:nvSpPr>
        <p:spPr bwMode="auto">
          <a:xfrm>
            <a:off x="4066120" y="327281"/>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8" name="Rectangle 59"/>
          <p:cNvSpPr>
            <a:spLocks noChangeArrowheads="1"/>
          </p:cNvSpPr>
          <p:nvPr/>
        </p:nvSpPr>
        <p:spPr bwMode="auto">
          <a:xfrm>
            <a:off x="2835978" y="299889"/>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9" name="Rectangle 59"/>
          <p:cNvSpPr>
            <a:spLocks noChangeArrowheads="1"/>
          </p:cNvSpPr>
          <p:nvPr/>
        </p:nvSpPr>
        <p:spPr bwMode="auto">
          <a:xfrm>
            <a:off x="629503" y="27642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0" name="Text Box 2"/>
          <p:cNvSpPr txBox="1">
            <a:spLocks noChangeArrowheads="1"/>
          </p:cNvSpPr>
          <p:nvPr/>
        </p:nvSpPr>
        <p:spPr bwMode="auto">
          <a:xfrm>
            <a:off x="179512" y="53678"/>
            <a:ext cx="302433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10"/>
          <a:stretch>
            <a:fillRect/>
          </a:stretch>
        </p:blipFill>
        <p:spPr>
          <a:xfrm>
            <a:off x="4572000" y="850300"/>
            <a:ext cx="2597476" cy="490468"/>
          </a:xfrm>
          <a:prstGeom prst="rect">
            <a:avLst/>
          </a:prstGeom>
        </p:spPr>
      </p:pic>
    </p:spTree>
    <p:extLst>
      <p:ext uri="{BB962C8B-B14F-4D97-AF65-F5344CB8AC3E}">
        <p14:creationId xmlns="" xmlns:p14="http://schemas.microsoft.com/office/powerpoint/2010/main" val="33506697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図 64"/>
          <p:cNvPicPr>
            <a:picLocks noChangeAspect="1"/>
          </p:cNvPicPr>
          <p:nvPr/>
        </p:nvPicPr>
        <p:blipFill>
          <a:blip r:embed="rId2"/>
          <a:stretch>
            <a:fillRect/>
          </a:stretch>
        </p:blipFill>
        <p:spPr>
          <a:xfrm>
            <a:off x="2946374" y="2281540"/>
            <a:ext cx="3171429" cy="857143"/>
          </a:xfrm>
          <a:prstGeom prst="rect">
            <a:avLst/>
          </a:prstGeom>
        </p:spPr>
      </p:pic>
      <p:sp>
        <p:nvSpPr>
          <p:cNvPr id="79" name="正方形/長方形 78"/>
          <p:cNvSpPr/>
          <p:nvPr/>
        </p:nvSpPr>
        <p:spPr>
          <a:xfrm>
            <a:off x="582687" y="665422"/>
            <a:ext cx="8219452" cy="1274195"/>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Inherit</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to switch the check on/off</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Inherit: When ON, inherits the binarized image to the next check</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Inherit: OFF, binarized images are not inherited and processing is performed on the original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processing multiple areas on top of each other, the results can vary greatly depending on whether the processed image is inherited.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doesn't matter if the areas don't overlap and are separate places.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*Inherit: Slightly faster with OFF</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 name="下矢印 4"/>
          <p:cNvSpPr/>
          <p:nvPr/>
        </p:nvSpPr>
        <p:spPr>
          <a:xfrm>
            <a:off x="2721070" y="2633623"/>
            <a:ext cx="216024" cy="483767"/>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1100648" y="2710112"/>
            <a:ext cx="1709728" cy="227755"/>
          </a:xfrm>
          <a:prstGeom prst="rect">
            <a:avLst/>
          </a:prstGeom>
        </p:spPr>
        <p:txBody>
          <a:bodyPr wrap="square">
            <a:spAutoFit/>
          </a:bodyPr>
          <a:lstStyle/>
          <a:p>
            <a:r>
              <a:rPr lang="ja-JP" altLang="en-US" sz="880" noProof="1">
                <a:latin typeface="Yu Gothic UI" panose="020B0500000000000000" pitchFamily="50" charset="-128"/>
                <a:ea typeface="Yu Gothic UI" panose="020B0500000000000000" pitchFamily="50" charset="-128"/>
                <a:cs typeface="メイリオ" panose="020B0604030504040204" pitchFamily="50" charset="-128"/>
              </a:rPr>
              <a:t>Processing from top to bottom</a:t>
            </a:r>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80" name="グループ化 79"/>
          <p:cNvGrpSpPr/>
          <p:nvPr/>
        </p:nvGrpSpPr>
        <p:grpSpPr>
          <a:xfrm>
            <a:off x="3290971" y="4497483"/>
            <a:ext cx="2700920" cy="2025690"/>
            <a:chOff x="3290971" y="4353468"/>
            <a:chExt cx="2700920" cy="2025690"/>
          </a:xfrm>
        </p:grpSpPr>
        <p:pic>
          <p:nvPicPr>
            <p:cNvPr id="67" name="図 66"/>
            <p:cNvPicPr>
              <a:picLocks noChangeAspect="1"/>
            </p:cNvPicPr>
            <p:nvPr/>
          </p:nvPicPr>
          <p:blipFill>
            <a:blip r:embed="rId3"/>
            <a:stretch>
              <a:fillRect/>
            </a:stretch>
          </p:blipFill>
          <p:spPr>
            <a:xfrm>
              <a:off x="3290971" y="4353468"/>
              <a:ext cx="2700920" cy="2025690"/>
            </a:xfrm>
            <a:prstGeom prst="rect">
              <a:avLst/>
            </a:prstGeom>
          </p:spPr>
        </p:pic>
        <p:grpSp>
          <p:nvGrpSpPr>
            <p:cNvPr id="68" name="グループ化 67"/>
            <p:cNvGrpSpPr/>
            <p:nvPr/>
          </p:nvGrpSpPr>
          <p:grpSpPr>
            <a:xfrm>
              <a:off x="3607310" y="4512644"/>
              <a:ext cx="1986044" cy="1641436"/>
              <a:chOff x="3607310" y="4512644"/>
              <a:chExt cx="1986044" cy="1641436"/>
            </a:xfrm>
          </p:grpSpPr>
          <p:sp>
            <p:nvSpPr>
              <p:cNvPr id="12" name="正方形/長方形 11"/>
              <p:cNvSpPr/>
              <p:nvPr/>
            </p:nvSpPr>
            <p:spPr>
              <a:xfrm>
                <a:off x="3607310" y="4512644"/>
                <a:ext cx="1986044" cy="16414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4320360" y="4902650"/>
                <a:ext cx="1102511" cy="821508"/>
              </a:xfrm>
              <a:prstGeom prst="rect">
                <a:avLst/>
              </a:prstGeom>
              <a:noFill/>
              <a:ln w="190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4715165" y="5405558"/>
                <a:ext cx="448095" cy="64467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8" name="Rectangle 59"/>
          <p:cNvSpPr>
            <a:spLocks noChangeArrowheads="1"/>
          </p:cNvSpPr>
          <p:nvPr/>
        </p:nvSpPr>
        <p:spPr bwMode="auto">
          <a:xfrm>
            <a:off x="856284" y="3347674"/>
            <a:ext cx="244363" cy="216983"/>
          </a:xfrm>
          <a:prstGeom prst="rect">
            <a:avLst/>
          </a:prstGeom>
          <a:noFill/>
          <a:ln w="2857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Rectangle 59"/>
          <p:cNvSpPr>
            <a:spLocks noChangeArrowheads="1"/>
          </p:cNvSpPr>
          <p:nvPr/>
        </p:nvSpPr>
        <p:spPr bwMode="auto">
          <a:xfrm>
            <a:off x="1407854" y="3656090"/>
            <a:ext cx="244363" cy="216983"/>
          </a:xfrm>
          <a:prstGeom prst="rect">
            <a:avLst/>
          </a:prstGeom>
          <a:noFill/>
          <a:ln w="28575">
            <a:solidFill>
              <a:srgbClr val="66FF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Rectangle 59"/>
          <p:cNvSpPr>
            <a:spLocks noChangeArrowheads="1"/>
          </p:cNvSpPr>
          <p:nvPr/>
        </p:nvSpPr>
        <p:spPr bwMode="auto">
          <a:xfrm>
            <a:off x="1883252" y="3923738"/>
            <a:ext cx="244363" cy="216983"/>
          </a:xfrm>
          <a:prstGeom prst="rect">
            <a:avLst/>
          </a:prstGeom>
          <a:noFill/>
          <a:ln w="28575">
            <a:solidFill>
              <a:srgbClr val="FFCC00"/>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4" name="正方形/長方形 53"/>
          <p:cNvSpPr/>
          <p:nvPr/>
        </p:nvSpPr>
        <p:spPr>
          <a:xfrm>
            <a:off x="1057435" y="3347953"/>
            <a:ext cx="3014334" cy="276999"/>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Extracting Contours with the Sobel Filter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正方形/長方形 54"/>
          <p:cNvSpPr/>
          <p:nvPr/>
        </p:nvSpPr>
        <p:spPr>
          <a:xfrm>
            <a:off x="1636320" y="3635706"/>
            <a:ext cx="7544192" cy="240066"/>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Binarize and expand original image when Inherit: OFF</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"Inherit: ON," the outline image of "Sobel" is inherited and expanded.</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正方形/長方形 56"/>
          <p:cNvSpPr/>
          <p:nvPr/>
        </p:nvSpPr>
        <p:spPr>
          <a:xfrm>
            <a:off x="2142550" y="3917049"/>
            <a:ext cx="6821938" cy="240066"/>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Invert original image when "Inherit: OFF" is selected</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Invert contour and expansion image of Sobel when "Inherit: ON"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0" name="正方形/長方形 59"/>
          <p:cNvSpPr/>
          <p:nvPr/>
        </p:nvSpPr>
        <p:spPr>
          <a:xfrm>
            <a:off x="6417430" y="2540803"/>
            <a:ext cx="1608780" cy="600164"/>
          </a:xfrm>
          <a:prstGeom prst="rect">
            <a:avLst/>
          </a:prstGeom>
        </p:spPr>
        <p:txBody>
          <a:bodyPr wrap="square">
            <a:spAutoFit/>
          </a:bodyPr>
          <a:lstStyle/>
          <a:p>
            <a:r>
              <a:rPr lang="ja-JP" altLang="en-US" sz="880" noProof="1">
                <a:latin typeface="Yu Gothic UI" panose="020B0500000000000000" pitchFamily="50" charset="-128"/>
                <a:ea typeface="Yu Gothic UI" panose="020B0500000000000000" pitchFamily="50" charset="-128"/>
                <a:cs typeface="メイリオ" panose="020B0604030504040204" pitchFamily="50" charset="-128"/>
              </a:rPr>
              <a:t>Contour extraction</a:t>
            </a:r>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a:latin typeface="Yu Gothic UI" panose="020B0500000000000000" pitchFamily="50" charset="-128"/>
                <a:ea typeface="Yu Gothic UI" panose="020B0500000000000000" pitchFamily="50" charset="-128"/>
                <a:cs typeface="メイリオ" panose="020B0604030504040204" pitchFamily="50" charset="-128"/>
              </a:rPr>
              <a:t>swelling (making white thicker)</a:t>
            </a:r>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a:latin typeface="Yu Gothic UI" panose="020B0500000000000000" pitchFamily="50" charset="-128"/>
                <a:ea typeface="Yu Gothic UI" panose="020B0500000000000000" pitchFamily="50" charset="-128"/>
                <a:cs typeface="メイリオ" panose="020B0604030504040204" pitchFamily="50" charset="-128"/>
              </a:rPr>
              <a:t>Black &amp; White Inversion</a:t>
            </a:r>
            <a:endParaRPr lang="en-US" altLang="ja-JP" sz="880" dirty="0" smtClean="0">
              <a:latin typeface="Yu Gothic UI" panose="020B0500000000000000" pitchFamily="50" charset="-128"/>
              <a:ea typeface="Yu Gothic UI" panose="020B0500000000000000" pitchFamily="50" charset="-128"/>
              <a:cs typeface="メイリオ" panose="020B0604030504040204" pitchFamily="50" charset="-128"/>
            </a:endParaRPr>
          </a:p>
        </p:txBody>
      </p:sp>
      <p:cxnSp>
        <p:nvCxnSpPr>
          <p:cNvPr id="61" name="直線矢印コネクタ 60"/>
          <p:cNvCxnSpPr/>
          <p:nvPr/>
        </p:nvCxnSpPr>
        <p:spPr>
          <a:xfrm flipH="1">
            <a:off x="5868144" y="2633623"/>
            <a:ext cx="549286"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5868144" y="2829056"/>
            <a:ext cx="549286"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a:off x="4788024" y="3020804"/>
            <a:ext cx="1629406"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1057435" y="2256277"/>
            <a:ext cx="1204342" cy="289310"/>
          </a:xfrm>
          <a:prstGeom prst="rect">
            <a:avLst/>
          </a:prstGeom>
        </p:spPr>
        <p:txBody>
          <a:bodyPr wrap="square">
            <a:spAutoFit/>
          </a:bodyPr>
          <a:lstStyle/>
          <a:p>
            <a:r>
              <a:rPr lang="ja-JP" altLang="en-US" sz="1280" noProof="1">
                <a:latin typeface="メイリオ" panose="020B0604030504040204" pitchFamily="50" charset="-128"/>
                <a:ea typeface="メイリオ" panose="020B0604030504040204" pitchFamily="50" charset="-128"/>
                <a:cs typeface="メイリオ" panose="020B0604030504040204" pitchFamily="50" charset="-128"/>
              </a:rPr>
              <a:t>(Example)</a:t>
            </a:r>
            <a:endParaRPr lang="en-US" altLang="ja-JP" sz="128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1" name="グループ化 80"/>
          <p:cNvGrpSpPr/>
          <p:nvPr/>
        </p:nvGrpSpPr>
        <p:grpSpPr>
          <a:xfrm>
            <a:off x="467544" y="4497484"/>
            <a:ext cx="2703812" cy="2027860"/>
            <a:chOff x="467544" y="4353469"/>
            <a:chExt cx="2703812" cy="2027860"/>
          </a:xfrm>
        </p:grpSpPr>
        <p:pic>
          <p:nvPicPr>
            <p:cNvPr id="7" name="図 6"/>
            <p:cNvPicPr>
              <a:picLocks noChangeAspect="1"/>
            </p:cNvPicPr>
            <p:nvPr/>
          </p:nvPicPr>
          <p:blipFill>
            <a:blip r:embed="rId4"/>
            <a:stretch>
              <a:fillRect/>
            </a:stretch>
          </p:blipFill>
          <p:spPr>
            <a:xfrm>
              <a:off x="467544" y="4353469"/>
              <a:ext cx="2703812" cy="2027860"/>
            </a:xfrm>
            <a:prstGeom prst="rect">
              <a:avLst/>
            </a:prstGeom>
          </p:spPr>
        </p:pic>
        <p:grpSp>
          <p:nvGrpSpPr>
            <p:cNvPr id="70" name="グループ化 69"/>
            <p:cNvGrpSpPr/>
            <p:nvPr/>
          </p:nvGrpSpPr>
          <p:grpSpPr>
            <a:xfrm>
              <a:off x="791968" y="4509120"/>
              <a:ext cx="1986044" cy="1641436"/>
              <a:chOff x="3607310" y="4512644"/>
              <a:chExt cx="1986044" cy="1641436"/>
            </a:xfrm>
          </p:grpSpPr>
          <p:sp>
            <p:nvSpPr>
              <p:cNvPr id="71" name="正方形/長方形 70"/>
              <p:cNvSpPr/>
              <p:nvPr/>
            </p:nvSpPr>
            <p:spPr>
              <a:xfrm>
                <a:off x="3607310" y="4512644"/>
                <a:ext cx="1986044" cy="16414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4320360" y="4902650"/>
                <a:ext cx="1102511" cy="821508"/>
              </a:xfrm>
              <a:prstGeom prst="rect">
                <a:avLst/>
              </a:prstGeom>
              <a:noFill/>
              <a:ln w="190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715165" y="5405558"/>
                <a:ext cx="448095" cy="64467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3" name="グループ化 82"/>
          <p:cNvGrpSpPr/>
          <p:nvPr/>
        </p:nvGrpSpPr>
        <p:grpSpPr>
          <a:xfrm>
            <a:off x="6115972" y="4508548"/>
            <a:ext cx="2686167" cy="2014626"/>
            <a:chOff x="6115972" y="4364533"/>
            <a:chExt cx="2686167" cy="2014626"/>
          </a:xfrm>
        </p:grpSpPr>
        <p:pic>
          <p:nvPicPr>
            <p:cNvPr id="82" name="図 81"/>
            <p:cNvPicPr>
              <a:picLocks noChangeAspect="1"/>
            </p:cNvPicPr>
            <p:nvPr/>
          </p:nvPicPr>
          <p:blipFill>
            <a:blip r:embed="rId5"/>
            <a:stretch>
              <a:fillRect/>
            </a:stretch>
          </p:blipFill>
          <p:spPr>
            <a:xfrm>
              <a:off x="6115972" y="4364533"/>
              <a:ext cx="2686167" cy="2014626"/>
            </a:xfrm>
            <a:prstGeom prst="rect">
              <a:avLst/>
            </a:prstGeom>
          </p:spPr>
        </p:pic>
        <p:grpSp>
          <p:nvGrpSpPr>
            <p:cNvPr id="75" name="グループ化 74"/>
            <p:cNvGrpSpPr/>
            <p:nvPr/>
          </p:nvGrpSpPr>
          <p:grpSpPr>
            <a:xfrm>
              <a:off x="6421463" y="4510822"/>
              <a:ext cx="1986044" cy="1641436"/>
              <a:chOff x="3607310" y="4512644"/>
              <a:chExt cx="1986044" cy="1641436"/>
            </a:xfrm>
          </p:grpSpPr>
          <p:sp>
            <p:nvSpPr>
              <p:cNvPr id="76" name="正方形/長方形 75"/>
              <p:cNvSpPr/>
              <p:nvPr/>
            </p:nvSpPr>
            <p:spPr>
              <a:xfrm>
                <a:off x="3607310" y="4512644"/>
                <a:ext cx="1986044" cy="164143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4320360" y="4902650"/>
                <a:ext cx="1102511" cy="821508"/>
              </a:xfrm>
              <a:prstGeom prst="rect">
                <a:avLst/>
              </a:prstGeom>
              <a:noFill/>
              <a:ln w="19050">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715165" y="5405558"/>
                <a:ext cx="448095" cy="64467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7" name="直線コネクタ 16"/>
          <p:cNvCxnSpPr>
            <a:stCxn id="48" idx="2"/>
          </p:cNvCxnSpPr>
          <p:nvPr/>
        </p:nvCxnSpPr>
        <p:spPr>
          <a:xfrm>
            <a:off x="978466" y="3564657"/>
            <a:ext cx="0" cy="1091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49" idx="2"/>
          </p:cNvCxnSpPr>
          <p:nvPr/>
        </p:nvCxnSpPr>
        <p:spPr>
          <a:xfrm flipH="1">
            <a:off x="1530035" y="3873073"/>
            <a:ext cx="1" cy="1179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a:stCxn id="50" idx="2"/>
          </p:cNvCxnSpPr>
          <p:nvPr/>
        </p:nvCxnSpPr>
        <p:spPr>
          <a:xfrm>
            <a:off x="2005434" y="4140721"/>
            <a:ext cx="0" cy="1367193"/>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a:blip r:embed="rId6"/>
          <a:stretch>
            <a:fillRect/>
          </a:stretch>
        </p:blipFill>
        <p:spPr>
          <a:xfrm>
            <a:off x="4071769" y="4265140"/>
            <a:ext cx="1133261" cy="306670"/>
          </a:xfrm>
          <a:prstGeom prst="rect">
            <a:avLst/>
          </a:prstGeom>
        </p:spPr>
      </p:pic>
      <p:pic>
        <p:nvPicPr>
          <p:cNvPr id="10" name="図 9"/>
          <p:cNvPicPr>
            <a:picLocks noChangeAspect="1"/>
          </p:cNvPicPr>
          <p:nvPr/>
        </p:nvPicPr>
        <p:blipFill>
          <a:blip r:embed="rId7"/>
          <a:stretch>
            <a:fillRect/>
          </a:stretch>
        </p:blipFill>
        <p:spPr>
          <a:xfrm>
            <a:off x="6892949" y="4265140"/>
            <a:ext cx="1133261" cy="306670"/>
          </a:xfrm>
          <a:prstGeom prst="rect">
            <a:avLst/>
          </a:prstGeom>
        </p:spPr>
      </p:pic>
      <p:sp>
        <p:nvSpPr>
          <p:cNvPr id="62" name="角丸四角形 61"/>
          <p:cNvSpPr/>
          <p:nvPr/>
        </p:nvSpPr>
        <p:spPr>
          <a:xfrm>
            <a:off x="7889660" y="564048"/>
            <a:ext cx="137665" cy="90919"/>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5953537" y="336295"/>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88" name="Rectangle 59"/>
          <p:cNvSpPr>
            <a:spLocks noChangeArrowheads="1"/>
          </p:cNvSpPr>
          <p:nvPr/>
        </p:nvSpPr>
        <p:spPr bwMode="auto">
          <a:xfrm>
            <a:off x="4297353" y="320259"/>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89" name="Rectangle 59"/>
          <p:cNvSpPr>
            <a:spLocks noChangeArrowheads="1"/>
          </p:cNvSpPr>
          <p:nvPr/>
        </p:nvSpPr>
        <p:spPr bwMode="auto">
          <a:xfrm>
            <a:off x="2999206" y="28957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90" name="Rectangle 59"/>
          <p:cNvSpPr>
            <a:spLocks noChangeArrowheads="1"/>
          </p:cNvSpPr>
          <p:nvPr/>
        </p:nvSpPr>
        <p:spPr bwMode="auto">
          <a:xfrm>
            <a:off x="749609" y="268481"/>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91" name="Text Box 2"/>
          <p:cNvSpPr txBox="1">
            <a:spLocks noChangeArrowheads="1"/>
          </p:cNvSpPr>
          <p:nvPr/>
        </p:nvSpPr>
        <p:spPr bwMode="auto">
          <a:xfrm>
            <a:off x="179512" y="53678"/>
            <a:ext cx="275758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8"/>
          <a:stretch>
            <a:fillRect/>
          </a:stretch>
        </p:blipFill>
        <p:spPr>
          <a:xfrm>
            <a:off x="4754903" y="597174"/>
            <a:ext cx="2704152" cy="497315"/>
          </a:xfrm>
          <a:prstGeom prst="rect">
            <a:avLst/>
          </a:prstGeom>
        </p:spPr>
      </p:pic>
    </p:spTree>
    <p:extLst>
      <p:ext uri="{BB962C8B-B14F-4D97-AF65-F5344CB8AC3E}">
        <p14:creationId xmlns="" xmlns:p14="http://schemas.microsoft.com/office/powerpoint/2010/main" val="37298562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a:blip r:embed="rId2"/>
          <a:stretch>
            <a:fillRect/>
          </a:stretch>
        </p:blipFill>
        <p:spPr>
          <a:xfrm>
            <a:off x="7236296" y="4936731"/>
            <a:ext cx="968606" cy="1399097"/>
          </a:xfrm>
          <a:prstGeom prst="rect">
            <a:avLst/>
          </a:prstGeom>
        </p:spPr>
      </p:pic>
      <p:pic>
        <p:nvPicPr>
          <p:cNvPr id="8" name="図 7"/>
          <p:cNvPicPr>
            <a:picLocks noChangeAspect="1"/>
          </p:cNvPicPr>
          <p:nvPr/>
        </p:nvPicPr>
        <p:blipFill>
          <a:blip r:embed="rId3"/>
          <a:stretch>
            <a:fillRect/>
          </a:stretch>
        </p:blipFill>
        <p:spPr>
          <a:xfrm>
            <a:off x="7236296" y="4319780"/>
            <a:ext cx="933333" cy="495238"/>
          </a:xfrm>
          <a:prstGeom prst="rect">
            <a:avLst/>
          </a:prstGeom>
        </p:spPr>
      </p:pic>
      <p:sp>
        <p:nvSpPr>
          <p:cNvPr id="31" name="正方形/長方形 30"/>
          <p:cNvSpPr/>
          <p:nvPr/>
        </p:nvSpPr>
        <p:spPr>
          <a:xfrm>
            <a:off x="899592" y="1650338"/>
            <a:ext cx="6209487" cy="3933384"/>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Frame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clicked, the button will change color and you will be able to specify the inspection area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"Set" screen with your mouse.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Place the mouse cursor on the "Set" screen and right-click to set it as the start point, then move and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release</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mouse to set it as the end point and finalize the area.</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If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do not want to set the area, click the Frame button again to exit the area setting mode and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restore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color of the Frame button</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 area is set, the parameter list will show the values of X, Y, W and H.</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These X and Y values are in units of "pixels" and are the position of the upper left corner of the area)</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*①Serach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Adjust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②③④⑤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checked in Search and a pattern search has already been performed and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there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a difference between the registered image position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current set image position (Shift Position X, Y is non-zero),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specified here will be shifted by that amount.</a:t>
            </a: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that case,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re-register the "Pattern Area" in Search or reset the pattern detection position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by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clicking the "Pattern Replace" button.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Select/OK/NG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 to switch the border width between 2 pix/1 pix each time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 click to display a color palette where you can change the color of the border</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"Select" is the display of the inspection frame with the row selected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"OK" indicates an inspection frame in which no row is selected or a frame in which the judgment result is OK.</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"NG" indicates a frame in which no line is selected and the judgment result is NG.</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9" name="図 8"/>
          <p:cNvPicPr>
            <a:picLocks noChangeAspect="1"/>
          </p:cNvPicPr>
          <p:nvPr/>
        </p:nvPicPr>
        <p:blipFill>
          <a:blip r:embed="rId4"/>
          <a:stretch>
            <a:fillRect/>
          </a:stretch>
        </p:blipFill>
        <p:spPr>
          <a:xfrm>
            <a:off x="6978139" y="1864801"/>
            <a:ext cx="695238" cy="533333"/>
          </a:xfrm>
          <a:prstGeom prst="rect">
            <a:avLst/>
          </a:prstGeom>
        </p:spPr>
      </p:pic>
      <p:pic>
        <p:nvPicPr>
          <p:cNvPr id="11" name="図 10"/>
          <p:cNvPicPr>
            <a:picLocks noChangeAspect="1"/>
          </p:cNvPicPr>
          <p:nvPr/>
        </p:nvPicPr>
        <p:blipFill>
          <a:blip r:embed="rId5"/>
          <a:stretch>
            <a:fillRect/>
          </a:stretch>
        </p:blipFill>
        <p:spPr>
          <a:xfrm>
            <a:off x="8009789" y="1868482"/>
            <a:ext cx="666667" cy="504762"/>
          </a:xfrm>
          <a:prstGeom prst="rect">
            <a:avLst/>
          </a:prstGeom>
        </p:spPr>
      </p:pic>
      <p:sp>
        <p:nvSpPr>
          <p:cNvPr id="12" name="下矢印 11"/>
          <p:cNvSpPr/>
          <p:nvPr/>
        </p:nvSpPr>
        <p:spPr>
          <a:xfrm rot="16200000">
            <a:off x="7665456" y="2056123"/>
            <a:ext cx="342914" cy="191835"/>
          </a:xfrm>
          <a:prstGeom prst="down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Rectangle 59"/>
          <p:cNvSpPr>
            <a:spLocks noChangeArrowheads="1"/>
          </p:cNvSpPr>
          <p:nvPr/>
        </p:nvSpPr>
        <p:spPr bwMode="auto">
          <a:xfrm>
            <a:off x="7232685" y="2367245"/>
            <a:ext cx="1127237" cy="269667"/>
          </a:xfrm>
          <a:prstGeom prst="rect">
            <a:avLst/>
          </a:prstGeom>
          <a:noFill/>
          <a:ln w="9525">
            <a:noFill/>
            <a:miter lim="800000"/>
            <a:headEnd/>
            <a:tailEnd/>
          </a:ln>
        </p:spPr>
        <p:txBody>
          <a:bodyPr wrap="none" lIns="72000" tIns="72000" rIns="0" bIns="0" anchor="t"/>
          <a:lstStyle/>
          <a:p>
            <a:r>
              <a:rPr lang="ja-JP" altLang="en-US"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Area setting mode</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角丸四角形 23"/>
          <p:cNvSpPr/>
          <p:nvPr/>
        </p:nvSpPr>
        <p:spPr>
          <a:xfrm>
            <a:off x="7990465" y="570043"/>
            <a:ext cx="166575" cy="82654"/>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465227" y="3049233"/>
            <a:ext cx="678255" cy="55184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左矢印 25"/>
          <p:cNvSpPr/>
          <p:nvPr/>
        </p:nvSpPr>
        <p:spPr>
          <a:xfrm rot="5400000">
            <a:off x="8059294" y="3654196"/>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a:off x="7465227" y="3049232"/>
            <a:ext cx="678255" cy="55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左矢印 27"/>
          <p:cNvSpPr/>
          <p:nvPr/>
        </p:nvSpPr>
        <p:spPr>
          <a:xfrm rot="5400000">
            <a:off x="7385801" y="3109263"/>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p:nvGrpSpPr>
        <p:grpSpPr>
          <a:xfrm>
            <a:off x="7115051" y="2834492"/>
            <a:ext cx="851570" cy="660377"/>
            <a:chOff x="5916629" y="3471645"/>
            <a:chExt cx="851570" cy="660377"/>
          </a:xfrm>
        </p:grpSpPr>
        <p:cxnSp>
          <p:nvCxnSpPr>
            <p:cNvPr id="30" name="直線矢印コネクタ 29"/>
            <p:cNvCxnSpPr/>
            <p:nvPr/>
          </p:nvCxnSpPr>
          <p:spPr>
            <a:xfrm>
              <a:off x="6084168" y="3573016"/>
              <a:ext cx="288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6084168" y="3573016"/>
              <a:ext cx="0" cy="30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6312178" y="3471645"/>
              <a:ext cx="456021" cy="253916"/>
            </a:xfrm>
            <a:prstGeom prst="rect">
              <a:avLst/>
            </a:prstGeom>
          </p:spPr>
          <p:txBody>
            <a:bodyPr wrap="square">
              <a:spAutoFit/>
            </a:bodyPr>
            <a:lstStyle/>
            <a:p>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+X</a:t>
              </a:r>
            </a:p>
          </p:txBody>
        </p:sp>
        <p:sp>
          <p:nvSpPr>
            <p:cNvPr id="35" name="正方形/長方形 34"/>
            <p:cNvSpPr/>
            <p:nvPr/>
          </p:nvSpPr>
          <p:spPr>
            <a:xfrm>
              <a:off x="5916629" y="3878106"/>
              <a:ext cx="456021" cy="253916"/>
            </a:xfrm>
            <a:prstGeom prst="rect">
              <a:avLst/>
            </a:prstGeom>
          </p:spPr>
          <p:txBody>
            <a:bodyPr wrap="square">
              <a:spAutoFit/>
            </a:bodyPr>
            <a:lstStyle/>
            <a:p>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+Y</a:t>
              </a:r>
            </a:p>
          </p:txBody>
        </p:sp>
      </p:grpSp>
      <p:sp>
        <p:nvSpPr>
          <p:cNvPr id="42" name="正方形/長方形 41"/>
          <p:cNvSpPr/>
          <p:nvPr/>
        </p:nvSpPr>
        <p:spPr>
          <a:xfrm>
            <a:off x="5645873" y="415697"/>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43" name="Rectangle 59"/>
          <p:cNvSpPr>
            <a:spLocks noChangeArrowheads="1"/>
          </p:cNvSpPr>
          <p:nvPr/>
        </p:nvSpPr>
        <p:spPr bwMode="auto">
          <a:xfrm>
            <a:off x="3976700" y="383323"/>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Rectangle 59"/>
          <p:cNvSpPr>
            <a:spLocks noChangeArrowheads="1"/>
          </p:cNvSpPr>
          <p:nvPr/>
        </p:nvSpPr>
        <p:spPr bwMode="auto">
          <a:xfrm>
            <a:off x="2754942" y="332279"/>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5" name="Rectangle 59"/>
          <p:cNvSpPr>
            <a:spLocks noChangeArrowheads="1"/>
          </p:cNvSpPr>
          <p:nvPr/>
        </p:nvSpPr>
        <p:spPr bwMode="auto">
          <a:xfrm>
            <a:off x="612005" y="31252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2555776" y="692696"/>
            <a:ext cx="3392088" cy="803126"/>
            <a:chOff x="2555776" y="836712"/>
            <a:chExt cx="3392088" cy="803126"/>
          </a:xfrm>
        </p:grpSpPr>
        <p:pic>
          <p:nvPicPr>
            <p:cNvPr id="2" name="図 1"/>
            <p:cNvPicPr>
              <a:picLocks noChangeAspect="1"/>
            </p:cNvPicPr>
            <p:nvPr/>
          </p:nvPicPr>
          <p:blipFill>
            <a:blip r:embed="rId6"/>
            <a:stretch>
              <a:fillRect/>
            </a:stretch>
          </p:blipFill>
          <p:spPr>
            <a:xfrm>
              <a:off x="2555776" y="869474"/>
              <a:ext cx="3392088" cy="770364"/>
            </a:xfrm>
            <a:prstGeom prst="rect">
              <a:avLst/>
            </a:prstGeom>
          </p:spPr>
        </p:pic>
        <p:sp>
          <p:nvSpPr>
            <p:cNvPr id="13" name="楕円 12"/>
            <p:cNvSpPr/>
            <p:nvPr/>
          </p:nvSpPr>
          <p:spPr>
            <a:xfrm>
              <a:off x="3999792" y="836712"/>
              <a:ext cx="1220280" cy="417944"/>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2591780" y="1066835"/>
              <a:ext cx="900100" cy="1299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34351694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p:cNvSpPr/>
          <p:nvPr/>
        </p:nvSpPr>
        <p:spPr>
          <a:xfrm>
            <a:off x="717465" y="986284"/>
            <a:ext cx="7045704" cy="2259080"/>
          </a:xfrm>
          <a:prstGeom prst="rect">
            <a:avLst/>
          </a:prstGeom>
        </p:spPr>
        <p:txBody>
          <a:bodyPr wrap="square">
            <a:spAutoFit/>
          </a:bodyPr>
          <a:lstStyle/>
          <a:p>
            <a:r>
              <a:rPr lang="ja-JP" altLang="en-US" sz="88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X &gt; &lt; Y &gt; &lt; W &gt; &lt; H &gt; ・・・ Binary Settings Area</a:t>
            </a:r>
            <a:endParaRPr lang="en-US" altLang="ja-JP" sz="88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number is in "pixels" and is the position value of the upper right corner of the area</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enter numbers directly on the keyboard</a:t>
            </a:r>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is effective for area setting in one-pixel units, which is difficult with a mouse.</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settings where two or more areas overlap, processing starts at the top of the list, overwriting the processing below.</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Nega &gt; ・・・ Invert black and white of binarized area image</a:t>
            </a:r>
            <a:endParaRPr lang="en-US" altLang="ja-JP" sz="88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measurement, inspection, edge detection, etc. are all done on the white part of the binarized image</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So if, for example, you want to measure the area or diameter of a black hole, you need to check ☑ for "Nega."</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Thresh &gt; ・・・ Binarization threshold (Auto/+ 1 to + 15/-1 to -15/1 ~ 255)</a:t>
            </a:r>
            <a:endParaRPr lang="en-US" altLang="ja-JP" sz="88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 ~ 255 to binarize it as a threshold</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set to "Auto," the threshold is automatically set by "Oats Method."</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specify "+ 1 to + 15" or "-1 to -15," this value is corrected to the threshold automatically set by "Auto" and binarized.</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 "+ 1 to + 15," and "-1 to -15" are effective when the brightness is unstable due to fluctuating lighting.</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However, in the case of an image that is originally biased towards black or white, you need to be careful because it may become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unintended binarized image by changing the levels so that the overall density is averaged.</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 name="図 3"/>
          <p:cNvPicPr>
            <a:picLocks noChangeAspect="1"/>
          </p:cNvPicPr>
          <p:nvPr/>
        </p:nvPicPr>
        <p:blipFill>
          <a:blip r:embed="rId2" cstate="print"/>
          <a:stretch>
            <a:fillRect/>
          </a:stretch>
        </p:blipFill>
        <p:spPr>
          <a:xfrm>
            <a:off x="3357076" y="4393047"/>
            <a:ext cx="1022942" cy="703151"/>
          </a:xfrm>
          <a:prstGeom prst="rect">
            <a:avLst/>
          </a:prstGeom>
        </p:spPr>
      </p:pic>
      <p:pic>
        <p:nvPicPr>
          <p:cNvPr id="5" name="図 4"/>
          <p:cNvPicPr>
            <a:picLocks noChangeAspect="1"/>
          </p:cNvPicPr>
          <p:nvPr/>
        </p:nvPicPr>
        <p:blipFill>
          <a:blip r:embed="rId3" cstate="print"/>
          <a:stretch>
            <a:fillRect/>
          </a:stretch>
        </p:blipFill>
        <p:spPr>
          <a:xfrm>
            <a:off x="3357076" y="3700819"/>
            <a:ext cx="1022942" cy="703151"/>
          </a:xfrm>
          <a:prstGeom prst="rect">
            <a:avLst/>
          </a:prstGeom>
        </p:spPr>
      </p:pic>
      <p:pic>
        <p:nvPicPr>
          <p:cNvPr id="6" name="図 5"/>
          <p:cNvPicPr>
            <a:picLocks noChangeAspect="1"/>
          </p:cNvPicPr>
          <p:nvPr/>
        </p:nvPicPr>
        <p:blipFill>
          <a:blip r:embed="rId4" cstate="print"/>
          <a:stretch>
            <a:fillRect/>
          </a:stretch>
        </p:blipFill>
        <p:spPr>
          <a:xfrm>
            <a:off x="6195946" y="4405051"/>
            <a:ext cx="1022943" cy="703151"/>
          </a:xfrm>
          <a:prstGeom prst="rect">
            <a:avLst/>
          </a:prstGeom>
        </p:spPr>
      </p:pic>
      <p:pic>
        <p:nvPicPr>
          <p:cNvPr id="7" name="図 6"/>
          <p:cNvPicPr>
            <a:picLocks noChangeAspect="1"/>
          </p:cNvPicPr>
          <p:nvPr/>
        </p:nvPicPr>
        <p:blipFill>
          <a:blip r:embed="rId5" cstate="print"/>
          <a:stretch>
            <a:fillRect/>
          </a:stretch>
        </p:blipFill>
        <p:spPr>
          <a:xfrm>
            <a:off x="6195946" y="3711943"/>
            <a:ext cx="1014037" cy="697030"/>
          </a:xfrm>
          <a:prstGeom prst="rect">
            <a:avLst/>
          </a:prstGeom>
        </p:spPr>
      </p:pic>
      <p:pic>
        <p:nvPicPr>
          <p:cNvPr id="10" name="図 9"/>
          <p:cNvPicPr>
            <a:picLocks noChangeAspect="1"/>
          </p:cNvPicPr>
          <p:nvPr/>
        </p:nvPicPr>
        <p:blipFill>
          <a:blip r:embed="rId6" cstate="print"/>
          <a:stretch>
            <a:fillRect/>
          </a:stretch>
        </p:blipFill>
        <p:spPr>
          <a:xfrm>
            <a:off x="4842625" y="3711943"/>
            <a:ext cx="1014037" cy="697030"/>
          </a:xfrm>
          <a:prstGeom prst="rect">
            <a:avLst/>
          </a:prstGeom>
        </p:spPr>
      </p:pic>
      <p:pic>
        <p:nvPicPr>
          <p:cNvPr id="13" name="図 12"/>
          <p:cNvPicPr>
            <a:picLocks noChangeAspect="1"/>
          </p:cNvPicPr>
          <p:nvPr/>
        </p:nvPicPr>
        <p:blipFill>
          <a:blip r:embed="rId7" cstate="print"/>
          <a:stretch>
            <a:fillRect/>
          </a:stretch>
        </p:blipFill>
        <p:spPr>
          <a:xfrm>
            <a:off x="4842625" y="4405052"/>
            <a:ext cx="1014037" cy="697030"/>
          </a:xfrm>
          <a:prstGeom prst="rect">
            <a:avLst/>
          </a:prstGeom>
        </p:spPr>
      </p:pic>
      <p:sp>
        <p:nvSpPr>
          <p:cNvPr id="14" name="右矢印 13"/>
          <p:cNvSpPr/>
          <p:nvPr/>
        </p:nvSpPr>
        <p:spPr>
          <a:xfrm>
            <a:off x="4482585" y="3887351"/>
            <a:ext cx="216024" cy="395975"/>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4492963" y="4560626"/>
            <a:ext cx="216024" cy="395975"/>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Rectangle 59"/>
          <p:cNvSpPr>
            <a:spLocks noChangeArrowheads="1"/>
          </p:cNvSpPr>
          <p:nvPr/>
        </p:nvSpPr>
        <p:spPr bwMode="auto">
          <a:xfrm>
            <a:off x="2685265" y="3919727"/>
            <a:ext cx="747157" cy="1121301"/>
          </a:xfrm>
          <a:prstGeom prst="rect">
            <a:avLst/>
          </a:prstGeom>
          <a:noFill/>
          <a:ln w="9525">
            <a:noFill/>
            <a:miter lim="800000"/>
            <a:headEnd/>
            <a:tailEnd/>
          </a:ln>
        </p:spPr>
        <p:txBody>
          <a:bodyPr wrap="none" lIns="72000" tIns="72000" rIns="0" bIns="0" anchor="t"/>
          <a:lstStyle/>
          <a:p>
            <a:r>
              <a:rPr lang="ja-JP" altLang="en-US"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With lighting</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 lighting</a:t>
            </a:r>
            <a:endParaRPr lang="en-US" altLang="ja-JP" sz="84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Rectangle 59"/>
          <p:cNvSpPr>
            <a:spLocks noChangeArrowheads="1"/>
          </p:cNvSpPr>
          <p:nvPr/>
        </p:nvSpPr>
        <p:spPr bwMode="auto">
          <a:xfrm>
            <a:off x="598269" y="4096115"/>
            <a:ext cx="1833415" cy="580675"/>
          </a:xfrm>
          <a:prstGeom prst="rect">
            <a:avLst/>
          </a:prstGeom>
          <a:noFill/>
          <a:ln w="9525">
            <a:noFill/>
            <a:miter lim="800000"/>
            <a:headEnd/>
            <a:tailEnd/>
          </a:ln>
        </p:spPr>
        <p:txBody>
          <a:bodyPr wrap="none" lIns="72000" tIns="72000" rIns="0" bIns="0" anchor="t"/>
          <a:lstStyle/>
          <a:p>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*Even without lighting, </a:t>
            </a:r>
            <a:endPar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USB camera's own </a:t>
            </a:r>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auto-dimming</a:t>
            </a:r>
          </a:p>
          <a:p>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feature makes the overall brightness equivalent</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5" name="上下矢印 14"/>
          <p:cNvSpPr/>
          <p:nvPr/>
        </p:nvSpPr>
        <p:spPr>
          <a:xfrm>
            <a:off x="2884575" y="4227200"/>
            <a:ext cx="129737" cy="3964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5400000">
            <a:off x="5193877" y="4997695"/>
            <a:ext cx="255866" cy="194340"/>
          </a:xfrm>
          <a:prstGeom prst="leftArrow">
            <a:avLst/>
          </a:prstGeom>
          <a:solidFill>
            <a:srgbClr val="FFFF00"/>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7889660" y="564048"/>
            <a:ext cx="137665" cy="90919"/>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5593655" y="344484"/>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41" name="Rectangle 59"/>
          <p:cNvSpPr>
            <a:spLocks noChangeArrowheads="1"/>
          </p:cNvSpPr>
          <p:nvPr/>
        </p:nvSpPr>
        <p:spPr bwMode="auto">
          <a:xfrm>
            <a:off x="3937471" y="322542"/>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2696249" y="291641"/>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Rectangle 59"/>
          <p:cNvSpPr>
            <a:spLocks noChangeArrowheads="1"/>
          </p:cNvSpPr>
          <p:nvPr/>
        </p:nvSpPr>
        <p:spPr bwMode="auto">
          <a:xfrm>
            <a:off x="551998" y="263223"/>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Text Box 2"/>
          <p:cNvSpPr txBox="1">
            <a:spLocks noChangeArrowheads="1"/>
          </p:cNvSpPr>
          <p:nvPr/>
        </p:nvSpPr>
        <p:spPr bwMode="auto">
          <a:xfrm>
            <a:off x="179511" y="53678"/>
            <a:ext cx="2633055"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8"/>
          <a:stretch>
            <a:fillRect/>
          </a:stretch>
        </p:blipFill>
        <p:spPr>
          <a:xfrm>
            <a:off x="7995855" y="1076662"/>
            <a:ext cx="466667" cy="3895238"/>
          </a:xfrm>
          <a:prstGeom prst="rect">
            <a:avLst/>
          </a:prstGeom>
        </p:spPr>
      </p:pic>
      <p:grpSp>
        <p:nvGrpSpPr>
          <p:cNvPr id="9" name="グループ化 8"/>
          <p:cNvGrpSpPr/>
          <p:nvPr/>
        </p:nvGrpSpPr>
        <p:grpSpPr>
          <a:xfrm>
            <a:off x="1101860" y="5733256"/>
            <a:ext cx="3328290" cy="893501"/>
            <a:chOff x="5148064" y="5588427"/>
            <a:chExt cx="3328290" cy="893501"/>
          </a:xfrm>
        </p:grpSpPr>
        <p:pic>
          <p:nvPicPr>
            <p:cNvPr id="8" name="図 7"/>
            <p:cNvPicPr>
              <a:picLocks noChangeAspect="1"/>
            </p:cNvPicPr>
            <p:nvPr/>
          </p:nvPicPr>
          <p:blipFill>
            <a:blip r:embed="rId9"/>
            <a:stretch>
              <a:fillRect/>
            </a:stretch>
          </p:blipFill>
          <p:spPr>
            <a:xfrm>
              <a:off x="5148064" y="5588427"/>
              <a:ext cx="3328290" cy="893501"/>
            </a:xfrm>
            <a:prstGeom prst="rect">
              <a:avLst/>
            </a:prstGeom>
          </p:spPr>
        </p:pic>
        <p:sp>
          <p:nvSpPr>
            <p:cNvPr id="30" name="角丸四角形 29"/>
            <p:cNvSpPr/>
            <p:nvPr/>
          </p:nvSpPr>
          <p:spPr>
            <a:xfrm>
              <a:off x="5239992" y="5793541"/>
              <a:ext cx="636133" cy="155734"/>
            </a:xfrm>
            <a:prstGeom prst="roundRect">
              <a:avLst>
                <a:gd name="adj" fmla="val 50000"/>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p:cNvSpPr/>
            <p:nvPr/>
          </p:nvSpPr>
          <p:spPr>
            <a:xfrm>
              <a:off x="7872471" y="6156655"/>
              <a:ext cx="578303" cy="155734"/>
            </a:xfrm>
            <a:prstGeom prst="roundRect">
              <a:avLst>
                <a:gd name="adj" fmla="val 50000"/>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Rectangle 59"/>
          <p:cNvSpPr>
            <a:spLocks noChangeArrowheads="1"/>
          </p:cNvSpPr>
          <p:nvPr/>
        </p:nvSpPr>
        <p:spPr bwMode="auto">
          <a:xfrm>
            <a:off x="6227191" y="5201068"/>
            <a:ext cx="1702794" cy="414244"/>
          </a:xfrm>
          <a:prstGeom prst="rect">
            <a:avLst/>
          </a:prstGeom>
          <a:noFill/>
          <a:ln w="9525">
            <a:noFill/>
            <a:miter lim="800000"/>
            <a:headEnd/>
            <a:tailEnd/>
          </a:ln>
        </p:spPr>
        <p:txBody>
          <a:bodyPr wrap="none" lIns="72000" tIns="72000" rIns="0" bIns="0" anchor="t"/>
          <a:lstStyle/>
          <a:p>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*Automatic without </a:t>
            </a:r>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lighting</a:t>
            </a:r>
          </a:p>
          <a:p>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change how shadows are cast</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7" name="Rectangle 59"/>
          <p:cNvSpPr>
            <a:spLocks noChangeArrowheads="1"/>
          </p:cNvSpPr>
          <p:nvPr/>
        </p:nvSpPr>
        <p:spPr bwMode="auto">
          <a:xfrm>
            <a:off x="4380018" y="5181256"/>
            <a:ext cx="1396988" cy="414244"/>
          </a:xfrm>
          <a:prstGeom prst="rect">
            <a:avLst/>
          </a:prstGeom>
          <a:noFill/>
          <a:ln w="9525">
            <a:noFill/>
            <a:miter lim="800000"/>
            <a:headEnd/>
            <a:tailEnd/>
          </a:ln>
        </p:spPr>
        <p:txBody>
          <a:bodyPr wrap="none" lIns="72000" tIns="72000" rIns="0" bIns="0" anchor="t"/>
          <a:lstStyle/>
          <a:p>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*Automatic dimming has no effect </a:t>
            </a:r>
            <a:endPar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even </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 threshold is fixed</a:t>
            </a:r>
            <a:r>
              <a:rPr lang="ja-JP" altLang="en-US" sz="8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1" name="正方形/長方形 10"/>
          <p:cNvSpPr/>
          <p:nvPr/>
        </p:nvSpPr>
        <p:spPr>
          <a:xfrm>
            <a:off x="551998" y="689895"/>
            <a:ext cx="1005403" cy="276999"/>
          </a:xfrm>
          <a:prstGeom prst="rect">
            <a:avLst/>
          </a:prstGeom>
        </p:spPr>
        <p:txBody>
          <a:bodyPr wrap="none">
            <a:spAutoFit/>
          </a:bodyPr>
          <a:lstStyle/>
          <a:p>
            <a:pPr lvl="0"/>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Binary List</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8" name="Rectangle 59"/>
          <p:cNvSpPr>
            <a:spLocks noChangeArrowheads="1"/>
          </p:cNvSpPr>
          <p:nvPr/>
        </p:nvSpPr>
        <p:spPr bwMode="auto">
          <a:xfrm>
            <a:off x="4851545" y="3655285"/>
            <a:ext cx="996196" cy="111589"/>
          </a:xfrm>
          <a:prstGeom prst="rect">
            <a:avLst/>
          </a:prstGeom>
          <a:solidFill>
            <a:schemeClr val="bg1"/>
          </a:solidFill>
          <a:ln w="9525">
            <a:solidFill>
              <a:srgbClr val="0000FF"/>
            </a:solidFill>
            <a:miter lim="800000"/>
            <a:headEnd/>
            <a:tailEnd/>
          </a:ln>
        </p:spPr>
        <p:txBody>
          <a:bodyPr wrap="none" lIns="0" tIns="0" rIns="0" bIns="0" anchor="ctr" anchorCtr="0"/>
          <a:lstStyle/>
          <a:p>
            <a:pPr algn="ct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Thresh:60</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Rectangle 59"/>
          <p:cNvSpPr>
            <a:spLocks noChangeArrowheads="1"/>
          </p:cNvSpPr>
          <p:nvPr/>
        </p:nvSpPr>
        <p:spPr bwMode="auto">
          <a:xfrm>
            <a:off x="6206452" y="3645024"/>
            <a:ext cx="996196" cy="111589"/>
          </a:xfrm>
          <a:prstGeom prst="rect">
            <a:avLst/>
          </a:prstGeom>
          <a:solidFill>
            <a:schemeClr val="bg1"/>
          </a:solidFill>
          <a:ln w="9525">
            <a:solidFill>
              <a:srgbClr val="0000FF"/>
            </a:solidFill>
            <a:miter lim="800000"/>
            <a:headEnd/>
            <a:tailEnd/>
          </a:ln>
        </p:spPr>
        <p:txBody>
          <a:bodyPr wrap="none" lIns="0" tIns="0" rIns="0" bIns="0" anchor="ctr" anchorCtr="0"/>
          <a:lstStyle/>
          <a:p>
            <a:pPr algn="ct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Thresh:Auto</a:t>
            </a:r>
            <a:endParaRPr lang="en-US" altLang="ja-JP" sz="84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5" name="左矢印 44"/>
          <p:cNvSpPr/>
          <p:nvPr/>
        </p:nvSpPr>
        <p:spPr>
          <a:xfrm rot="5400000">
            <a:off x="6565770" y="4984322"/>
            <a:ext cx="257695" cy="219258"/>
          </a:xfrm>
          <a:prstGeom prst="leftArrow">
            <a:avLst/>
          </a:prstGeom>
          <a:solidFill>
            <a:srgbClr val="FFFF00"/>
          </a:solidFill>
          <a:ln w="63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Rectangle 59"/>
          <p:cNvSpPr>
            <a:spLocks noChangeArrowheads="1"/>
          </p:cNvSpPr>
          <p:nvPr/>
        </p:nvSpPr>
        <p:spPr bwMode="auto">
          <a:xfrm>
            <a:off x="4549580" y="5869830"/>
            <a:ext cx="4342900" cy="589629"/>
          </a:xfrm>
          <a:prstGeom prst="rect">
            <a:avLst/>
          </a:prstGeom>
          <a:noFill/>
          <a:ln w="9525">
            <a:noFill/>
            <a:miter lim="800000"/>
            <a:headEnd/>
            <a:tailEnd/>
          </a:ln>
        </p:spPr>
        <p:txBody>
          <a:bodyPr wrap="none" lIns="72000" tIns="72000" rIns="0" bIns="0" anchor="t"/>
          <a:lstStyle/>
          <a:p>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threshold automatically set by "Auto" or "+/- 1 to +/- 15" is displayed in "Result". </a:t>
            </a:r>
            <a:endPar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However</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images inherited by Color, Difference, and Inherit are already binarized images </a:t>
            </a:r>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a:t>
            </a:r>
          </a:p>
          <a:p>
            <a:r>
              <a:rPr lang="en-US" altLang="ja-JP" sz="8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 not displayed because they are outside the auto-set range.</a:t>
            </a:r>
            <a:endParaRPr lang="en-US" altLang="ja-JP" sz="8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14556355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596336" y="1547462"/>
            <a:ext cx="714286" cy="3800000"/>
          </a:xfrm>
          <a:prstGeom prst="rect">
            <a:avLst/>
          </a:prstGeom>
        </p:spPr>
      </p:pic>
      <p:sp>
        <p:nvSpPr>
          <p:cNvPr id="31" name="正方形/長方形 30"/>
          <p:cNvSpPr/>
          <p:nvPr/>
        </p:nvSpPr>
        <p:spPr>
          <a:xfrm>
            <a:off x="611560" y="832047"/>
            <a:ext cx="3776806" cy="3490186"/>
          </a:xfrm>
          <a:prstGeom prst="rect">
            <a:avLst/>
          </a:prstGeom>
        </p:spPr>
        <p:txBody>
          <a:bodyPr wrap="square">
            <a:spAutoFit/>
          </a:bodyPr>
          <a:lstStyle/>
          <a:p>
            <a:r>
              <a:rPr lang="ja-JP" altLang="en-US"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Filter &gt; ・・・ Tools for processing binarized images</a:t>
            </a:r>
            <a:endParaRPr lang="en-US" altLang="ja-JP" sz="96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・"Closing" Erosion Expansion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・"Opening" erosion shrinkage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1" name="図 10"/>
          <p:cNvPicPr>
            <a:picLocks noChangeAspect="1"/>
          </p:cNvPicPr>
          <p:nvPr/>
        </p:nvPicPr>
        <p:blipFill>
          <a:blip r:embed="rId3"/>
          <a:stretch>
            <a:fillRect/>
          </a:stretch>
        </p:blipFill>
        <p:spPr>
          <a:xfrm>
            <a:off x="1619672" y="1547462"/>
            <a:ext cx="2089894" cy="1660849"/>
          </a:xfrm>
          <a:prstGeom prst="rect">
            <a:avLst/>
          </a:prstGeom>
        </p:spPr>
      </p:pic>
      <p:pic>
        <p:nvPicPr>
          <p:cNvPr id="12" name="図 11"/>
          <p:cNvPicPr>
            <a:picLocks noChangeAspect="1"/>
          </p:cNvPicPr>
          <p:nvPr/>
        </p:nvPicPr>
        <p:blipFill>
          <a:blip r:embed="rId4"/>
          <a:stretch>
            <a:fillRect/>
          </a:stretch>
        </p:blipFill>
        <p:spPr>
          <a:xfrm>
            <a:off x="4529459" y="1552126"/>
            <a:ext cx="2082485" cy="1654961"/>
          </a:xfrm>
          <a:prstGeom prst="rect">
            <a:avLst/>
          </a:prstGeom>
        </p:spPr>
      </p:pic>
      <p:sp>
        <p:nvSpPr>
          <p:cNvPr id="17" name="右矢印 16"/>
          <p:cNvSpPr/>
          <p:nvPr/>
        </p:nvSpPr>
        <p:spPr>
          <a:xfrm>
            <a:off x="3985982" y="2056182"/>
            <a:ext cx="315384" cy="654316"/>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5"/>
          <a:stretch>
            <a:fillRect/>
          </a:stretch>
        </p:blipFill>
        <p:spPr>
          <a:xfrm>
            <a:off x="1621891" y="4504455"/>
            <a:ext cx="2139857" cy="1659625"/>
          </a:xfrm>
          <a:prstGeom prst="rect">
            <a:avLst/>
          </a:prstGeom>
        </p:spPr>
      </p:pic>
      <p:pic>
        <p:nvPicPr>
          <p:cNvPr id="24" name="図 23"/>
          <p:cNvPicPr>
            <a:picLocks noChangeAspect="1"/>
          </p:cNvPicPr>
          <p:nvPr/>
        </p:nvPicPr>
        <p:blipFill>
          <a:blip r:embed="rId6"/>
          <a:stretch>
            <a:fillRect/>
          </a:stretch>
        </p:blipFill>
        <p:spPr>
          <a:xfrm>
            <a:off x="4524269" y="4504455"/>
            <a:ext cx="2087675" cy="1660849"/>
          </a:xfrm>
          <a:prstGeom prst="rect">
            <a:avLst/>
          </a:prstGeom>
        </p:spPr>
      </p:pic>
      <p:sp>
        <p:nvSpPr>
          <p:cNvPr id="26" name="右矢印 25"/>
          <p:cNvSpPr/>
          <p:nvPr/>
        </p:nvSpPr>
        <p:spPr>
          <a:xfrm>
            <a:off x="3985316" y="5007109"/>
            <a:ext cx="315384" cy="654316"/>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33396" y="2055609"/>
            <a:ext cx="636133" cy="288033"/>
          </a:xfrm>
          <a:prstGeom prst="roundRect">
            <a:avLst>
              <a:gd name="adj" fmla="val 30006"/>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p:cNvSpPr/>
          <p:nvPr/>
        </p:nvSpPr>
        <p:spPr>
          <a:xfrm>
            <a:off x="7934531" y="550573"/>
            <a:ext cx="94027"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5912109" y="322559"/>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37" name="Rectangle 59"/>
          <p:cNvSpPr>
            <a:spLocks noChangeArrowheads="1"/>
          </p:cNvSpPr>
          <p:nvPr/>
        </p:nvSpPr>
        <p:spPr bwMode="auto">
          <a:xfrm>
            <a:off x="4211960" y="294859"/>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8" name="Rectangle 59"/>
          <p:cNvSpPr>
            <a:spLocks noChangeArrowheads="1"/>
          </p:cNvSpPr>
          <p:nvPr/>
        </p:nvSpPr>
        <p:spPr bwMode="auto">
          <a:xfrm>
            <a:off x="2959226" y="299161"/>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Rectangle 59"/>
          <p:cNvSpPr>
            <a:spLocks noChangeArrowheads="1"/>
          </p:cNvSpPr>
          <p:nvPr/>
        </p:nvSpPr>
        <p:spPr bwMode="auto">
          <a:xfrm>
            <a:off x="719572" y="286530"/>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0" name="Text Box 2"/>
          <p:cNvSpPr txBox="1">
            <a:spLocks noChangeArrowheads="1"/>
          </p:cNvSpPr>
          <p:nvPr/>
        </p:nvSpPr>
        <p:spPr bwMode="auto">
          <a:xfrm>
            <a:off x="179512" y="53678"/>
            <a:ext cx="25922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 xmlns:p14="http://schemas.microsoft.com/office/powerpoint/2010/main" val="2509992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9"/>
          <p:cNvSpPr>
            <a:spLocks noChangeArrowheads="1"/>
          </p:cNvSpPr>
          <p:nvPr/>
        </p:nvSpPr>
        <p:spPr bwMode="auto">
          <a:xfrm>
            <a:off x="971600" y="1488504"/>
            <a:ext cx="7560840" cy="1198115"/>
          </a:xfrm>
          <a:prstGeom prst="rect">
            <a:avLst/>
          </a:prstGeom>
          <a:noFill/>
          <a:ln w="9525">
            <a:noFill/>
            <a:miter lim="800000"/>
            <a:headEnd/>
            <a:tailEnd/>
          </a:ln>
        </p:spPr>
        <p:txBody>
          <a:bodyPr wrap="none" lIns="72000" tIns="72000" rIns="0" bIns="0" anchor="t"/>
          <a:lstStyle/>
          <a:p>
            <a:r>
              <a:rPr lang="ja-JP" altLang="en-US" sz="96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・Automatic connection and switching of 0 ~ 9 cameras (external communication/mouse operation)</a:t>
            </a:r>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6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Use an external power USB hub when using multiple devices)</a:t>
            </a:r>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6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Images can be loaded and tested without a camera)</a:t>
            </a:r>
            <a:endParaRPr lang="en-US" altLang="ja-JP" sz="96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・Register 0 ~ 999 Settings</a:t>
            </a:r>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6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All settings on the next page (list of basic functions) can be saved in 1000 patterns and switched.</a:t>
            </a:r>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1" name="Rectangle 59"/>
          <p:cNvSpPr>
            <a:spLocks noChangeArrowheads="1"/>
          </p:cNvSpPr>
          <p:nvPr/>
        </p:nvSpPr>
        <p:spPr bwMode="auto">
          <a:xfrm>
            <a:off x="1179622" y="4535965"/>
            <a:ext cx="2192088" cy="576064"/>
          </a:xfrm>
          <a:prstGeom prst="rect">
            <a:avLst/>
          </a:prstGeom>
          <a:solidFill>
            <a:srgbClr val="3399FF"/>
          </a:solidFill>
          <a:ln w="9525">
            <a:noFill/>
            <a:miter lim="800000"/>
            <a:headEnd/>
            <a:tailEnd/>
          </a:ln>
          <a:effectLst>
            <a:outerShdw blurRad="50800" dist="101600" dir="2700000" algn="tl" rotWithShape="0">
              <a:prstClr val="black">
                <a:alpha val="40000"/>
              </a:prstClr>
            </a:outerShdw>
          </a:effectLst>
        </p:spPr>
        <p:txBody>
          <a:bodyPr wrap="none" lIns="0" tIns="0" rIns="0" bIns="0" anchor="ctr"/>
          <a:lstStyle/>
          <a:p>
            <a:pPr algn="ct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Switch between 0 ~ 999 </a:t>
            </a:r>
            <a:endPar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a:p>
            <a:pPr algn="ctr"/>
            <a:r>
              <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settings </a:t>
            </a: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for 1 camera</a:t>
            </a:r>
            <a:endParaRPr lang="en-US" altLang="ja-JP" sz="1120" dirty="0"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Rectangle 59"/>
          <p:cNvSpPr>
            <a:spLocks noChangeArrowheads="1"/>
          </p:cNvSpPr>
          <p:nvPr/>
        </p:nvSpPr>
        <p:spPr bwMode="auto">
          <a:xfrm>
            <a:off x="5796136" y="4536064"/>
            <a:ext cx="2376264" cy="576064"/>
          </a:xfrm>
          <a:prstGeom prst="rect">
            <a:avLst/>
          </a:prstGeom>
          <a:solidFill>
            <a:srgbClr val="3399FF"/>
          </a:solidFill>
          <a:ln w="9525">
            <a:noFill/>
            <a:miter lim="800000"/>
            <a:headEnd/>
            <a:tailEnd/>
          </a:ln>
          <a:effectLst>
            <a:outerShdw blurRad="50800" dist="101600" dir="2700000" algn="tl" rotWithShape="0">
              <a:prstClr val="black">
                <a:alpha val="40000"/>
              </a:prstClr>
            </a:outerShdw>
          </a:effectLst>
        </p:spPr>
        <p:txBody>
          <a:bodyPr wrap="none" lIns="0" tIns="0" rIns="0" bIns="0" anchor="ctr"/>
          <a:lstStyle/>
          <a:p>
            <a:pPr algn="ct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Use separate settings </a:t>
            </a:r>
            <a:endPar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a:p>
            <a:pPr algn="ctr"/>
            <a:r>
              <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for </a:t>
            </a: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multiple cameras</a:t>
            </a:r>
            <a:endParaRPr lang="en-US" altLang="ja-JP" sz="1120" dirty="0"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 name="左右矢印 2"/>
          <p:cNvSpPr/>
          <p:nvPr/>
        </p:nvSpPr>
        <p:spPr>
          <a:xfrm>
            <a:off x="1489877" y="5431462"/>
            <a:ext cx="6242636" cy="517818"/>
          </a:xfrm>
          <a:prstGeom prst="leftRightArrow">
            <a:avLst>
              <a:gd name="adj1" fmla="val 61841"/>
              <a:gd name="adj2" fmla="val 71235"/>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20" b="1" noProof="1">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rPr>
              <a:t>Any is possible</a:t>
            </a:r>
            <a:endParaRPr kumimoji="1" lang="ja-JP" altLang="en-US" sz="1120" b="1" dirty="0">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endParaRPr>
          </a:p>
        </p:txBody>
      </p:sp>
      <p:sp>
        <p:nvSpPr>
          <p:cNvPr id="22" name="Text Box 2"/>
          <p:cNvSpPr txBox="1">
            <a:spLocks noChangeArrowheads="1"/>
          </p:cNvSpPr>
          <p:nvPr/>
        </p:nvSpPr>
        <p:spPr bwMode="auto">
          <a:xfrm>
            <a:off x="251519" y="118076"/>
            <a:ext cx="1839957"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3" name="Rectangle 59"/>
          <p:cNvSpPr>
            <a:spLocks noChangeArrowheads="1"/>
          </p:cNvSpPr>
          <p:nvPr/>
        </p:nvSpPr>
        <p:spPr bwMode="auto">
          <a:xfrm>
            <a:off x="602751" y="444867"/>
            <a:ext cx="2842601" cy="486103"/>
          </a:xfrm>
          <a:prstGeom prst="rect">
            <a:avLst/>
          </a:prstGeom>
          <a:noFill/>
          <a:ln w="9525">
            <a:noFill/>
            <a:miter lim="800000"/>
            <a:headEnd/>
            <a:tailEnd/>
          </a:ln>
        </p:spPr>
        <p:txBody>
          <a:bodyPr wrap="none" lIns="72000" tIns="72000" rIns="0" bIns="0" anchor="ctr"/>
          <a:lstStyle/>
          <a:p>
            <a:pPr>
              <a:lnSpc>
                <a:spcPct val="150000"/>
              </a:lnSpc>
            </a:pP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3</a:t>
            </a:r>
            <a:r>
              <a:rPr lang="en-US" altLang="ja-JP" b="1">
                <a:latin typeface="メイリオ" panose="020B0604030504040204" pitchFamily="50" charset="-128"/>
                <a:ea typeface="メイリオ" panose="020B0604030504040204" pitchFamily="50" charset="-128"/>
                <a:cs typeface="メイリオ" panose="020B0604030504040204" pitchFamily="50" charset="-128"/>
              </a:rPr>
              <a:t>  </a:t>
            </a:r>
            <a:r>
              <a:rPr lang="en-US" altLang="ja-JP" b="1" noProof="1">
                <a:latin typeface="メイリオ" panose="020B0604030504040204" pitchFamily="50" charset="-128"/>
                <a:ea typeface="メイリオ" panose="020B0604030504040204" pitchFamily="50" charset="-128"/>
                <a:cs typeface="メイリオ" panose="020B0604030504040204" pitchFamily="50" charset="-128"/>
              </a:rPr>
              <a:t>What you can do with FLIPS</a:t>
            </a:r>
            <a:endParaRPr lang="en-US" altLang="ja-JP"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1" name="グループ化 20"/>
          <p:cNvGrpSpPr/>
          <p:nvPr/>
        </p:nvGrpSpPr>
        <p:grpSpPr>
          <a:xfrm>
            <a:off x="1179622" y="2819802"/>
            <a:ext cx="2217198" cy="1496505"/>
            <a:chOff x="157294" y="2529334"/>
            <a:chExt cx="2217198" cy="1496505"/>
          </a:xfrm>
        </p:grpSpPr>
        <p:pic>
          <p:nvPicPr>
            <p:cNvPr id="24" name="図 23"/>
            <p:cNvPicPr>
              <a:picLocks noChangeAspect="1"/>
            </p:cNvPicPr>
            <p:nvPr/>
          </p:nvPicPr>
          <p:blipFill>
            <a:blip r:embed="rId2" cstate="print"/>
            <a:stretch>
              <a:fillRect/>
            </a:stretch>
          </p:blipFill>
          <p:spPr>
            <a:xfrm>
              <a:off x="237304" y="2922110"/>
              <a:ext cx="737056" cy="555570"/>
            </a:xfrm>
            <a:prstGeom prst="rect">
              <a:avLst/>
            </a:prstGeom>
          </p:spPr>
        </p:pic>
        <p:pic>
          <p:nvPicPr>
            <p:cNvPr id="28" name="Picture 6" descr="C:// Projects// Toolbox/Pictures/PC/Notes PC.gif"/>
            <p:cNvPicPr>
              <a:picLocks noChangeAspect="1" noChangeArrowheads="1"/>
            </p:cNvPicPr>
            <p:nvPr/>
          </p:nvPicPr>
          <p:blipFill>
            <a:blip r:embed="rId3" cstate="print"/>
            <a:srcRect/>
            <a:stretch>
              <a:fillRect/>
            </a:stretch>
          </p:blipFill>
          <p:spPr bwMode="auto">
            <a:xfrm>
              <a:off x="1586038" y="2882790"/>
              <a:ext cx="763344" cy="733054"/>
            </a:xfrm>
            <a:prstGeom prst="rect">
              <a:avLst/>
            </a:prstGeom>
            <a:noFill/>
          </p:spPr>
        </p:pic>
        <p:sp>
          <p:nvSpPr>
            <p:cNvPr id="29" name="Rectangle 59"/>
            <p:cNvSpPr>
              <a:spLocks noChangeArrowheads="1"/>
            </p:cNvSpPr>
            <p:nvPr/>
          </p:nvSpPr>
          <p:spPr bwMode="auto">
            <a:xfrm>
              <a:off x="1161919" y="2590345"/>
              <a:ext cx="543215" cy="1345877"/>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Setting No.</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000</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001</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002</a:t>
              </a:r>
            </a:p>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999</a:t>
              </a:r>
            </a:p>
          </p:txBody>
        </p:sp>
        <p:sp>
          <p:nvSpPr>
            <p:cNvPr id="30" name="Rectangle 59"/>
            <p:cNvSpPr>
              <a:spLocks noChangeArrowheads="1"/>
            </p:cNvSpPr>
            <p:nvPr/>
          </p:nvSpPr>
          <p:spPr bwMode="auto">
            <a:xfrm>
              <a:off x="157294" y="2582602"/>
              <a:ext cx="911855" cy="334540"/>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Camera 01</a:t>
              </a:r>
            </a:p>
          </p:txBody>
        </p:sp>
        <p:cxnSp>
          <p:nvCxnSpPr>
            <p:cNvPr id="31" name="直線コネクタ 30"/>
            <p:cNvCxnSpPr/>
            <p:nvPr/>
          </p:nvCxnSpPr>
          <p:spPr bwMode="auto">
            <a:xfrm>
              <a:off x="885376" y="3273826"/>
              <a:ext cx="324424" cy="0"/>
            </a:xfrm>
            <a:prstGeom prst="line">
              <a:avLst/>
            </a:prstGeom>
            <a:solidFill>
              <a:schemeClr val="accent1"/>
            </a:solidFill>
            <a:ln w="38100" cap="flat" cmpd="sng" algn="ctr">
              <a:solidFill>
                <a:schemeClr val="accent5">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 name="角丸四角形 31"/>
            <p:cNvSpPr/>
            <p:nvPr/>
          </p:nvSpPr>
          <p:spPr bwMode="auto">
            <a:xfrm>
              <a:off x="157294" y="2529334"/>
              <a:ext cx="2217198" cy="1496505"/>
            </a:xfrm>
            <a:prstGeom prst="roundRect">
              <a:avLst>
                <a:gd name="adj" fmla="val 8485"/>
              </a:avLst>
            </a:prstGeom>
            <a:noFill/>
            <a:ln w="38100" cap="flat" cmpd="sng" algn="ctr">
              <a:solidFill>
                <a:schemeClr val="accent2">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grpSp>
      <p:grpSp>
        <p:nvGrpSpPr>
          <p:cNvPr id="33" name="グループ化 32"/>
          <p:cNvGrpSpPr/>
          <p:nvPr/>
        </p:nvGrpSpPr>
        <p:grpSpPr>
          <a:xfrm>
            <a:off x="3515907" y="2829510"/>
            <a:ext cx="2174616" cy="1486797"/>
            <a:chOff x="2413569" y="2539042"/>
            <a:chExt cx="2174616" cy="1486797"/>
          </a:xfrm>
        </p:grpSpPr>
        <p:pic>
          <p:nvPicPr>
            <p:cNvPr id="34" name="図 33"/>
            <p:cNvPicPr>
              <a:picLocks noChangeAspect="1"/>
            </p:cNvPicPr>
            <p:nvPr/>
          </p:nvPicPr>
          <p:blipFill>
            <a:blip r:embed="rId4" cstate="print"/>
            <a:stretch>
              <a:fillRect/>
            </a:stretch>
          </p:blipFill>
          <p:spPr>
            <a:xfrm>
              <a:off x="2965606" y="2815357"/>
              <a:ext cx="435035" cy="327916"/>
            </a:xfrm>
            <a:prstGeom prst="rect">
              <a:avLst/>
            </a:prstGeom>
          </p:spPr>
        </p:pic>
        <p:pic>
          <p:nvPicPr>
            <p:cNvPr id="35" name="Picture 6" descr="C:// Projects// Toolbox/Pictures/PC/Notes PC.gif"/>
            <p:cNvPicPr>
              <a:picLocks noChangeAspect="1" noChangeArrowheads="1"/>
            </p:cNvPicPr>
            <p:nvPr/>
          </p:nvPicPr>
          <p:blipFill>
            <a:blip r:embed="rId3" cstate="print"/>
            <a:srcRect/>
            <a:stretch>
              <a:fillRect/>
            </a:stretch>
          </p:blipFill>
          <p:spPr bwMode="auto">
            <a:xfrm>
              <a:off x="3656333" y="2881639"/>
              <a:ext cx="763344" cy="733054"/>
            </a:xfrm>
            <a:prstGeom prst="rect">
              <a:avLst/>
            </a:prstGeom>
            <a:noFill/>
          </p:spPr>
        </p:pic>
        <p:sp>
          <p:nvSpPr>
            <p:cNvPr id="36" name="Rectangle 59"/>
            <p:cNvSpPr>
              <a:spLocks noChangeArrowheads="1"/>
            </p:cNvSpPr>
            <p:nvPr/>
          </p:nvSpPr>
          <p:spPr bwMode="auto">
            <a:xfrm>
              <a:off x="3454751" y="2577681"/>
              <a:ext cx="1133434" cy="344429"/>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Setting No. 01</a:t>
              </a:r>
            </a:p>
          </p:txBody>
        </p:sp>
        <p:pic>
          <p:nvPicPr>
            <p:cNvPr id="37" name="図 36"/>
            <p:cNvPicPr>
              <a:picLocks noChangeAspect="1"/>
            </p:cNvPicPr>
            <p:nvPr/>
          </p:nvPicPr>
          <p:blipFill>
            <a:blip r:embed="rId4" cstate="print"/>
            <a:stretch>
              <a:fillRect/>
            </a:stretch>
          </p:blipFill>
          <p:spPr>
            <a:xfrm>
              <a:off x="2965606" y="3121859"/>
              <a:ext cx="435035" cy="327916"/>
            </a:xfrm>
            <a:prstGeom prst="rect">
              <a:avLst/>
            </a:prstGeom>
          </p:spPr>
        </p:pic>
        <p:pic>
          <p:nvPicPr>
            <p:cNvPr id="38" name="図 37"/>
            <p:cNvPicPr>
              <a:picLocks noChangeAspect="1"/>
            </p:cNvPicPr>
            <p:nvPr/>
          </p:nvPicPr>
          <p:blipFill>
            <a:blip r:embed="rId4" cstate="print"/>
            <a:stretch>
              <a:fillRect/>
            </a:stretch>
          </p:blipFill>
          <p:spPr>
            <a:xfrm>
              <a:off x="2990398" y="3625915"/>
              <a:ext cx="435035" cy="327916"/>
            </a:xfrm>
            <a:prstGeom prst="rect">
              <a:avLst/>
            </a:prstGeom>
          </p:spPr>
        </p:pic>
        <p:cxnSp>
          <p:nvCxnSpPr>
            <p:cNvPr id="39" name="直線コネクタ 38"/>
            <p:cNvCxnSpPr/>
            <p:nvPr/>
          </p:nvCxnSpPr>
          <p:spPr>
            <a:xfrm>
              <a:off x="3183123" y="3457552"/>
              <a:ext cx="0" cy="20824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0" name="Rectangle 59"/>
            <p:cNvSpPr>
              <a:spLocks noChangeArrowheads="1"/>
            </p:cNvSpPr>
            <p:nvPr/>
          </p:nvSpPr>
          <p:spPr bwMode="auto">
            <a:xfrm>
              <a:off x="2413569" y="2590345"/>
              <a:ext cx="675205" cy="1335719"/>
            </a:xfrm>
            <a:prstGeom prst="rect">
              <a:avLst/>
            </a:prstGeom>
            <a:noFill/>
            <a:ln w="9525">
              <a:noFill/>
              <a:miter lim="800000"/>
              <a:headEnd/>
              <a:tailEnd/>
            </a:ln>
          </p:spPr>
          <p:txBody>
            <a:bodyPr wrap="none" lIns="72000" tIns="72000" rIns="0" bIns="0" anchor="t"/>
            <a:lstStyle/>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Camera</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1</a:t>
              </a: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2</a:t>
              </a:r>
            </a:p>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9</a:t>
              </a:r>
            </a:p>
          </p:txBody>
        </p:sp>
        <p:cxnSp>
          <p:nvCxnSpPr>
            <p:cNvPr id="41" name="直線コネクタ 40"/>
            <p:cNvCxnSpPr/>
            <p:nvPr/>
          </p:nvCxnSpPr>
          <p:spPr bwMode="auto">
            <a:xfrm>
              <a:off x="3382577" y="3336865"/>
              <a:ext cx="324424" cy="0"/>
            </a:xfrm>
            <a:prstGeom prst="line">
              <a:avLst/>
            </a:prstGeom>
            <a:solidFill>
              <a:schemeClr val="accent1"/>
            </a:solidFill>
            <a:ln w="38100" cap="flat" cmpd="sng" algn="ctr">
              <a:solidFill>
                <a:schemeClr val="accent5">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2" name="角丸四角形 41"/>
            <p:cNvSpPr/>
            <p:nvPr/>
          </p:nvSpPr>
          <p:spPr bwMode="auto">
            <a:xfrm>
              <a:off x="2435782" y="2539042"/>
              <a:ext cx="2089458" cy="1486797"/>
            </a:xfrm>
            <a:prstGeom prst="roundRect">
              <a:avLst>
                <a:gd name="adj" fmla="val 8485"/>
              </a:avLst>
            </a:prstGeom>
            <a:noFill/>
            <a:ln w="38100" cap="flat" cmpd="sng" algn="ctr">
              <a:solidFill>
                <a:schemeClr val="accent2">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grpSp>
      <p:grpSp>
        <p:nvGrpSpPr>
          <p:cNvPr id="43" name="グループ化 42"/>
          <p:cNvGrpSpPr/>
          <p:nvPr/>
        </p:nvGrpSpPr>
        <p:grpSpPr>
          <a:xfrm>
            <a:off x="5765304" y="2837648"/>
            <a:ext cx="2479104" cy="1478659"/>
            <a:chOff x="4626390" y="2547180"/>
            <a:chExt cx="2479104" cy="1478659"/>
          </a:xfrm>
        </p:grpSpPr>
        <p:pic>
          <p:nvPicPr>
            <p:cNvPr id="44" name="図 43"/>
            <p:cNvPicPr>
              <a:picLocks noChangeAspect="1"/>
            </p:cNvPicPr>
            <p:nvPr/>
          </p:nvPicPr>
          <p:blipFill>
            <a:blip r:embed="rId4" cstate="print"/>
            <a:stretch>
              <a:fillRect/>
            </a:stretch>
          </p:blipFill>
          <p:spPr>
            <a:xfrm>
              <a:off x="5275197" y="2887365"/>
              <a:ext cx="435035" cy="327916"/>
            </a:xfrm>
            <a:prstGeom prst="rect">
              <a:avLst/>
            </a:prstGeom>
          </p:spPr>
        </p:pic>
        <p:pic>
          <p:nvPicPr>
            <p:cNvPr id="45" name="Picture 6" descr="C:// Projects// Toolbox/Pictures/PC/Notes PC.gif"/>
            <p:cNvPicPr>
              <a:picLocks noChangeAspect="1" noChangeArrowheads="1"/>
            </p:cNvPicPr>
            <p:nvPr/>
          </p:nvPicPr>
          <p:blipFill>
            <a:blip r:embed="rId3" cstate="print"/>
            <a:srcRect/>
            <a:stretch>
              <a:fillRect/>
            </a:stretch>
          </p:blipFill>
          <p:spPr bwMode="auto">
            <a:xfrm>
              <a:off x="6241398" y="2863586"/>
              <a:ext cx="763344" cy="733054"/>
            </a:xfrm>
            <a:prstGeom prst="rect">
              <a:avLst/>
            </a:prstGeom>
            <a:noFill/>
          </p:spPr>
        </p:pic>
        <p:pic>
          <p:nvPicPr>
            <p:cNvPr id="46" name="図 45"/>
            <p:cNvPicPr>
              <a:picLocks noChangeAspect="1"/>
            </p:cNvPicPr>
            <p:nvPr/>
          </p:nvPicPr>
          <p:blipFill>
            <a:blip r:embed="rId4" cstate="print"/>
            <a:stretch>
              <a:fillRect/>
            </a:stretch>
          </p:blipFill>
          <p:spPr>
            <a:xfrm>
              <a:off x="5275197" y="3193867"/>
              <a:ext cx="435035" cy="327916"/>
            </a:xfrm>
            <a:prstGeom prst="rect">
              <a:avLst/>
            </a:prstGeom>
          </p:spPr>
        </p:pic>
        <p:pic>
          <p:nvPicPr>
            <p:cNvPr id="47" name="図 46"/>
            <p:cNvPicPr>
              <a:picLocks noChangeAspect="1"/>
            </p:cNvPicPr>
            <p:nvPr/>
          </p:nvPicPr>
          <p:blipFill>
            <a:blip r:embed="rId4" cstate="print"/>
            <a:stretch>
              <a:fillRect/>
            </a:stretch>
          </p:blipFill>
          <p:spPr>
            <a:xfrm>
              <a:off x="5299989" y="3697923"/>
              <a:ext cx="435035" cy="327916"/>
            </a:xfrm>
            <a:prstGeom prst="rect">
              <a:avLst/>
            </a:prstGeom>
          </p:spPr>
        </p:pic>
        <p:cxnSp>
          <p:nvCxnSpPr>
            <p:cNvPr id="48" name="直線コネクタ 47"/>
            <p:cNvCxnSpPr/>
            <p:nvPr/>
          </p:nvCxnSpPr>
          <p:spPr>
            <a:xfrm>
              <a:off x="5492714" y="3529560"/>
              <a:ext cx="0" cy="20824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9" name="Rectangle 59"/>
            <p:cNvSpPr>
              <a:spLocks noChangeArrowheads="1"/>
            </p:cNvSpPr>
            <p:nvPr/>
          </p:nvSpPr>
          <p:spPr bwMode="auto">
            <a:xfrm>
              <a:off x="4626390" y="2572292"/>
              <a:ext cx="675205" cy="1335719"/>
            </a:xfrm>
            <a:prstGeom prst="rect">
              <a:avLst/>
            </a:prstGeom>
            <a:noFill/>
            <a:ln w="9525">
              <a:noFill/>
              <a:miter lim="800000"/>
              <a:headEnd/>
              <a:tailEnd/>
            </a:ln>
          </p:spPr>
          <p:txBody>
            <a:bodyPr wrap="none" lIns="72000" tIns="72000" rIns="0" bIns="0" anchor="t"/>
            <a:lstStyle/>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Camera</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1</a:t>
              </a: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2</a:t>
              </a:r>
            </a:p>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pPr algn="ctr"/>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9</a:t>
              </a:r>
            </a:p>
          </p:txBody>
        </p:sp>
        <p:cxnSp>
          <p:nvCxnSpPr>
            <p:cNvPr id="50" name="直線コネクタ 49"/>
            <p:cNvCxnSpPr/>
            <p:nvPr/>
          </p:nvCxnSpPr>
          <p:spPr bwMode="auto">
            <a:xfrm>
              <a:off x="5595398" y="3318812"/>
              <a:ext cx="324424" cy="0"/>
            </a:xfrm>
            <a:prstGeom prst="line">
              <a:avLst/>
            </a:prstGeom>
            <a:solidFill>
              <a:schemeClr val="accent1"/>
            </a:solidFill>
            <a:ln w="38100" cap="flat" cmpd="sng" algn="ctr">
              <a:solidFill>
                <a:schemeClr val="accent5">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1" name="Rectangle 59"/>
            <p:cNvSpPr>
              <a:spLocks noChangeArrowheads="1"/>
            </p:cNvSpPr>
            <p:nvPr/>
          </p:nvSpPr>
          <p:spPr bwMode="auto">
            <a:xfrm>
              <a:off x="5881358" y="2567212"/>
              <a:ext cx="626013" cy="1345877"/>
            </a:xfrm>
            <a:prstGeom prst="rect">
              <a:avLst/>
            </a:prstGeom>
            <a:noFill/>
            <a:ln w="9525">
              <a:noFill/>
              <a:miter lim="800000"/>
              <a:headEnd/>
              <a:tailEnd/>
            </a:ln>
          </p:spPr>
          <p:txBody>
            <a:bodyPr wrap="none" lIns="72000" tIns="72000" rIns="0" bIns="0" anchor="t"/>
            <a:lstStyle/>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Setting No.</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000</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001</a:t>
              </a: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002</a:t>
              </a:r>
            </a:p>
            <a:p>
              <a:r>
                <a:rPr lang="ja-JP" altLang="en-US"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a:t>
              </a:r>
              <a:endParaRPr lang="en-US" altLang="ja-JP" sz="1120" dirty="0" smtClean="0">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endParaRPr>
            </a:p>
            <a:p>
              <a:r>
                <a:rPr lang="en-US" altLang="ja-JP" sz="1120" noProof="1">
                  <a:solidFill>
                    <a:srgbClr val="000000"/>
                  </a:solidFill>
                  <a:latin typeface="HGｺﾞｼｯｸE" panose="020B0909000000000000" pitchFamily="49" charset="-128"/>
                  <a:ea typeface="HGｺﾞｼｯｸE" panose="020B0909000000000000" pitchFamily="49" charset="-128"/>
                  <a:cs typeface="メイリオ" panose="020B0604030504040204" pitchFamily="50" charset="-128"/>
                </a:rPr>
                <a:t>999</a:t>
              </a:r>
            </a:p>
          </p:txBody>
        </p:sp>
        <p:sp>
          <p:nvSpPr>
            <p:cNvPr id="52" name="角丸四角形 51"/>
            <p:cNvSpPr/>
            <p:nvPr/>
          </p:nvSpPr>
          <p:spPr bwMode="auto">
            <a:xfrm>
              <a:off x="4629964" y="2547180"/>
              <a:ext cx="2475530" cy="1478659"/>
            </a:xfrm>
            <a:prstGeom prst="roundRect">
              <a:avLst>
                <a:gd name="adj" fmla="val 8485"/>
              </a:avLst>
            </a:prstGeom>
            <a:noFill/>
            <a:ln w="38100" cap="flat" cmpd="sng" algn="ctr">
              <a:solidFill>
                <a:schemeClr val="accent2">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grpSp>
      <p:sp>
        <p:nvSpPr>
          <p:cNvPr id="53" name="Rectangle 59"/>
          <p:cNvSpPr>
            <a:spLocks noChangeArrowheads="1"/>
          </p:cNvSpPr>
          <p:nvPr/>
        </p:nvSpPr>
        <p:spPr bwMode="auto">
          <a:xfrm>
            <a:off x="3479187" y="4535965"/>
            <a:ext cx="2211336" cy="576064"/>
          </a:xfrm>
          <a:prstGeom prst="rect">
            <a:avLst/>
          </a:prstGeom>
          <a:solidFill>
            <a:srgbClr val="3399FF"/>
          </a:solidFill>
          <a:ln w="9525">
            <a:noFill/>
            <a:miter lim="800000"/>
            <a:headEnd/>
            <a:tailEnd/>
          </a:ln>
          <a:effectLst>
            <a:outerShdw blurRad="50800" dist="101600" dir="2700000" algn="tl" rotWithShape="0">
              <a:prstClr val="black">
                <a:alpha val="40000"/>
              </a:prstClr>
            </a:outerShdw>
          </a:effectLst>
        </p:spPr>
        <p:txBody>
          <a:bodyPr wrap="none" lIns="0" tIns="0" rIns="0" bIns="0" anchor="ctr"/>
          <a:lstStyle/>
          <a:p>
            <a:pPr algn="ct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1 ~ 9 cameras </a:t>
            </a:r>
            <a:endPar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a:p>
            <a:pPr algn="ctr"/>
            <a:r>
              <a:rPr lang="en-US" altLang="ja-JP" sz="1120" noProof="1"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with </a:t>
            </a:r>
            <a:r>
              <a:rPr lang="en-US" altLang="ja-JP" sz="1120" noProof="1">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rPr>
              <a:t>1 common setting</a:t>
            </a:r>
            <a:endParaRPr lang="en-US" altLang="ja-JP" sz="1120" dirty="0" smtClean="0">
              <a:solidFill>
                <a:schemeClr val="bg1"/>
              </a:solidFill>
              <a:effectLst>
                <a:outerShdw blurRad="38100" dist="38100" dir="2700000" algn="tl">
                  <a:srgbClr val="000000">
                    <a:alpha val="43137"/>
                  </a:srgbClr>
                </a:outerShdw>
              </a:effectLst>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755576" y="1133151"/>
            <a:ext cx="2232248" cy="351633"/>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3.1</a:t>
            </a:r>
            <a:r>
              <a:rPr lang="en-US" altLang="ja-JP" sz="1280" b="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Settings, switching functions</a:t>
            </a:r>
            <a:endParaRPr lang="en-US" altLang="ja-JP" sz="96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6693839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779253" y="1700808"/>
            <a:ext cx="714286" cy="2466667"/>
          </a:xfrm>
          <a:prstGeom prst="rect">
            <a:avLst/>
          </a:prstGeom>
        </p:spPr>
      </p:pic>
      <p:sp>
        <p:nvSpPr>
          <p:cNvPr id="31" name="正方形/長方形 30"/>
          <p:cNvSpPr/>
          <p:nvPr/>
        </p:nvSpPr>
        <p:spPr>
          <a:xfrm>
            <a:off x="961890" y="867114"/>
            <a:ext cx="6264696" cy="600164"/>
          </a:xfrm>
          <a:prstGeom prst="rect">
            <a:avLst/>
          </a:prstGeom>
        </p:spPr>
        <p:txBody>
          <a:bodyPr wrap="square">
            <a:spAutoFit/>
          </a:bodyPr>
          <a:lstStyle/>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・"Median -1, 2, 3, 4, 5" Noise removal without smoothing the image, leaving the edges intact</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・"Blur -1, 2, 3, 4, 5"</a:t>
            </a:r>
            <a:r>
              <a:rPr lang="ja-JP" altLang="en-US" sz="88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Blurs the image overall and squashes small dots</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・"Jitter -1, 2, 3"</a:t>
            </a:r>
            <a:r>
              <a:rPr lang="ja-JP" altLang="en-US" sz="88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Add diffuse noise to edges</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pic>
        <p:nvPicPr>
          <p:cNvPr id="25" name="図 24"/>
          <p:cNvPicPr>
            <a:picLocks noChangeAspect="1"/>
          </p:cNvPicPr>
          <p:nvPr/>
        </p:nvPicPr>
        <p:blipFill>
          <a:blip r:embed="rId3"/>
          <a:stretch>
            <a:fillRect/>
          </a:stretch>
        </p:blipFill>
        <p:spPr>
          <a:xfrm>
            <a:off x="988546" y="1834146"/>
            <a:ext cx="3105692" cy="2322799"/>
          </a:xfrm>
          <a:prstGeom prst="rect">
            <a:avLst/>
          </a:prstGeom>
        </p:spPr>
      </p:pic>
      <p:pic>
        <p:nvPicPr>
          <p:cNvPr id="14" name="図 13"/>
          <p:cNvPicPr>
            <a:picLocks noChangeAspect="1"/>
          </p:cNvPicPr>
          <p:nvPr/>
        </p:nvPicPr>
        <p:blipFill>
          <a:blip r:embed="rId4"/>
          <a:stretch>
            <a:fillRect/>
          </a:stretch>
        </p:blipFill>
        <p:spPr>
          <a:xfrm>
            <a:off x="4211238" y="1834145"/>
            <a:ext cx="3097066" cy="2322799"/>
          </a:xfrm>
          <a:prstGeom prst="rect">
            <a:avLst/>
          </a:prstGeom>
        </p:spPr>
      </p:pic>
      <p:pic>
        <p:nvPicPr>
          <p:cNvPr id="15" name="図 14"/>
          <p:cNvPicPr>
            <a:picLocks noChangeAspect="1"/>
          </p:cNvPicPr>
          <p:nvPr/>
        </p:nvPicPr>
        <p:blipFill>
          <a:blip r:embed="rId5"/>
          <a:stretch>
            <a:fillRect/>
          </a:stretch>
        </p:blipFill>
        <p:spPr>
          <a:xfrm>
            <a:off x="997817" y="4636077"/>
            <a:ext cx="2321202" cy="1740901"/>
          </a:xfrm>
          <a:prstGeom prst="rect">
            <a:avLst/>
          </a:prstGeom>
        </p:spPr>
      </p:pic>
      <p:sp>
        <p:nvSpPr>
          <p:cNvPr id="19" name="Rectangle 59"/>
          <p:cNvSpPr>
            <a:spLocks noChangeArrowheads="1"/>
          </p:cNvSpPr>
          <p:nvPr/>
        </p:nvSpPr>
        <p:spPr bwMode="auto">
          <a:xfrm>
            <a:off x="5275133" y="1628800"/>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 Filter</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1559210" y="443711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Median-1</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 name="角丸四角形 1"/>
          <p:cNvSpPr/>
          <p:nvPr/>
        </p:nvSpPr>
        <p:spPr>
          <a:xfrm>
            <a:off x="7718230" y="2420889"/>
            <a:ext cx="641701" cy="1584176"/>
          </a:xfrm>
          <a:prstGeom prst="roundRect">
            <a:avLst>
              <a:gd name="adj" fmla="val 30006"/>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6"/>
          <a:stretch>
            <a:fillRect/>
          </a:stretch>
        </p:blipFill>
        <p:spPr>
          <a:xfrm>
            <a:off x="3385275" y="4637858"/>
            <a:ext cx="2324627" cy="1743470"/>
          </a:xfrm>
          <a:prstGeom prst="rect">
            <a:avLst/>
          </a:prstGeom>
        </p:spPr>
      </p:pic>
      <p:pic>
        <p:nvPicPr>
          <p:cNvPr id="6" name="図 5"/>
          <p:cNvPicPr>
            <a:picLocks noChangeAspect="1"/>
          </p:cNvPicPr>
          <p:nvPr/>
        </p:nvPicPr>
        <p:blipFill>
          <a:blip r:embed="rId7"/>
          <a:stretch>
            <a:fillRect/>
          </a:stretch>
        </p:blipFill>
        <p:spPr>
          <a:xfrm>
            <a:off x="5763826" y="4636077"/>
            <a:ext cx="2324626" cy="1743470"/>
          </a:xfrm>
          <a:prstGeom prst="rect">
            <a:avLst/>
          </a:prstGeom>
        </p:spPr>
      </p:pic>
      <p:sp>
        <p:nvSpPr>
          <p:cNvPr id="27" name="Rectangle 59"/>
          <p:cNvSpPr>
            <a:spLocks noChangeArrowheads="1"/>
          </p:cNvSpPr>
          <p:nvPr/>
        </p:nvSpPr>
        <p:spPr bwMode="auto">
          <a:xfrm>
            <a:off x="3985750" y="443711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Blur-5</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8" name="Rectangle 59"/>
          <p:cNvSpPr>
            <a:spLocks noChangeArrowheads="1"/>
          </p:cNvSpPr>
          <p:nvPr/>
        </p:nvSpPr>
        <p:spPr bwMode="auto">
          <a:xfrm>
            <a:off x="6430557" y="4437112"/>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en-US" altLang="ja-JP"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Jitter-1</a:t>
            </a:r>
            <a:endParaRPr lang="en-US" altLang="ja-JP" sz="12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正方形/長方形 21"/>
          <p:cNvSpPr/>
          <p:nvPr/>
        </p:nvSpPr>
        <p:spPr>
          <a:xfrm>
            <a:off x="6430557" y="357161"/>
            <a:ext cx="845103" cy="276999"/>
          </a:xfrm>
          <a:prstGeom prst="rect">
            <a:avLst/>
          </a:prstGeom>
        </p:spPr>
        <p:txBody>
          <a:bodyPr wrap="squar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&lt;Filter&gt;</a:t>
            </a:r>
            <a:endParaRPr lang="ja-JP" altLang="en-US" dirty="0">
              <a:solidFill>
                <a:schemeClr val="tx1">
                  <a:lumMod val="50000"/>
                  <a:lumOff val="50000"/>
                </a:schemeClr>
              </a:solidFill>
            </a:endParaRPr>
          </a:p>
        </p:txBody>
      </p:sp>
      <p:sp>
        <p:nvSpPr>
          <p:cNvPr id="34" name="角丸四角形 33"/>
          <p:cNvSpPr/>
          <p:nvPr/>
        </p:nvSpPr>
        <p:spPr>
          <a:xfrm>
            <a:off x="7934531" y="550573"/>
            <a:ext cx="94027"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5888781" y="357161"/>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41" name="Rectangle 59"/>
          <p:cNvSpPr>
            <a:spLocks noChangeArrowheads="1"/>
          </p:cNvSpPr>
          <p:nvPr/>
        </p:nvSpPr>
        <p:spPr bwMode="auto">
          <a:xfrm>
            <a:off x="4211238" y="357161"/>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2" name="Rectangle 59"/>
          <p:cNvSpPr>
            <a:spLocks noChangeArrowheads="1"/>
          </p:cNvSpPr>
          <p:nvPr/>
        </p:nvSpPr>
        <p:spPr bwMode="auto">
          <a:xfrm>
            <a:off x="2838538" y="326260"/>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Rectangle 59"/>
          <p:cNvSpPr>
            <a:spLocks noChangeArrowheads="1"/>
          </p:cNvSpPr>
          <p:nvPr/>
        </p:nvSpPr>
        <p:spPr bwMode="auto">
          <a:xfrm>
            <a:off x="574187" y="29226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Text Box 2"/>
          <p:cNvSpPr txBox="1">
            <a:spLocks noChangeArrowheads="1"/>
          </p:cNvSpPr>
          <p:nvPr/>
        </p:nvSpPr>
        <p:spPr bwMode="auto">
          <a:xfrm>
            <a:off x="179512" y="53678"/>
            <a:ext cx="2880320"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 xmlns:p14="http://schemas.microsoft.com/office/powerpoint/2010/main" val="26839231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7850729" y="1859859"/>
            <a:ext cx="714286" cy="3800000"/>
          </a:xfrm>
          <a:prstGeom prst="rect">
            <a:avLst/>
          </a:prstGeom>
        </p:spPr>
      </p:pic>
      <p:sp>
        <p:nvSpPr>
          <p:cNvPr id="31" name="正方形/長方形 30"/>
          <p:cNvSpPr/>
          <p:nvPr/>
        </p:nvSpPr>
        <p:spPr>
          <a:xfrm>
            <a:off x="683567" y="618364"/>
            <a:ext cx="7167161" cy="1040285"/>
          </a:xfrm>
          <a:prstGeom prst="rect">
            <a:avLst/>
          </a:prstGeom>
        </p:spPr>
        <p:txBody>
          <a:bodyPr wrap="square">
            <a:spAutoFit/>
          </a:bodyPr>
          <a:lstStyle/>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・"3 x 3 W -1, 2, 3" expansion filter: Changes the perimeter of white pixels in binarized images to 1 ~ 3 pixels, white</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・"3 x 3 B -1, 2, 3" shrinkage filter: Change the perimeter of black pixels in binarized images to 1 ~ 3 pixels, black</a:t>
            </a:r>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・"3 x 3 WB -1, 2, 3" Expansion to shrinkage: </a:t>
            </a:r>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After changing the perimeter of white pixels in a binarized image </a:t>
            </a:r>
            <a:endPar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to </a:t>
            </a:r>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1 ~ 3 pixels, white, the perimeter of black pixels in that image </a:t>
            </a:r>
            <a:r>
              <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is</a:t>
            </a:r>
          </a:p>
          <a:p>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changed to black by the same amount.</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a:t>
            </a:r>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"3 x 3 BW -1, 2, 3" Shrink to Expand</a:t>
            </a:r>
            <a:r>
              <a:rPr lang="ja-JP" altLang="en-US"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a:t>
            </a:r>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Change the perimeter of black pixels in a binarized image to 1 ~ 3 pixels, </a:t>
            </a:r>
            <a:endPar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a:t>
            </a:r>
            <a:r>
              <a:rPr lang="en-US" altLang="ja-JP" sz="880" noProof="1"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                                      then </a:t>
            </a:r>
            <a:r>
              <a:rPr lang="en-US" altLang="ja-JP"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change the perimeter of white pixels in that image to white by the same amount</a:t>
            </a:r>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sp>
        <p:nvSpPr>
          <p:cNvPr id="2" name="角丸四角形 1"/>
          <p:cNvSpPr/>
          <p:nvPr/>
        </p:nvSpPr>
        <p:spPr>
          <a:xfrm>
            <a:off x="7786252" y="4080445"/>
            <a:ext cx="636133" cy="1433198"/>
          </a:xfrm>
          <a:prstGeom prst="roundRect">
            <a:avLst>
              <a:gd name="adj" fmla="val 30006"/>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1527626" y="3693733"/>
            <a:ext cx="4349020" cy="841252"/>
          </a:xfrm>
          <a:prstGeom prst="rect">
            <a:avLst/>
          </a:prstGeom>
        </p:spPr>
      </p:pic>
      <p:pic>
        <p:nvPicPr>
          <p:cNvPr id="8" name="図 7"/>
          <p:cNvPicPr>
            <a:picLocks noChangeAspect="1"/>
          </p:cNvPicPr>
          <p:nvPr/>
        </p:nvPicPr>
        <p:blipFill>
          <a:blip r:embed="rId4"/>
          <a:stretch>
            <a:fillRect/>
          </a:stretch>
        </p:blipFill>
        <p:spPr>
          <a:xfrm>
            <a:off x="1534558" y="4747005"/>
            <a:ext cx="4349020" cy="849419"/>
          </a:xfrm>
          <a:prstGeom prst="rect">
            <a:avLst/>
          </a:prstGeom>
        </p:spPr>
      </p:pic>
      <p:sp>
        <p:nvSpPr>
          <p:cNvPr id="3768" name="Rectangle 59"/>
          <p:cNvSpPr>
            <a:spLocks noChangeArrowheads="1"/>
          </p:cNvSpPr>
          <p:nvPr/>
        </p:nvSpPr>
        <p:spPr bwMode="auto">
          <a:xfrm>
            <a:off x="1616680" y="3573016"/>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ja-JP" altLang="en-US"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 Filter</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69" name="Rectangle 59"/>
          <p:cNvSpPr>
            <a:spLocks noChangeArrowheads="1"/>
          </p:cNvSpPr>
          <p:nvPr/>
        </p:nvSpPr>
        <p:spPr bwMode="auto">
          <a:xfrm>
            <a:off x="2719626" y="3573016"/>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W-1</a:t>
            </a:r>
          </a:p>
        </p:txBody>
      </p:sp>
      <p:sp>
        <p:nvSpPr>
          <p:cNvPr id="3770" name="Rectangle 59"/>
          <p:cNvSpPr>
            <a:spLocks noChangeArrowheads="1"/>
          </p:cNvSpPr>
          <p:nvPr/>
        </p:nvSpPr>
        <p:spPr bwMode="auto">
          <a:xfrm>
            <a:off x="3824377" y="3573016"/>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W-2</a:t>
            </a:r>
          </a:p>
        </p:txBody>
      </p:sp>
      <p:sp>
        <p:nvSpPr>
          <p:cNvPr id="3771" name="Rectangle 59"/>
          <p:cNvSpPr>
            <a:spLocks noChangeArrowheads="1"/>
          </p:cNvSpPr>
          <p:nvPr/>
        </p:nvSpPr>
        <p:spPr bwMode="auto">
          <a:xfrm>
            <a:off x="4943357" y="3573016"/>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W-3</a:t>
            </a:r>
          </a:p>
        </p:txBody>
      </p:sp>
      <p:sp>
        <p:nvSpPr>
          <p:cNvPr id="3772" name="Rectangle 59"/>
          <p:cNvSpPr>
            <a:spLocks noChangeArrowheads="1"/>
          </p:cNvSpPr>
          <p:nvPr/>
        </p:nvSpPr>
        <p:spPr bwMode="auto">
          <a:xfrm>
            <a:off x="1615276" y="4622945"/>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ja-JP" altLang="en-US"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 Filter</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3" name="Rectangle 59"/>
          <p:cNvSpPr>
            <a:spLocks noChangeArrowheads="1"/>
          </p:cNvSpPr>
          <p:nvPr/>
        </p:nvSpPr>
        <p:spPr bwMode="auto">
          <a:xfrm>
            <a:off x="2718221" y="4622945"/>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B-1</a:t>
            </a:r>
          </a:p>
        </p:txBody>
      </p:sp>
      <p:sp>
        <p:nvSpPr>
          <p:cNvPr id="3774" name="Rectangle 59"/>
          <p:cNvSpPr>
            <a:spLocks noChangeArrowheads="1"/>
          </p:cNvSpPr>
          <p:nvPr/>
        </p:nvSpPr>
        <p:spPr bwMode="auto">
          <a:xfrm>
            <a:off x="3822973" y="4622945"/>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B-2</a:t>
            </a:r>
          </a:p>
        </p:txBody>
      </p:sp>
      <p:sp>
        <p:nvSpPr>
          <p:cNvPr id="3775" name="Rectangle 59"/>
          <p:cNvSpPr>
            <a:spLocks noChangeArrowheads="1"/>
          </p:cNvSpPr>
          <p:nvPr/>
        </p:nvSpPr>
        <p:spPr bwMode="auto">
          <a:xfrm>
            <a:off x="4941952" y="4622945"/>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B-3</a:t>
            </a:r>
          </a:p>
        </p:txBody>
      </p:sp>
      <p:pic>
        <p:nvPicPr>
          <p:cNvPr id="19" name="図 18"/>
          <p:cNvPicPr>
            <a:picLocks noChangeAspect="1"/>
          </p:cNvPicPr>
          <p:nvPr/>
        </p:nvPicPr>
        <p:blipFill>
          <a:blip r:embed="rId5"/>
          <a:stretch>
            <a:fillRect/>
          </a:stretch>
        </p:blipFill>
        <p:spPr>
          <a:xfrm>
            <a:off x="1259632" y="1867924"/>
            <a:ext cx="1924178" cy="1440109"/>
          </a:xfrm>
          <a:prstGeom prst="rect">
            <a:avLst/>
          </a:prstGeom>
        </p:spPr>
      </p:pic>
      <p:pic>
        <p:nvPicPr>
          <p:cNvPr id="25" name="図 24"/>
          <p:cNvPicPr>
            <a:picLocks noChangeAspect="1"/>
          </p:cNvPicPr>
          <p:nvPr/>
        </p:nvPicPr>
        <p:blipFill>
          <a:blip r:embed="rId6"/>
          <a:stretch>
            <a:fillRect/>
          </a:stretch>
        </p:blipFill>
        <p:spPr>
          <a:xfrm>
            <a:off x="3347864" y="1859859"/>
            <a:ext cx="1924178" cy="1446159"/>
          </a:xfrm>
          <a:prstGeom prst="rect">
            <a:avLst/>
          </a:prstGeom>
        </p:spPr>
      </p:pic>
      <p:pic>
        <p:nvPicPr>
          <p:cNvPr id="96" name="図 95"/>
          <p:cNvPicPr>
            <a:picLocks noChangeAspect="1"/>
          </p:cNvPicPr>
          <p:nvPr/>
        </p:nvPicPr>
        <p:blipFill>
          <a:blip r:embed="rId7"/>
          <a:stretch>
            <a:fillRect/>
          </a:stretch>
        </p:blipFill>
        <p:spPr>
          <a:xfrm>
            <a:off x="5416058" y="1867859"/>
            <a:ext cx="1905562" cy="1438160"/>
          </a:xfrm>
          <a:prstGeom prst="rect">
            <a:avLst/>
          </a:prstGeom>
        </p:spPr>
      </p:pic>
      <p:sp>
        <p:nvSpPr>
          <p:cNvPr id="3782" name="Rectangle 59"/>
          <p:cNvSpPr>
            <a:spLocks noChangeArrowheads="1"/>
          </p:cNvSpPr>
          <p:nvPr/>
        </p:nvSpPr>
        <p:spPr bwMode="auto">
          <a:xfrm>
            <a:off x="1807671" y="1899854"/>
            <a:ext cx="848138" cy="160994"/>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ja-JP" altLang="en-US"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Original image</a:t>
            </a:r>
            <a:endParaRPr lang="en-US" altLang="ja-JP" sz="8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3" name="Rectangle 59"/>
          <p:cNvSpPr>
            <a:spLocks noChangeArrowheads="1"/>
          </p:cNvSpPr>
          <p:nvPr/>
        </p:nvSpPr>
        <p:spPr bwMode="auto">
          <a:xfrm>
            <a:off x="3778253" y="1880532"/>
            <a:ext cx="1128872" cy="160994"/>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3x3W (expansion)</a:t>
            </a:r>
            <a:endParaRPr lang="en-US" altLang="ja-JP" sz="8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84" name="Rectangle 59"/>
          <p:cNvSpPr>
            <a:spLocks noChangeArrowheads="1"/>
          </p:cNvSpPr>
          <p:nvPr/>
        </p:nvSpPr>
        <p:spPr bwMode="auto">
          <a:xfrm>
            <a:off x="5827659" y="1893505"/>
            <a:ext cx="1128872" cy="160994"/>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4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3x3B (Shrink)</a:t>
            </a:r>
            <a:endParaRPr lang="en-US" altLang="ja-JP" sz="8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図 16"/>
          <p:cNvPicPr>
            <a:picLocks noChangeAspect="1"/>
          </p:cNvPicPr>
          <p:nvPr/>
        </p:nvPicPr>
        <p:blipFill>
          <a:blip r:embed="rId8"/>
          <a:stretch>
            <a:fillRect/>
          </a:stretch>
        </p:blipFill>
        <p:spPr>
          <a:xfrm>
            <a:off x="1558698" y="5806317"/>
            <a:ext cx="1000614" cy="848736"/>
          </a:xfrm>
          <a:prstGeom prst="rect">
            <a:avLst/>
          </a:prstGeom>
          <a:ln>
            <a:solidFill>
              <a:schemeClr val="bg1">
                <a:lumMod val="50000"/>
              </a:schemeClr>
            </a:solidFill>
          </a:ln>
        </p:spPr>
      </p:pic>
      <p:pic>
        <p:nvPicPr>
          <p:cNvPr id="18" name="図 17"/>
          <p:cNvPicPr>
            <a:picLocks noChangeAspect="1"/>
          </p:cNvPicPr>
          <p:nvPr/>
        </p:nvPicPr>
        <p:blipFill>
          <a:blip r:embed="rId9"/>
          <a:stretch>
            <a:fillRect/>
          </a:stretch>
        </p:blipFill>
        <p:spPr>
          <a:xfrm>
            <a:off x="2671177" y="5808444"/>
            <a:ext cx="1009549" cy="848736"/>
          </a:xfrm>
          <a:prstGeom prst="rect">
            <a:avLst/>
          </a:prstGeom>
          <a:ln>
            <a:solidFill>
              <a:schemeClr val="bg1">
                <a:lumMod val="50000"/>
              </a:schemeClr>
            </a:solidFill>
          </a:ln>
        </p:spPr>
      </p:pic>
      <p:pic>
        <p:nvPicPr>
          <p:cNvPr id="20" name="図 19"/>
          <p:cNvPicPr>
            <a:picLocks noChangeAspect="1"/>
          </p:cNvPicPr>
          <p:nvPr/>
        </p:nvPicPr>
        <p:blipFill>
          <a:blip r:embed="rId10"/>
          <a:stretch>
            <a:fillRect/>
          </a:stretch>
        </p:blipFill>
        <p:spPr>
          <a:xfrm>
            <a:off x="3799077" y="5812940"/>
            <a:ext cx="991681" cy="848736"/>
          </a:xfrm>
          <a:prstGeom prst="rect">
            <a:avLst/>
          </a:prstGeom>
          <a:ln>
            <a:solidFill>
              <a:schemeClr val="bg1">
                <a:lumMod val="50000"/>
              </a:schemeClr>
            </a:solidFill>
          </a:ln>
        </p:spPr>
      </p:pic>
      <p:pic>
        <p:nvPicPr>
          <p:cNvPr id="21" name="図 20"/>
          <p:cNvPicPr>
            <a:picLocks noChangeAspect="1"/>
          </p:cNvPicPr>
          <p:nvPr/>
        </p:nvPicPr>
        <p:blipFill>
          <a:blip r:embed="rId11"/>
          <a:stretch>
            <a:fillRect/>
          </a:stretch>
        </p:blipFill>
        <p:spPr>
          <a:xfrm>
            <a:off x="4907125" y="5806317"/>
            <a:ext cx="991681" cy="848736"/>
          </a:xfrm>
          <a:prstGeom prst="rect">
            <a:avLst/>
          </a:prstGeom>
          <a:ln>
            <a:solidFill>
              <a:schemeClr val="bg1">
                <a:lumMod val="50000"/>
              </a:schemeClr>
            </a:solidFill>
          </a:ln>
        </p:spPr>
      </p:pic>
      <p:sp>
        <p:nvSpPr>
          <p:cNvPr id="3776" name="Rectangle 59"/>
          <p:cNvSpPr>
            <a:spLocks noChangeArrowheads="1"/>
          </p:cNvSpPr>
          <p:nvPr/>
        </p:nvSpPr>
        <p:spPr bwMode="auto">
          <a:xfrm>
            <a:off x="1597515" y="5661333"/>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ja-JP" altLang="en-US"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 Filter</a:t>
            </a:r>
            <a:endParaRPr lang="en-US" altLang="ja-JP" sz="80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78" name="Rectangle 59"/>
          <p:cNvSpPr>
            <a:spLocks noChangeArrowheads="1"/>
          </p:cNvSpPr>
          <p:nvPr/>
        </p:nvSpPr>
        <p:spPr bwMode="auto">
          <a:xfrm>
            <a:off x="2699792" y="5661333"/>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WB-1</a:t>
            </a:r>
          </a:p>
        </p:txBody>
      </p:sp>
      <p:sp>
        <p:nvSpPr>
          <p:cNvPr id="3780" name="Rectangle 59"/>
          <p:cNvSpPr>
            <a:spLocks noChangeArrowheads="1"/>
          </p:cNvSpPr>
          <p:nvPr/>
        </p:nvSpPr>
        <p:spPr bwMode="auto">
          <a:xfrm>
            <a:off x="3849575" y="5663087"/>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WB-2</a:t>
            </a:r>
          </a:p>
        </p:txBody>
      </p:sp>
      <p:sp>
        <p:nvSpPr>
          <p:cNvPr id="3781" name="Rectangle 59"/>
          <p:cNvSpPr>
            <a:spLocks noChangeArrowheads="1"/>
          </p:cNvSpPr>
          <p:nvPr/>
        </p:nvSpPr>
        <p:spPr bwMode="auto">
          <a:xfrm>
            <a:off x="4954326" y="5663087"/>
            <a:ext cx="848138" cy="124060"/>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80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3x3 WB-3</a:t>
            </a:r>
          </a:p>
        </p:txBody>
      </p:sp>
      <p:sp>
        <p:nvSpPr>
          <p:cNvPr id="44" name="角丸四角形 43"/>
          <p:cNvSpPr/>
          <p:nvPr/>
        </p:nvSpPr>
        <p:spPr>
          <a:xfrm>
            <a:off x="7934531" y="550573"/>
            <a:ext cx="94027"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509304" y="306396"/>
            <a:ext cx="845103" cy="276999"/>
          </a:xfrm>
          <a:prstGeom prst="rect">
            <a:avLst/>
          </a:prstGeom>
        </p:spPr>
        <p:txBody>
          <a:bodyPr wrap="squar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&lt;Filter&gt;</a:t>
            </a:r>
            <a:endParaRPr lang="ja-JP" altLang="en-US" dirty="0">
              <a:solidFill>
                <a:schemeClr val="tx1">
                  <a:lumMod val="50000"/>
                  <a:lumOff val="50000"/>
                </a:schemeClr>
              </a:solidFill>
            </a:endParaRPr>
          </a:p>
        </p:txBody>
      </p:sp>
      <p:sp>
        <p:nvSpPr>
          <p:cNvPr id="52" name="正方形/長方形 51"/>
          <p:cNvSpPr/>
          <p:nvPr/>
        </p:nvSpPr>
        <p:spPr>
          <a:xfrm>
            <a:off x="5876599" y="299284"/>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53" name="Rectangle 59"/>
          <p:cNvSpPr>
            <a:spLocks noChangeArrowheads="1"/>
          </p:cNvSpPr>
          <p:nvPr/>
        </p:nvSpPr>
        <p:spPr bwMode="auto">
          <a:xfrm>
            <a:off x="4183928" y="28546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Rectangle 59"/>
          <p:cNvSpPr>
            <a:spLocks noChangeArrowheads="1"/>
          </p:cNvSpPr>
          <p:nvPr/>
        </p:nvSpPr>
        <p:spPr bwMode="auto">
          <a:xfrm>
            <a:off x="2939688" y="28463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5" name="Rectangle 59"/>
          <p:cNvSpPr>
            <a:spLocks noChangeArrowheads="1"/>
          </p:cNvSpPr>
          <p:nvPr/>
        </p:nvSpPr>
        <p:spPr bwMode="auto">
          <a:xfrm>
            <a:off x="802614" y="25904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6" name="Text Box 2"/>
          <p:cNvSpPr txBox="1">
            <a:spLocks noChangeArrowheads="1"/>
          </p:cNvSpPr>
          <p:nvPr/>
        </p:nvSpPr>
        <p:spPr bwMode="auto">
          <a:xfrm>
            <a:off x="141449" y="61302"/>
            <a:ext cx="257677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 xmlns:p14="http://schemas.microsoft.com/office/powerpoint/2010/main" val="7275472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p:cNvSpPr/>
          <p:nvPr/>
        </p:nvSpPr>
        <p:spPr>
          <a:xfrm>
            <a:off x="395536" y="1076059"/>
            <a:ext cx="8496945" cy="769441"/>
          </a:xfrm>
          <a:prstGeom prst="rect">
            <a:avLst/>
          </a:prstGeom>
        </p:spPr>
        <p:txBody>
          <a:bodyPr wrap="square">
            <a:spAutoFit/>
          </a:bodyPr>
          <a:lstStyle/>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・"Xx3W -1, 2, 3" X-direction expansion filter: Changes white pixels in binarized images to white by 1 ~ 3 pixels each on the left and right sides</a:t>
            </a:r>
            <a:endParaRPr lang="en-US" altLang="ja-JP" sz="880" dirty="0" smtClean="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・"Xx3B -1, 2, 3" X-direction shrinkage filter: Changes black pixels in binarized images to black by 1 ~ 3 pixels to the left and right respectively</a:t>
            </a:r>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・"Yx3W -1, 2, 3" Y-direction expansion filter: Changes white pixels above and below the binarized image to white by 1 ~ 3 pixels each</a:t>
            </a:r>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r>
              <a:rPr lang="ja-JP" altLang="en-US" sz="88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・"Yx3B -1, 2, 3" Y-direction shrinkage filter: Change black pixels above and below the binarized image to black by 1 ~ 3 pixels each</a:t>
            </a:r>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a:p>
            <a:endParaRPr lang="en-US" altLang="ja-JP" sz="88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7452033" y="2276872"/>
            <a:ext cx="647619" cy="3942857"/>
          </a:xfrm>
          <a:prstGeom prst="rect">
            <a:avLst/>
          </a:prstGeom>
        </p:spPr>
      </p:pic>
      <p:sp>
        <p:nvSpPr>
          <p:cNvPr id="8" name="角丸四角形 7"/>
          <p:cNvSpPr/>
          <p:nvPr/>
        </p:nvSpPr>
        <p:spPr>
          <a:xfrm>
            <a:off x="7378968" y="4571564"/>
            <a:ext cx="636133" cy="1447844"/>
          </a:xfrm>
          <a:prstGeom prst="roundRect">
            <a:avLst>
              <a:gd name="adj" fmla="val 17927"/>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7934531" y="550573"/>
            <a:ext cx="94027"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6564470" y="373007"/>
            <a:ext cx="845103" cy="276999"/>
          </a:xfrm>
          <a:prstGeom prst="rect">
            <a:avLst/>
          </a:prstGeom>
        </p:spPr>
        <p:txBody>
          <a:bodyPr wrap="squar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&lt;Filter&gt;</a:t>
            </a:r>
            <a:endParaRPr lang="ja-JP" altLang="en-US" dirty="0">
              <a:solidFill>
                <a:schemeClr val="tx1">
                  <a:lumMod val="50000"/>
                  <a:lumOff val="50000"/>
                </a:schemeClr>
              </a:solidFill>
            </a:endParaRPr>
          </a:p>
        </p:txBody>
      </p:sp>
      <p:sp>
        <p:nvSpPr>
          <p:cNvPr id="34" name="正方形/長方形 33"/>
          <p:cNvSpPr/>
          <p:nvPr/>
        </p:nvSpPr>
        <p:spPr>
          <a:xfrm>
            <a:off x="5931765" y="365895"/>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35" name="Rectangle 59"/>
          <p:cNvSpPr>
            <a:spLocks noChangeArrowheads="1"/>
          </p:cNvSpPr>
          <p:nvPr/>
        </p:nvSpPr>
        <p:spPr bwMode="auto">
          <a:xfrm>
            <a:off x="4261518" y="368250"/>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6" name="Rectangle 59"/>
          <p:cNvSpPr>
            <a:spLocks noChangeArrowheads="1"/>
          </p:cNvSpPr>
          <p:nvPr/>
        </p:nvSpPr>
        <p:spPr bwMode="auto">
          <a:xfrm>
            <a:off x="2934810" y="337349"/>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7" name="Rectangle 59"/>
          <p:cNvSpPr>
            <a:spLocks noChangeArrowheads="1"/>
          </p:cNvSpPr>
          <p:nvPr/>
        </p:nvSpPr>
        <p:spPr bwMode="auto">
          <a:xfrm>
            <a:off x="649378" y="303105"/>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8" name="Text Box 2"/>
          <p:cNvSpPr txBox="1">
            <a:spLocks noChangeArrowheads="1"/>
          </p:cNvSpPr>
          <p:nvPr/>
        </p:nvSpPr>
        <p:spPr bwMode="auto">
          <a:xfrm>
            <a:off x="179511" y="53678"/>
            <a:ext cx="2755299"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1151620" y="3789040"/>
            <a:ext cx="3672409" cy="2757167"/>
          </a:xfrm>
          <a:prstGeom prst="rect">
            <a:avLst/>
          </a:prstGeom>
        </p:spPr>
      </p:pic>
      <p:pic>
        <p:nvPicPr>
          <p:cNvPr id="3" name="図 2"/>
          <p:cNvPicPr>
            <a:picLocks noChangeAspect="1"/>
          </p:cNvPicPr>
          <p:nvPr/>
        </p:nvPicPr>
        <p:blipFill>
          <a:blip r:embed="rId4"/>
          <a:stretch>
            <a:fillRect/>
          </a:stretch>
        </p:blipFill>
        <p:spPr>
          <a:xfrm>
            <a:off x="1151226" y="2029195"/>
            <a:ext cx="4841965" cy="1628741"/>
          </a:xfrm>
          <a:prstGeom prst="rect">
            <a:avLst/>
          </a:prstGeom>
        </p:spPr>
      </p:pic>
      <p:sp>
        <p:nvSpPr>
          <p:cNvPr id="16" name="正方形/長方形 15"/>
          <p:cNvSpPr/>
          <p:nvPr/>
        </p:nvSpPr>
        <p:spPr>
          <a:xfrm>
            <a:off x="3279483" y="3961501"/>
            <a:ext cx="2554300" cy="197265"/>
          </a:xfrm>
          <a:prstGeom prst="rect">
            <a:avLst/>
          </a:prstGeom>
          <a:solidFill>
            <a:schemeClr val="bg1"/>
          </a:solidFill>
          <a:ln>
            <a:solidFill>
              <a:srgbClr val="0000FF"/>
            </a:solidFill>
          </a:ln>
        </p:spPr>
        <p:txBody>
          <a:bodyPr wrap="square" lIns="72000" tIns="0" rIns="0" bIns="0" anchor="ctr" anchorCtr="0">
            <a:noAutofit/>
          </a:bodyPr>
          <a:lstStyle/>
          <a:p>
            <a:r>
              <a:rPr lang="ja-JP" altLang="en-US" sz="80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"No filter" -- width: 9 pix</a:t>
            </a:r>
            <a:endParaRPr lang="en-US" altLang="ja-JP" sz="80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sp>
        <p:nvSpPr>
          <p:cNvPr id="18" name="正方形/長方形 17"/>
          <p:cNvSpPr/>
          <p:nvPr/>
        </p:nvSpPr>
        <p:spPr>
          <a:xfrm>
            <a:off x="3279483" y="4198036"/>
            <a:ext cx="2554300" cy="197265"/>
          </a:xfrm>
          <a:prstGeom prst="rect">
            <a:avLst/>
          </a:prstGeom>
          <a:solidFill>
            <a:schemeClr val="bg1"/>
          </a:solidFill>
          <a:ln>
            <a:solidFill>
              <a:srgbClr val="0000FF"/>
            </a:solidFill>
          </a:ln>
        </p:spPr>
        <p:txBody>
          <a:bodyPr wrap="square" lIns="72000" tIns="0" rIns="0" bIns="0" anchor="ctr" anchorCtr="0">
            <a:noAutofit/>
          </a:bodyPr>
          <a:lstStyle/>
          <a:p>
            <a:r>
              <a:rPr lang="ja-JP" altLang="en-US" sz="80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"Xx3W -1" ―――― Width: 15 pix (3 + 9 + 3)</a:t>
            </a:r>
            <a:endParaRPr lang="en-US" altLang="ja-JP" sz="80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sp>
        <p:nvSpPr>
          <p:cNvPr id="19" name="正方形/長方形 18"/>
          <p:cNvSpPr/>
          <p:nvPr/>
        </p:nvSpPr>
        <p:spPr>
          <a:xfrm>
            <a:off x="3279483" y="4424739"/>
            <a:ext cx="2554300" cy="197265"/>
          </a:xfrm>
          <a:prstGeom prst="rect">
            <a:avLst/>
          </a:prstGeom>
          <a:solidFill>
            <a:schemeClr val="bg1"/>
          </a:solidFill>
          <a:ln>
            <a:solidFill>
              <a:srgbClr val="0000FF"/>
            </a:solidFill>
          </a:ln>
        </p:spPr>
        <p:txBody>
          <a:bodyPr wrap="square" lIns="72000" tIns="0" rIns="0" bIns="0" anchor="ctr" anchorCtr="0">
            <a:noAutofit/>
          </a:bodyPr>
          <a:lstStyle/>
          <a:p>
            <a:r>
              <a:rPr lang="ja-JP" altLang="en-US" sz="80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"Xx3W -2" ―――― Width: 21 pix (6 + 9 + 6)</a:t>
            </a:r>
            <a:endParaRPr lang="en-US" altLang="ja-JP" sz="80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sp>
        <p:nvSpPr>
          <p:cNvPr id="21" name="正方形/長方形 20"/>
          <p:cNvSpPr/>
          <p:nvPr/>
        </p:nvSpPr>
        <p:spPr>
          <a:xfrm>
            <a:off x="3279483" y="4667063"/>
            <a:ext cx="2554300" cy="197265"/>
          </a:xfrm>
          <a:prstGeom prst="rect">
            <a:avLst/>
          </a:prstGeom>
          <a:solidFill>
            <a:schemeClr val="bg1"/>
          </a:solidFill>
          <a:ln>
            <a:solidFill>
              <a:srgbClr val="0000FF"/>
            </a:solidFill>
          </a:ln>
        </p:spPr>
        <p:txBody>
          <a:bodyPr wrap="square" lIns="72000" tIns="0" rIns="0" bIns="0" anchor="ctr" anchorCtr="0">
            <a:noAutofit/>
          </a:bodyPr>
          <a:lstStyle/>
          <a:p>
            <a:r>
              <a:rPr lang="ja-JP" altLang="en-US" sz="800" noProof="1">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rPr>
              <a:t>"Xx3W -3" ―――― Width: 27 pix (9 + 9 + 9)</a:t>
            </a:r>
            <a:endParaRPr lang="en-US" altLang="ja-JP" sz="800" dirty="0">
              <a:solidFill>
                <a:srgbClr val="000000"/>
              </a:solidFill>
              <a:latin typeface="HGｺﾞｼｯｸM" panose="020B0609000000000000" pitchFamily="49" charset="-128"/>
              <a:ea typeface="HGｺﾞｼｯｸM" panose="020B0609000000000000" pitchFamily="49" charset="-128"/>
              <a:cs typeface="メイリオ" panose="020B0604030504040204" pitchFamily="50" charset="-128"/>
            </a:endParaRPr>
          </a:p>
        </p:txBody>
      </p:sp>
      <p:cxnSp>
        <p:nvCxnSpPr>
          <p:cNvPr id="6" name="直線コネクタ 5"/>
          <p:cNvCxnSpPr/>
          <p:nvPr/>
        </p:nvCxnSpPr>
        <p:spPr>
          <a:xfrm>
            <a:off x="2934811" y="4077072"/>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2934811" y="4316148"/>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2934811" y="4533144"/>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2934811" y="4774100"/>
            <a:ext cx="360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4976974" y="5987195"/>
            <a:ext cx="2322113" cy="363176"/>
          </a:xfrm>
          <a:prstGeom prst="rect">
            <a:avLst/>
          </a:prstGeom>
          <a:ln>
            <a:solidFill>
              <a:srgbClr val="FF0000"/>
            </a:solidFill>
          </a:ln>
        </p:spPr>
        <p:txBody>
          <a:bodyPr wrap="square">
            <a:spAutoFit/>
          </a:bodyPr>
          <a:lstStyle/>
          <a:p>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*Filters marked "x3" will be disabled if the inspection frame is less than 2 pixels wide.</a:t>
            </a:r>
            <a:endParaRPr lang="en-US" altLang="ja-JP" sz="88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37226747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t="30337"/>
          <a:stretch/>
        </p:blipFill>
        <p:spPr>
          <a:xfrm>
            <a:off x="6830865" y="1543474"/>
            <a:ext cx="695325" cy="1645589"/>
          </a:xfrm>
          <a:prstGeom prst="rect">
            <a:avLst/>
          </a:prstGeom>
        </p:spPr>
      </p:pic>
      <p:sp>
        <p:nvSpPr>
          <p:cNvPr id="25" name="角丸四角形 24"/>
          <p:cNvSpPr/>
          <p:nvPr/>
        </p:nvSpPr>
        <p:spPr>
          <a:xfrm>
            <a:off x="8019562" y="550573"/>
            <a:ext cx="13092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906537" y="423391"/>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29" name="Rectangle 59"/>
          <p:cNvSpPr>
            <a:spLocks noChangeArrowheads="1"/>
          </p:cNvSpPr>
          <p:nvPr/>
        </p:nvSpPr>
        <p:spPr bwMode="auto">
          <a:xfrm>
            <a:off x="4226688" y="393631"/>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0" name="Rectangle 59"/>
          <p:cNvSpPr>
            <a:spLocks noChangeArrowheads="1"/>
          </p:cNvSpPr>
          <p:nvPr/>
        </p:nvSpPr>
        <p:spPr bwMode="auto">
          <a:xfrm>
            <a:off x="2903502" y="349001"/>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1" name="Rectangle 59"/>
          <p:cNvSpPr>
            <a:spLocks noChangeArrowheads="1"/>
          </p:cNvSpPr>
          <p:nvPr/>
        </p:nvSpPr>
        <p:spPr bwMode="auto">
          <a:xfrm>
            <a:off x="583240" y="310543"/>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3" name="正方形/長方形 12"/>
          <p:cNvSpPr/>
          <p:nvPr/>
        </p:nvSpPr>
        <p:spPr>
          <a:xfrm>
            <a:off x="755576" y="727753"/>
            <a:ext cx="1944216" cy="276999"/>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・Sobel Contour Extraction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4" name="図 13"/>
          <p:cNvPicPr>
            <a:picLocks noChangeAspect="1"/>
          </p:cNvPicPr>
          <p:nvPr/>
        </p:nvPicPr>
        <p:blipFill>
          <a:blip r:embed="rId3"/>
          <a:stretch>
            <a:fillRect/>
          </a:stretch>
        </p:blipFill>
        <p:spPr>
          <a:xfrm>
            <a:off x="1187624" y="1412776"/>
            <a:ext cx="2400267" cy="1800200"/>
          </a:xfrm>
          <a:prstGeom prst="rect">
            <a:avLst/>
          </a:prstGeom>
        </p:spPr>
      </p:pic>
      <p:pic>
        <p:nvPicPr>
          <p:cNvPr id="15" name="図 14"/>
          <p:cNvPicPr>
            <a:picLocks noChangeAspect="1"/>
          </p:cNvPicPr>
          <p:nvPr/>
        </p:nvPicPr>
        <p:blipFill>
          <a:blip r:embed="rId4"/>
          <a:stretch>
            <a:fillRect/>
          </a:stretch>
        </p:blipFill>
        <p:spPr>
          <a:xfrm>
            <a:off x="3971933" y="1416526"/>
            <a:ext cx="2400267" cy="1792699"/>
          </a:xfrm>
          <a:prstGeom prst="rect">
            <a:avLst/>
          </a:prstGeom>
        </p:spPr>
      </p:pic>
      <p:sp>
        <p:nvSpPr>
          <p:cNvPr id="16" name="Rectangle 59"/>
          <p:cNvSpPr>
            <a:spLocks noChangeArrowheads="1"/>
          </p:cNvSpPr>
          <p:nvPr/>
        </p:nvSpPr>
        <p:spPr bwMode="auto">
          <a:xfrm>
            <a:off x="1825919" y="119579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 Filter</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9" name="Rectangle 59"/>
          <p:cNvSpPr>
            <a:spLocks noChangeArrowheads="1"/>
          </p:cNvSpPr>
          <p:nvPr/>
        </p:nvSpPr>
        <p:spPr bwMode="auto">
          <a:xfrm>
            <a:off x="4610228" y="119579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Sobel</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正方形/長方形 19"/>
          <p:cNvSpPr/>
          <p:nvPr/>
        </p:nvSpPr>
        <p:spPr>
          <a:xfrm>
            <a:off x="899592" y="3872081"/>
            <a:ext cx="1944216" cy="276999"/>
          </a:xfrm>
          <a:prstGeom prst="rect">
            <a:avLst/>
          </a:prstGeom>
        </p:spPr>
        <p:txBody>
          <a:bodyPr wrap="square">
            <a:spAutoFit/>
          </a:bodyPr>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・Fill Hole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187625" y="4435585"/>
            <a:ext cx="2400266" cy="1800200"/>
          </a:xfrm>
          <a:prstGeom prst="rect">
            <a:avLst/>
          </a:prstGeom>
        </p:spPr>
      </p:pic>
      <p:pic>
        <p:nvPicPr>
          <p:cNvPr id="4" name="図 3"/>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3969532" y="4435585"/>
            <a:ext cx="2402303" cy="1801727"/>
          </a:xfrm>
          <a:prstGeom prst="rect">
            <a:avLst/>
          </a:prstGeom>
        </p:spPr>
      </p:pic>
      <p:sp>
        <p:nvSpPr>
          <p:cNvPr id="21" name="Rectangle 59"/>
          <p:cNvSpPr>
            <a:spLocks noChangeArrowheads="1"/>
          </p:cNvSpPr>
          <p:nvPr/>
        </p:nvSpPr>
        <p:spPr bwMode="auto">
          <a:xfrm>
            <a:off x="1825919" y="422235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 Filter</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Rectangle 59"/>
          <p:cNvSpPr>
            <a:spLocks noChangeArrowheads="1"/>
          </p:cNvSpPr>
          <p:nvPr/>
        </p:nvSpPr>
        <p:spPr bwMode="auto">
          <a:xfrm>
            <a:off x="4610228" y="4222353"/>
            <a:ext cx="1123676" cy="216983"/>
          </a:xfrm>
          <a:prstGeom prst="rect">
            <a:avLst/>
          </a:prstGeom>
          <a:solidFill>
            <a:srgbClr val="66FFFF"/>
          </a:solidFill>
          <a:ln w="9525">
            <a:solidFill>
              <a:srgbClr val="0000FF"/>
            </a:solidFill>
            <a:miter lim="800000"/>
            <a:headEnd/>
            <a:tailEnd/>
          </a:ln>
        </p:spPr>
        <p:txBody>
          <a:bodyPr wrap="none" lIns="0" tIns="0" rIns="0" bIns="0" anchor="ctr"/>
          <a:lstStyle/>
          <a:p>
            <a:pPr algn="ct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Fil Hole</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5" name="図 4"/>
          <p:cNvPicPr>
            <a:picLocks noChangeAspect="1"/>
          </p:cNvPicPr>
          <p:nvPr/>
        </p:nvPicPr>
        <p:blipFill rotWithShape="1">
          <a:blip r:embed="rId7"/>
          <a:srcRect t="57379" b="-1"/>
          <a:stretch/>
        </p:blipFill>
        <p:spPr>
          <a:xfrm>
            <a:off x="6830865" y="4545427"/>
            <a:ext cx="704850" cy="1672590"/>
          </a:xfrm>
          <a:prstGeom prst="rect">
            <a:avLst/>
          </a:prstGeom>
        </p:spPr>
      </p:pic>
      <p:sp>
        <p:nvSpPr>
          <p:cNvPr id="23" name="角丸四角形 22"/>
          <p:cNvSpPr/>
          <p:nvPr/>
        </p:nvSpPr>
        <p:spPr>
          <a:xfrm>
            <a:off x="6770118" y="5985478"/>
            <a:ext cx="835223" cy="141180"/>
          </a:xfrm>
          <a:prstGeom prst="roundRect">
            <a:avLst>
              <a:gd name="adj" fmla="val 30006"/>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6769946" y="2864169"/>
            <a:ext cx="835223" cy="141180"/>
          </a:xfrm>
          <a:prstGeom prst="roundRect">
            <a:avLst>
              <a:gd name="adj" fmla="val 30006"/>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0682307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251363" y="812425"/>
            <a:ext cx="4968709" cy="1323439"/>
          </a:xfrm>
          <a:prstGeom prst="rect">
            <a:avLst/>
          </a:prstGeom>
        </p:spPr>
        <p:txBody>
          <a:bodyPr wrap="square">
            <a:spAutoFit/>
          </a:bodyPr>
          <a:lstStyle/>
          <a:p>
            <a:pPr>
              <a:lnSpc>
                <a:spcPts val="1600"/>
              </a:lnSpc>
            </a:pPr>
            <a:r>
              <a:rPr lang="ja-JP" altLang="en-US"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Max &gt; &lt; Min &gt; ・・・ Upper and lower judgment values</a:t>
            </a:r>
            <a:endParaRPr lang="en-US" altLang="ja-JP" sz="96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enter judgment values for upper and lower limits in units of "pixels"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・Judgment is "OK" if it is within the range including that number,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and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"NG" if it is beyond that number.</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set only the upper limit (Max) or the lower limit (Min).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without a number to output the measurement without judging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1" name="図 10"/>
          <p:cNvPicPr>
            <a:picLocks noChangeAspect="1"/>
          </p:cNvPicPr>
          <p:nvPr/>
        </p:nvPicPr>
        <p:blipFill rotWithShape="1">
          <a:blip r:embed="rId2"/>
          <a:srcRect b="24150"/>
          <a:stretch/>
        </p:blipFill>
        <p:spPr>
          <a:xfrm>
            <a:off x="5680827" y="1138593"/>
            <a:ext cx="2952328" cy="1537671"/>
          </a:xfrm>
          <a:prstGeom prst="rect">
            <a:avLst/>
          </a:prstGeom>
        </p:spPr>
      </p:pic>
      <p:sp>
        <p:nvSpPr>
          <p:cNvPr id="12" name="楕円 11"/>
          <p:cNvSpPr/>
          <p:nvPr/>
        </p:nvSpPr>
        <p:spPr>
          <a:xfrm>
            <a:off x="6245934" y="1138592"/>
            <a:ext cx="947061" cy="1584177"/>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8019562" y="550573"/>
            <a:ext cx="130924"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843714" y="378248"/>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29" name="Rectangle 59"/>
          <p:cNvSpPr>
            <a:spLocks noChangeArrowheads="1"/>
          </p:cNvSpPr>
          <p:nvPr/>
        </p:nvSpPr>
        <p:spPr bwMode="auto">
          <a:xfrm>
            <a:off x="4143253" y="36365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0" name="Rectangle 59"/>
          <p:cNvSpPr>
            <a:spLocks noChangeArrowheads="1"/>
          </p:cNvSpPr>
          <p:nvPr/>
        </p:nvSpPr>
        <p:spPr bwMode="auto">
          <a:xfrm>
            <a:off x="2890207" y="354850"/>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1" name="Rectangle 59"/>
          <p:cNvSpPr>
            <a:spLocks noChangeArrowheads="1"/>
          </p:cNvSpPr>
          <p:nvPr/>
        </p:nvSpPr>
        <p:spPr bwMode="auto">
          <a:xfrm>
            <a:off x="683568" y="333532"/>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6156176" y="3860990"/>
            <a:ext cx="2286000" cy="1895475"/>
          </a:xfrm>
          <a:prstGeom prst="rect">
            <a:avLst/>
          </a:prstGeom>
        </p:spPr>
      </p:pic>
      <p:pic>
        <p:nvPicPr>
          <p:cNvPr id="8" name="図 7"/>
          <p:cNvPicPr>
            <a:picLocks noChangeAspect="1"/>
          </p:cNvPicPr>
          <p:nvPr/>
        </p:nvPicPr>
        <p:blipFill>
          <a:blip r:embed="rId4"/>
          <a:stretch>
            <a:fillRect/>
          </a:stretch>
        </p:blipFill>
        <p:spPr>
          <a:xfrm>
            <a:off x="2983755" y="2924944"/>
            <a:ext cx="5114925" cy="666750"/>
          </a:xfrm>
          <a:prstGeom prst="rect">
            <a:avLst/>
          </a:prstGeom>
        </p:spPr>
      </p:pic>
      <p:cxnSp>
        <p:nvCxnSpPr>
          <p:cNvPr id="6" name="直線コネクタ 5"/>
          <p:cNvCxnSpPr>
            <a:endCxn id="23" idx="3"/>
          </p:cNvCxnSpPr>
          <p:nvPr/>
        </p:nvCxnSpPr>
        <p:spPr>
          <a:xfrm flipH="1" flipV="1">
            <a:off x="6644219" y="3282493"/>
            <a:ext cx="16013" cy="125205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flipV="1">
            <a:off x="7236296" y="3515008"/>
            <a:ext cx="360040" cy="1019537"/>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楕円 22"/>
          <p:cNvSpPr/>
          <p:nvPr/>
        </p:nvSpPr>
        <p:spPr>
          <a:xfrm>
            <a:off x="6563020" y="3119786"/>
            <a:ext cx="554463" cy="190623"/>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6728579" y="3320166"/>
            <a:ext cx="723741" cy="18508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528594" y="3670106"/>
            <a:ext cx="5658373" cy="2759730"/>
          </a:xfrm>
          <a:prstGeom prst="rect">
            <a:avLst/>
          </a:prstGeom>
        </p:spPr>
        <p:txBody>
          <a:bodyPr wrap="square">
            <a:spAutoFit/>
          </a:bodyPr>
          <a:lstStyle/>
          <a:p>
            <a:pPr>
              <a:lnSpc>
                <a:spcPts val="16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appending &lt; &gt; or () to the judgment value of Max, Min, you can reference the result value of that line number</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pPr>
              <a:lnSpc>
                <a:spcPts val="1600"/>
              </a:lnSpc>
            </a:pP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the example on the right, the Max decision value on line 2 is X: 224 plus 110, resulting in 334, and the Min decision value on line 2 is X: 224 plus 90, resulting in 314.</a:t>
            </a:r>
          </a:p>
          <a:p>
            <a:pPr>
              <a:lnSpc>
                <a:spcPts val="16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measurement in line 2 is "324" in between, so it's an OK decision.</a:t>
            </a:r>
          </a:p>
          <a:p>
            <a:pPr>
              <a:lnSpc>
                <a:spcPts val="1600"/>
              </a:lnSpc>
            </a:pP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r>
              <a:rPr lang="en-US" altLang="ja-JP" sz="96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Only integers "+" and "-" can be calculated with the judgment value</a:t>
            </a:r>
          </a:p>
          <a:p>
            <a:pPr>
              <a:lnSpc>
                <a:spcPts val="1600"/>
              </a:lnSpc>
            </a:pP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*Since Ver. 3.3, it is possible to write B +/- &lt; A &gt; as well as &lt; A &gt; +/- B.</a:t>
            </a:r>
          </a:p>
          <a:p>
            <a:pPr>
              <a:lnSpc>
                <a:spcPts val="1600"/>
              </a:lnSpc>
            </a:pP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*Since Ver. 3.3, you can reference the result value of a row minus that number by putting a &lt;&gt; in the middle of the row.</a:t>
            </a:r>
          </a:p>
          <a:p>
            <a:pPr>
              <a:lnSpc>
                <a:spcPts val="1600"/>
              </a:lnSpc>
            </a:pP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(Example</a:t>
            </a:r>
            <a:r>
              <a:rPr lang="en-US" altLang="ja-JP" sz="96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t>
            </a:r>
          </a:p>
          <a:p>
            <a:pPr>
              <a:lnSpc>
                <a:spcPts val="1600"/>
              </a:lnSpc>
            </a:pPr>
            <a:r>
              <a:rPr lang="en-US" altLang="ja-JP" sz="960" noProof="1"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Writing </a:t>
            </a:r>
            <a:r>
              <a:rPr lang="en-US" altLang="ja-JP" sz="96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"300 - &lt; -2 &gt;" on line 3 sets 300 -224 = 76 because &lt; -2 &gt; indicates the result "224" on line 1</a:t>
            </a:r>
            <a:endParaRPr lang="en-US" altLang="ja-JP" sz="960" dirty="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600"/>
              </a:lnSpc>
            </a:pPr>
            <a:endParaRPr lang="en-US" altLang="ja-JP" sz="960" dirty="0" smtClean="0">
              <a:solidFill>
                <a:srgbClr val="FF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37994423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p:cNvSpPr/>
          <p:nvPr/>
        </p:nvSpPr>
        <p:spPr>
          <a:xfrm>
            <a:off x="336791" y="893109"/>
            <a:ext cx="5184576" cy="5773265"/>
          </a:xfrm>
          <a:prstGeom prst="rect">
            <a:avLst/>
          </a:prstGeom>
        </p:spPr>
        <p:txBody>
          <a:bodyPr wrap="none">
            <a:noAutofit/>
          </a:bodyPr>
          <a:lstStyle/>
          <a:p>
            <a:pPr>
              <a:lnSpc>
                <a:spcPts val="1100"/>
              </a:lnSpc>
            </a:pPr>
            <a:r>
              <a:rPr lang="ja-JP" altLang="en-US" sz="88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Method &gt; &lt; Result &gt; ・・・ Inspection/Measurement Methods/Results</a:t>
            </a:r>
            <a:endParaRPr lang="en-US" altLang="ja-JP" sz="88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endParaRPr lang="en-US" altLang="ja-JP" sz="88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(Blank) No inspection/measurement "Blur + contour" Use this when you want to apply multiple filters.</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[Area-All]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Counts total white prime numbers in a given area</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[Area-Blob]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Counts the number of white pixels in the largest blob</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[Edge-X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Searches from left to right with the left edge of the specified area as 0,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locates the pixel where the change is detected (black -- &gt; white or white -- &gt; black)</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[Edge-X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Searches from right to left with the left edge of the designated area as 0,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locates the pixel where the change is detected (black to white or white to black)</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[Edge-Y</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]Searches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from top to bottom with the top edge of the designated area as 0,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locates the pixel where the change is detected (black to white or white to black)</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[Edge-Y</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 from bottom to top with the top edge of the specified area as 0,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and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locate the pixel where the change was detected (black to white or white to black)</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 The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distance between two points of the first white pixel detected,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searching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from the left and right edges of the specified area</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distance between two points of the first white pixel detected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by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searching from the center of the specified area to the left and right edges</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 </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a:t>
            </a: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Searches from the top and bottom edges of a given area and finds the distance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between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two points of the first white pixel detected</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H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distance between two points of the first white pixel found,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searching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from the center of the specified area to the top and bottom edges</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[Blob-N]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Number of white blobs</a:t>
            </a:r>
          </a:p>
          <a:p>
            <a:pPr>
              <a:lnSpc>
                <a:spcPts val="1100"/>
              </a:lnSpc>
            </a:pP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 count up to two pixels. Count three or more pixels.)</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Blob-X ]The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X position of the center of gravity of the largest blob,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with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left edge of the designated area set to 0.</a:t>
            </a:r>
          </a:p>
          <a:p>
            <a:pPr>
              <a:lnSpc>
                <a:spcPts val="1100"/>
              </a:lnSpc>
            </a:pPr>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[Blob-Y]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 position of the center of gravity of the largest blob, </a:t>
            </a:r>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ts val="1100"/>
              </a:lnSpc>
            </a:pP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with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top edge of the specified area set to 0</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 name="正方形/長方形 3"/>
          <p:cNvSpPr/>
          <p:nvPr/>
        </p:nvSpPr>
        <p:spPr>
          <a:xfrm>
            <a:off x="6429591" y="4928869"/>
            <a:ext cx="2412840" cy="1175706"/>
          </a:xfrm>
          <a:prstGeom prst="rect">
            <a:avLst/>
          </a:prstGeom>
        </p:spPr>
        <p:txBody>
          <a:bodyPr wrap="none">
            <a:spAutoFit/>
          </a:bodyPr>
          <a:lstStyle/>
          <a:p>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※「EdgeA-X→」</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「EdgeA-X←」</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「EdgeA-Y↓」</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「EdgeA-Y↑」</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「BlobA-X」</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「BlobA-Y」</a:t>
            </a:r>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Those with "</a:t>
            </a:r>
            <a:r>
              <a:rPr lang="en-US" altLang="ja-JP" sz="880" b="1" noProof="1">
                <a:solidFill>
                  <a:srgbClr val="FF0000"/>
                </a:solidFill>
                <a:latin typeface="Yu Gothic UI" panose="020B0500000000000000" pitchFamily="50" charset="-128"/>
                <a:ea typeface="Yu Gothic UI" panose="020B0500000000000000" pitchFamily="50" charset="-128"/>
                <a:cs typeface="メイリオ" panose="020B0604030504040204" pitchFamily="50" charset="-128"/>
              </a:rPr>
              <a:t>A</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as shown above will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output</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result data in absolute value.</a:t>
            </a:r>
            <a:endParaRPr lang="ja-JP" altLang="en-US" sz="1280" dirty="0"/>
          </a:p>
        </p:txBody>
      </p:sp>
      <p:sp>
        <p:nvSpPr>
          <p:cNvPr id="117" name="角丸四角形 116"/>
          <p:cNvSpPr/>
          <p:nvPr/>
        </p:nvSpPr>
        <p:spPr>
          <a:xfrm>
            <a:off x="8100392" y="550573"/>
            <a:ext cx="222472" cy="285342"/>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正方形/長方形 118"/>
          <p:cNvSpPr/>
          <p:nvPr/>
        </p:nvSpPr>
        <p:spPr>
          <a:xfrm>
            <a:off x="5812984" y="338306"/>
            <a:ext cx="777777"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④ Binary</a:t>
            </a:r>
            <a:endParaRPr lang="ja-JP" altLang="en-US" dirty="0">
              <a:solidFill>
                <a:schemeClr val="tx1">
                  <a:lumMod val="50000"/>
                  <a:lumOff val="50000"/>
                </a:schemeClr>
              </a:solidFill>
            </a:endParaRPr>
          </a:p>
        </p:txBody>
      </p:sp>
      <p:sp>
        <p:nvSpPr>
          <p:cNvPr id="123" name="Rectangle 59"/>
          <p:cNvSpPr>
            <a:spLocks noChangeArrowheads="1"/>
          </p:cNvSpPr>
          <p:nvPr/>
        </p:nvSpPr>
        <p:spPr bwMode="auto">
          <a:xfrm>
            <a:off x="4109676" y="311526"/>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4" name="Rectangle 59"/>
          <p:cNvSpPr>
            <a:spLocks noChangeArrowheads="1"/>
          </p:cNvSpPr>
          <p:nvPr/>
        </p:nvSpPr>
        <p:spPr bwMode="auto">
          <a:xfrm>
            <a:off x="2837121" y="307677"/>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5" name="Rectangle 59"/>
          <p:cNvSpPr>
            <a:spLocks noChangeArrowheads="1"/>
          </p:cNvSpPr>
          <p:nvPr/>
        </p:nvSpPr>
        <p:spPr bwMode="auto">
          <a:xfrm>
            <a:off x="675885" y="260274"/>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6" name="Text Box 2"/>
          <p:cNvSpPr txBox="1">
            <a:spLocks noChangeArrowheads="1"/>
          </p:cNvSpPr>
          <p:nvPr/>
        </p:nvSpPr>
        <p:spPr bwMode="auto">
          <a:xfrm>
            <a:off x="179512" y="53678"/>
            <a:ext cx="280831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grpSp>
        <p:nvGrpSpPr>
          <p:cNvPr id="104" name="グループ化 103"/>
          <p:cNvGrpSpPr/>
          <p:nvPr/>
        </p:nvGrpSpPr>
        <p:grpSpPr>
          <a:xfrm>
            <a:off x="5662865" y="2064022"/>
            <a:ext cx="504056" cy="383868"/>
            <a:chOff x="5724128" y="1970838"/>
            <a:chExt cx="504056" cy="396044"/>
          </a:xfrm>
        </p:grpSpPr>
        <p:sp>
          <p:nvSpPr>
            <p:cNvPr id="35" name="正方形/長方形 34"/>
            <p:cNvSpPr/>
            <p:nvPr/>
          </p:nvSpPr>
          <p:spPr>
            <a:xfrm>
              <a:off x="5724128" y="1970838"/>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5911932" y="2110669"/>
              <a:ext cx="143816" cy="119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39" name="正方形/長方形 38"/>
            <p:cNvSpPr/>
            <p:nvPr/>
          </p:nvSpPr>
          <p:spPr>
            <a:xfrm>
              <a:off x="5773278" y="2013100"/>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p:cNvCxnSpPr/>
            <p:nvPr/>
          </p:nvCxnSpPr>
          <p:spPr>
            <a:xfrm>
              <a:off x="5903498" y="2020301"/>
              <a:ext cx="0" cy="287596"/>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5778091" y="2082838"/>
              <a:ext cx="11902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グループ化 104"/>
          <p:cNvGrpSpPr/>
          <p:nvPr/>
        </p:nvGrpSpPr>
        <p:grpSpPr>
          <a:xfrm>
            <a:off x="5659804" y="2483023"/>
            <a:ext cx="504056" cy="383868"/>
            <a:chOff x="5724127" y="2456892"/>
            <a:chExt cx="504056" cy="396044"/>
          </a:xfrm>
        </p:grpSpPr>
        <p:sp>
          <p:nvSpPr>
            <p:cNvPr id="46" name="正方形/長方形 45"/>
            <p:cNvSpPr/>
            <p:nvPr/>
          </p:nvSpPr>
          <p:spPr>
            <a:xfrm>
              <a:off x="5724127" y="2456892"/>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5896563" y="2596723"/>
              <a:ext cx="143816" cy="119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48" name="正方形/長方形 47"/>
            <p:cNvSpPr/>
            <p:nvPr/>
          </p:nvSpPr>
          <p:spPr>
            <a:xfrm>
              <a:off x="5773277" y="2499154"/>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p:cNvCxnSpPr/>
            <p:nvPr/>
          </p:nvCxnSpPr>
          <p:spPr>
            <a:xfrm>
              <a:off x="6038063" y="2506355"/>
              <a:ext cx="0" cy="287596"/>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6044837" y="2568892"/>
              <a:ext cx="119022" cy="0"/>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 name="グループ化 105"/>
          <p:cNvGrpSpPr/>
          <p:nvPr/>
        </p:nvGrpSpPr>
        <p:grpSpPr>
          <a:xfrm>
            <a:off x="5662865" y="2894084"/>
            <a:ext cx="504056" cy="383868"/>
            <a:chOff x="5724127" y="2954690"/>
            <a:chExt cx="504056" cy="396044"/>
          </a:xfrm>
        </p:grpSpPr>
        <p:sp>
          <p:nvSpPr>
            <p:cNvPr id="51" name="正方形/長方形 50"/>
            <p:cNvSpPr/>
            <p:nvPr/>
          </p:nvSpPr>
          <p:spPr>
            <a:xfrm>
              <a:off x="5724127" y="2954690"/>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p:cNvSpPr/>
            <p:nvPr/>
          </p:nvSpPr>
          <p:spPr>
            <a:xfrm>
              <a:off x="5911931" y="3094521"/>
              <a:ext cx="143816" cy="119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53" name="正方形/長方形 52"/>
            <p:cNvSpPr/>
            <p:nvPr/>
          </p:nvSpPr>
          <p:spPr>
            <a:xfrm>
              <a:off x="5773277" y="2996952"/>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a:off x="5773276" y="3094297"/>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6091851" y="2994081"/>
              <a:ext cx="0" cy="11902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グループ化 106"/>
          <p:cNvGrpSpPr/>
          <p:nvPr/>
        </p:nvGrpSpPr>
        <p:grpSpPr>
          <a:xfrm>
            <a:off x="5662865" y="3313832"/>
            <a:ext cx="504056" cy="383868"/>
            <a:chOff x="5724127" y="3452052"/>
            <a:chExt cx="504056" cy="396044"/>
          </a:xfrm>
        </p:grpSpPr>
        <p:sp>
          <p:nvSpPr>
            <p:cNvPr id="63" name="正方形/長方形 62"/>
            <p:cNvSpPr/>
            <p:nvPr/>
          </p:nvSpPr>
          <p:spPr>
            <a:xfrm>
              <a:off x="5724127" y="3452052"/>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p:cNvSpPr/>
            <p:nvPr/>
          </p:nvSpPr>
          <p:spPr>
            <a:xfrm>
              <a:off x="5911931" y="3569144"/>
              <a:ext cx="143816" cy="119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65" name="正方形/長方形 64"/>
            <p:cNvSpPr/>
            <p:nvPr/>
          </p:nvSpPr>
          <p:spPr>
            <a:xfrm>
              <a:off x="5773277" y="3494314"/>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6" name="直線コネクタ 65"/>
            <p:cNvCxnSpPr/>
            <p:nvPr/>
          </p:nvCxnSpPr>
          <p:spPr>
            <a:xfrm>
              <a:off x="5773276" y="3697545"/>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a:off x="6091851" y="3684119"/>
              <a:ext cx="0" cy="119022"/>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a:off x="5659804" y="3724421"/>
            <a:ext cx="504056" cy="383868"/>
            <a:chOff x="5728436" y="3948424"/>
            <a:chExt cx="504056" cy="396044"/>
          </a:xfrm>
        </p:grpSpPr>
        <p:sp>
          <p:nvSpPr>
            <p:cNvPr id="68" name="正方形/長方形 67"/>
            <p:cNvSpPr/>
            <p:nvPr/>
          </p:nvSpPr>
          <p:spPr>
            <a:xfrm>
              <a:off x="5728436" y="3948424"/>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p:cNvSpPr/>
            <p:nvPr/>
          </p:nvSpPr>
          <p:spPr>
            <a:xfrm>
              <a:off x="5916240" y="4088255"/>
              <a:ext cx="143816" cy="119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70" name="正方形/長方形 69"/>
            <p:cNvSpPr/>
            <p:nvPr/>
          </p:nvSpPr>
          <p:spPr>
            <a:xfrm>
              <a:off x="5777586" y="3990686"/>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a:off x="5907806" y="3997887"/>
              <a:ext cx="0" cy="287596"/>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a:off x="5782399" y="4060424"/>
              <a:ext cx="11902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6061116" y="4005500"/>
              <a:ext cx="0" cy="287596"/>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6067890" y="4068037"/>
              <a:ext cx="119022" cy="0"/>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9" name="グループ化 108"/>
          <p:cNvGrpSpPr/>
          <p:nvPr/>
        </p:nvGrpSpPr>
        <p:grpSpPr>
          <a:xfrm>
            <a:off x="5652998" y="4554503"/>
            <a:ext cx="504056" cy="383868"/>
            <a:chOff x="5721630" y="4443665"/>
            <a:chExt cx="504056" cy="396044"/>
          </a:xfrm>
        </p:grpSpPr>
        <p:sp>
          <p:nvSpPr>
            <p:cNvPr id="75" name="正方形/長方形 74"/>
            <p:cNvSpPr/>
            <p:nvPr/>
          </p:nvSpPr>
          <p:spPr>
            <a:xfrm>
              <a:off x="5721630" y="4443665"/>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5909434" y="4598922"/>
              <a:ext cx="143816" cy="99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77" name="正方形/長方形 76"/>
            <p:cNvSpPr/>
            <p:nvPr/>
          </p:nvSpPr>
          <p:spPr>
            <a:xfrm>
              <a:off x="5770780" y="4485927"/>
              <a:ext cx="39826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 name="直線コネクタ 77"/>
            <p:cNvCxnSpPr/>
            <p:nvPr/>
          </p:nvCxnSpPr>
          <p:spPr>
            <a:xfrm>
              <a:off x="5770779" y="4593309"/>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p:nvPr/>
          </p:nvCxnSpPr>
          <p:spPr>
            <a:xfrm>
              <a:off x="6089354" y="4483056"/>
              <a:ext cx="0" cy="11902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5780768" y="4697298"/>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a:off x="6089615" y="4683872"/>
              <a:ext cx="0" cy="119022"/>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グループ化 101"/>
          <p:cNvGrpSpPr/>
          <p:nvPr/>
        </p:nvGrpSpPr>
        <p:grpSpPr>
          <a:xfrm>
            <a:off x="5659119" y="1195104"/>
            <a:ext cx="504056" cy="383868"/>
            <a:chOff x="5724128" y="1034734"/>
            <a:chExt cx="504056" cy="396044"/>
          </a:xfrm>
        </p:grpSpPr>
        <p:sp>
          <p:nvSpPr>
            <p:cNvPr id="12" name="正方形/長方形 11"/>
            <p:cNvSpPr/>
            <p:nvPr/>
          </p:nvSpPr>
          <p:spPr>
            <a:xfrm>
              <a:off x="5724128" y="1034734"/>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Rectangle 59"/>
            <p:cNvSpPr>
              <a:spLocks noChangeArrowheads="1"/>
            </p:cNvSpPr>
            <p:nvPr/>
          </p:nvSpPr>
          <p:spPr bwMode="auto">
            <a:xfrm>
              <a:off x="5776569" y="1113416"/>
              <a:ext cx="129523" cy="158945"/>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72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楕円 16"/>
            <p:cNvSpPr/>
            <p:nvPr/>
          </p:nvSpPr>
          <p:spPr>
            <a:xfrm>
              <a:off x="6009938" y="1063441"/>
              <a:ext cx="210562" cy="208920"/>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720" noProof="1">
                  <a:solidFill>
                    <a:schemeClr val="tx1"/>
                  </a:solidFill>
                </a:rPr>
                <a:t>1</a:t>
              </a:r>
              <a:endParaRPr kumimoji="1" lang="ja-JP" altLang="en-US" sz="720" dirty="0">
                <a:solidFill>
                  <a:schemeClr val="tx1"/>
                </a:solidFill>
              </a:endParaRPr>
            </a:p>
          </p:txBody>
        </p:sp>
        <p:sp>
          <p:nvSpPr>
            <p:cNvPr id="26" name="二等辺三角形 25"/>
            <p:cNvSpPr/>
            <p:nvPr/>
          </p:nvSpPr>
          <p:spPr>
            <a:xfrm>
              <a:off x="5902662" y="1204958"/>
              <a:ext cx="150480" cy="198022"/>
            </a:xfrm>
            <a:prstGeom prst="triangl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lgn="ctr"/>
              <a:r>
                <a:rPr kumimoji="1" lang="en-US" altLang="ja-JP" sz="720" noProof="1">
                  <a:solidFill>
                    <a:schemeClr val="tx1"/>
                  </a:solidFill>
                </a:rPr>
                <a:t>3</a:t>
              </a:r>
              <a:endParaRPr kumimoji="1" lang="ja-JP" altLang="en-US" sz="720" dirty="0">
                <a:solidFill>
                  <a:schemeClr val="tx1"/>
                </a:solidFill>
              </a:endParaRPr>
            </a:p>
          </p:txBody>
        </p:sp>
        <p:sp>
          <p:nvSpPr>
            <p:cNvPr id="82" name="楕円 81"/>
            <p:cNvSpPr/>
            <p:nvPr/>
          </p:nvSpPr>
          <p:spPr>
            <a:xfrm>
              <a:off x="6122588" y="1325253"/>
              <a:ext cx="58162" cy="45719"/>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grpSp>
      <p:grpSp>
        <p:nvGrpSpPr>
          <p:cNvPr id="103" name="グループ化 102"/>
          <p:cNvGrpSpPr/>
          <p:nvPr/>
        </p:nvGrpSpPr>
        <p:grpSpPr>
          <a:xfrm>
            <a:off x="5655181" y="1610360"/>
            <a:ext cx="504056" cy="383868"/>
            <a:chOff x="5085485" y="1347737"/>
            <a:chExt cx="504056" cy="396044"/>
          </a:xfrm>
        </p:grpSpPr>
        <p:sp>
          <p:nvSpPr>
            <p:cNvPr id="28" name="正方形/長方形 27"/>
            <p:cNvSpPr/>
            <p:nvPr/>
          </p:nvSpPr>
          <p:spPr>
            <a:xfrm>
              <a:off x="5085485" y="1347737"/>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Rectangle 59"/>
            <p:cNvSpPr>
              <a:spLocks noChangeArrowheads="1"/>
            </p:cNvSpPr>
            <p:nvPr/>
          </p:nvSpPr>
          <p:spPr bwMode="auto">
            <a:xfrm>
              <a:off x="5137926" y="1426419"/>
              <a:ext cx="129523" cy="158945"/>
            </a:xfrm>
            <a:prstGeom prst="rect">
              <a:avLst/>
            </a:prstGeom>
            <a:solidFill>
              <a:schemeClr val="bg1"/>
            </a:solidFill>
            <a:ln w="9525">
              <a:solidFill>
                <a:srgbClr val="0000FF"/>
              </a:solidFill>
              <a:miter lim="800000"/>
              <a:headEnd/>
              <a:tailEnd/>
            </a:ln>
          </p:spPr>
          <p:txBody>
            <a:bodyPr wrap="none" lIns="0" tIns="0" rIns="0" bIns="0" anchor="ctr"/>
            <a:lstStyle/>
            <a:p>
              <a:pPr algn="ctr">
                <a:lnSpc>
                  <a:spcPct val="150000"/>
                </a:lnSpc>
              </a:pPr>
              <a:r>
                <a:rPr lang="en-US" altLang="ja-JP"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72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楕円 29"/>
            <p:cNvSpPr/>
            <p:nvPr/>
          </p:nvSpPr>
          <p:spPr>
            <a:xfrm>
              <a:off x="5371295" y="1376444"/>
              <a:ext cx="210562" cy="208920"/>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720" noProof="1">
                  <a:solidFill>
                    <a:schemeClr val="tx1"/>
                  </a:solidFill>
                </a:rPr>
                <a:t>1</a:t>
              </a:r>
              <a:endParaRPr kumimoji="1" lang="ja-JP" altLang="en-US" sz="720" dirty="0">
                <a:solidFill>
                  <a:schemeClr val="tx1"/>
                </a:solidFill>
              </a:endParaRPr>
            </a:p>
          </p:txBody>
        </p:sp>
        <p:sp>
          <p:nvSpPr>
            <p:cNvPr id="32" name="二等辺三角形 31"/>
            <p:cNvSpPr/>
            <p:nvPr/>
          </p:nvSpPr>
          <p:spPr>
            <a:xfrm>
              <a:off x="5264019" y="1517961"/>
              <a:ext cx="150480" cy="19802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lgn="ctr"/>
              <a:r>
                <a:rPr kumimoji="1" lang="en-US" altLang="ja-JP" sz="720" noProof="1">
                  <a:solidFill>
                    <a:schemeClr val="tx1"/>
                  </a:solidFill>
                </a:rPr>
                <a:t>3</a:t>
              </a:r>
              <a:endParaRPr kumimoji="1" lang="ja-JP" altLang="en-US" sz="720" dirty="0">
                <a:solidFill>
                  <a:schemeClr val="tx1"/>
                </a:solidFill>
              </a:endParaRPr>
            </a:p>
          </p:txBody>
        </p:sp>
        <p:sp>
          <p:nvSpPr>
            <p:cNvPr id="83" name="楕円 82"/>
            <p:cNvSpPr/>
            <p:nvPr/>
          </p:nvSpPr>
          <p:spPr>
            <a:xfrm>
              <a:off x="5477368" y="1639721"/>
              <a:ext cx="58162"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grpSp>
      <p:grpSp>
        <p:nvGrpSpPr>
          <p:cNvPr id="110" name="グループ化 109"/>
          <p:cNvGrpSpPr/>
          <p:nvPr/>
        </p:nvGrpSpPr>
        <p:grpSpPr>
          <a:xfrm>
            <a:off x="5662865" y="5421823"/>
            <a:ext cx="504056" cy="383868"/>
            <a:chOff x="5731497" y="5009234"/>
            <a:chExt cx="504056" cy="396044"/>
          </a:xfrm>
        </p:grpSpPr>
        <p:sp>
          <p:nvSpPr>
            <p:cNvPr id="84" name="正方形/長方形 83"/>
            <p:cNvSpPr/>
            <p:nvPr/>
          </p:nvSpPr>
          <p:spPr>
            <a:xfrm>
              <a:off x="5731497" y="5009234"/>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Rectangle 59"/>
            <p:cNvSpPr>
              <a:spLocks noChangeArrowheads="1"/>
            </p:cNvSpPr>
            <p:nvPr/>
          </p:nvSpPr>
          <p:spPr bwMode="auto">
            <a:xfrm>
              <a:off x="5783938" y="5087916"/>
              <a:ext cx="129523" cy="158945"/>
            </a:xfrm>
            <a:prstGeom prst="rect">
              <a:avLst/>
            </a:prstGeom>
            <a:solidFill>
              <a:srgbClr val="66FFFF"/>
            </a:solidFill>
            <a:ln w="9525">
              <a:solidFill>
                <a:srgbClr val="0000FF"/>
              </a:solidFill>
              <a:miter lim="800000"/>
              <a:headEnd/>
              <a:tailEnd/>
            </a:ln>
          </p:spPr>
          <p:txBody>
            <a:bodyPr wrap="none" lIns="0" tIns="0" rIns="0" bIns="0" anchor="ctr"/>
            <a:lstStyle/>
            <a:p>
              <a:pPr algn="ctr">
                <a:lnSpc>
                  <a:spcPct val="150000"/>
                </a:lnSpc>
              </a:pPr>
              <a:r>
                <a:rPr lang="en-US" altLang="ja-JP" sz="72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2</a:t>
              </a:r>
              <a:endParaRPr lang="en-US" altLang="ja-JP" sz="72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楕円 85"/>
            <p:cNvSpPr/>
            <p:nvPr/>
          </p:nvSpPr>
          <p:spPr>
            <a:xfrm>
              <a:off x="6017307" y="5037941"/>
              <a:ext cx="210562" cy="208920"/>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720" noProof="1">
                  <a:solidFill>
                    <a:schemeClr val="tx1"/>
                  </a:solidFill>
                </a:rPr>
                <a:t>1</a:t>
              </a:r>
              <a:endParaRPr kumimoji="1" lang="ja-JP" altLang="en-US" sz="720" dirty="0">
                <a:solidFill>
                  <a:schemeClr val="tx1"/>
                </a:solidFill>
              </a:endParaRPr>
            </a:p>
          </p:txBody>
        </p:sp>
        <p:sp>
          <p:nvSpPr>
            <p:cNvPr id="87" name="二等辺三角形 86"/>
            <p:cNvSpPr/>
            <p:nvPr/>
          </p:nvSpPr>
          <p:spPr>
            <a:xfrm>
              <a:off x="5910031" y="5179458"/>
              <a:ext cx="150480" cy="198022"/>
            </a:xfrm>
            <a:prstGeom prst="triangl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lgn="ctr"/>
              <a:r>
                <a:rPr kumimoji="1" lang="en-US" altLang="ja-JP" sz="720" noProof="1">
                  <a:solidFill>
                    <a:schemeClr val="tx1"/>
                  </a:solidFill>
                </a:rPr>
                <a:t>3</a:t>
              </a:r>
              <a:endParaRPr kumimoji="1" lang="ja-JP" altLang="en-US" sz="720" dirty="0">
                <a:solidFill>
                  <a:schemeClr val="tx1"/>
                </a:solidFill>
              </a:endParaRPr>
            </a:p>
          </p:txBody>
        </p:sp>
        <p:sp>
          <p:nvSpPr>
            <p:cNvPr id="88" name="楕円 87"/>
            <p:cNvSpPr/>
            <p:nvPr/>
          </p:nvSpPr>
          <p:spPr>
            <a:xfrm>
              <a:off x="6129957" y="5299753"/>
              <a:ext cx="58162"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grpSp>
      <p:grpSp>
        <p:nvGrpSpPr>
          <p:cNvPr id="121" name="グループ化 120"/>
          <p:cNvGrpSpPr/>
          <p:nvPr/>
        </p:nvGrpSpPr>
        <p:grpSpPr>
          <a:xfrm>
            <a:off x="5655496" y="5840588"/>
            <a:ext cx="504056" cy="383868"/>
            <a:chOff x="5724128" y="5553236"/>
            <a:chExt cx="504056" cy="396044"/>
          </a:xfrm>
        </p:grpSpPr>
        <p:sp>
          <p:nvSpPr>
            <p:cNvPr id="89" name="正方形/長方形 88"/>
            <p:cNvSpPr/>
            <p:nvPr/>
          </p:nvSpPr>
          <p:spPr>
            <a:xfrm>
              <a:off x="5724128" y="5553236"/>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Rectangle 59"/>
            <p:cNvSpPr>
              <a:spLocks noChangeArrowheads="1"/>
            </p:cNvSpPr>
            <p:nvPr/>
          </p:nvSpPr>
          <p:spPr bwMode="auto">
            <a:xfrm>
              <a:off x="5844360" y="5759741"/>
              <a:ext cx="80424" cy="108561"/>
            </a:xfrm>
            <a:prstGeom prst="rect">
              <a:avLst/>
            </a:prstGeom>
            <a:solidFill>
              <a:schemeClr val="bg1"/>
            </a:solidFill>
            <a:ln w="9525">
              <a:solidFill>
                <a:srgbClr val="0000FF"/>
              </a:solidFill>
              <a:miter lim="800000"/>
              <a:headEnd/>
              <a:tailEnd/>
            </a:ln>
          </p:spPr>
          <p:txBody>
            <a:bodyPr wrap="none" lIns="0" tIns="0" rIns="0" bIns="0" anchor="ctr"/>
            <a:lstStyle/>
            <a:p>
              <a:pPr algn="ctr">
                <a:lnSpc>
                  <a:spcPct val="150000"/>
                </a:lnSpc>
              </a:pPr>
              <a:endParaRPr lang="en-US" altLang="ja-JP" sz="72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楕円 90"/>
            <p:cNvSpPr/>
            <p:nvPr/>
          </p:nvSpPr>
          <p:spPr>
            <a:xfrm>
              <a:off x="5959054" y="5638493"/>
              <a:ext cx="174018" cy="172661"/>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cxnSp>
          <p:nvCxnSpPr>
            <p:cNvPr id="101" name="直線コネクタ 100"/>
            <p:cNvCxnSpPr/>
            <p:nvPr/>
          </p:nvCxnSpPr>
          <p:spPr>
            <a:xfrm>
              <a:off x="6050580" y="5602481"/>
              <a:ext cx="0" cy="297554"/>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113" name="正方形/長方形 112"/>
            <p:cNvSpPr/>
            <p:nvPr/>
          </p:nvSpPr>
          <p:spPr>
            <a:xfrm>
              <a:off x="5815523" y="5597843"/>
              <a:ext cx="32914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2" name="グループ化 121"/>
          <p:cNvGrpSpPr/>
          <p:nvPr/>
        </p:nvGrpSpPr>
        <p:grpSpPr>
          <a:xfrm>
            <a:off x="5657112" y="6251904"/>
            <a:ext cx="504056" cy="383868"/>
            <a:chOff x="5087857" y="5835859"/>
            <a:chExt cx="504056" cy="396044"/>
          </a:xfrm>
        </p:grpSpPr>
        <p:sp>
          <p:nvSpPr>
            <p:cNvPr id="114" name="正方形/長方形 113"/>
            <p:cNvSpPr/>
            <p:nvPr/>
          </p:nvSpPr>
          <p:spPr>
            <a:xfrm>
              <a:off x="5087857" y="5835859"/>
              <a:ext cx="504056" cy="396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Rectangle 59"/>
            <p:cNvSpPr>
              <a:spLocks noChangeArrowheads="1"/>
            </p:cNvSpPr>
            <p:nvPr/>
          </p:nvSpPr>
          <p:spPr bwMode="auto">
            <a:xfrm>
              <a:off x="5208089" y="6043680"/>
              <a:ext cx="80424" cy="108561"/>
            </a:xfrm>
            <a:prstGeom prst="rect">
              <a:avLst/>
            </a:prstGeom>
            <a:solidFill>
              <a:schemeClr val="bg1"/>
            </a:solidFill>
            <a:ln w="9525">
              <a:solidFill>
                <a:srgbClr val="0000FF"/>
              </a:solidFill>
              <a:miter lim="800000"/>
              <a:headEnd/>
              <a:tailEnd/>
            </a:ln>
          </p:spPr>
          <p:txBody>
            <a:bodyPr wrap="none" lIns="0" tIns="0" rIns="0" bIns="0" anchor="ctr"/>
            <a:lstStyle/>
            <a:p>
              <a:pPr algn="ctr">
                <a:lnSpc>
                  <a:spcPct val="150000"/>
                </a:lnSpc>
              </a:pPr>
              <a:endParaRPr lang="en-US" altLang="ja-JP" sz="72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6" name="楕円 115"/>
            <p:cNvSpPr/>
            <p:nvPr/>
          </p:nvSpPr>
          <p:spPr>
            <a:xfrm>
              <a:off x="5322783" y="5921116"/>
              <a:ext cx="174018" cy="172661"/>
            </a:xfrm>
            <a:prstGeom prst="ellipse">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kumimoji="1" lang="ja-JP" altLang="en-US" sz="720" dirty="0">
                <a:solidFill>
                  <a:schemeClr val="tx1"/>
                </a:solidFill>
              </a:endParaRPr>
            </a:p>
          </p:txBody>
        </p:sp>
        <p:sp>
          <p:nvSpPr>
            <p:cNvPr id="118" name="正方形/長方形 117"/>
            <p:cNvSpPr/>
            <p:nvPr/>
          </p:nvSpPr>
          <p:spPr>
            <a:xfrm>
              <a:off x="5179252" y="5880466"/>
              <a:ext cx="329145" cy="302481"/>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0" name="直線コネクタ 119"/>
            <p:cNvCxnSpPr/>
            <p:nvPr/>
          </p:nvCxnSpPr>
          <p:spPr>
            <a:xfrm>
              <a:off x="5179252" y="6005920"/>
              <a:ext cx="328853"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p:cNvGrpSpPr/>
          <p:nvPr/>
        </p:nvGrpSpPr>
        <p:grpSpPr>
          <a:xfrm>
            <a:off x="5659119" y="4140241"/>
            <a:ext cx="504056" cy="383868"/>
            <a:chOff x="5792390" y="4140241"/>
            <a:chExt cx="504056" cy="383868"/>
          </a:xfrm>
        </p:grpSpPr>
        <p:sp>
          <p:nvSpPr>
            <p:cNvPr id="93" name="正方形/長方形 92"/>
            <p:cNvSpPr/>
            <p:nvPr/>
          </p:nvSpPr>
          <p:spPr>
            <a:xfrm>
              <a:off x="5792390" y="4140241"/>
              <a:ext cx="504056" cy="3838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5845152" y="4174691"/>
              <a:ext cx="398265" cy="293182"/>
            </a:xfrm>
            <a:prstGeom prst="rect">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p:cNvSpPr/>
            <p:nvPr/>
          </p:nvSpPr>
          <p:spPr>
            <a:xfrm>
              <a:off x="5876306" y="4188332"/>
              <a:ext cx="348816" cy="272576"/>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7" name="直線矢印コネクタ 96"/>
            <p:cNvCxnSpPr/>
            <p:nvPr/>
          </p:nvCxnSpPr>
          <p:spPr>
            <a:xfrm>
              <a:off x="6042574" y="4445517"/>
              <a:ext cx="11902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5950303" y="4195562"/>
              <a:ext cx="119022" cy="0"/>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a:off x="5937232" y="4183319"/>
              <a:ext cx="0" cy="278754"/>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a:off x="6171248" y="4180970"/>
              <a:ext cx="0" cy="278754"/>
            </a:xfrm>
            <a:prstGeom prst="line">
              <a:avLst/>
            </a:prstGeom>
            <a:ln w="12700">
              <a:solidFill>
                <a:srgbClr val="66FFFF"/>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p:cNvGrpSpPr/>
          <p:nvPr/>
        </p:nvGrpSpPr>
        <p:grpSpPr>
          <a:xfrm>
            <a:off x="6743263" y="1124744"/>
            <a:ext cx="1666875" cy="3737594"/>
            <a:chOff x="6876534" y="1545947"/>
            <a:chExt cx="1666875" cy="3737594"/>
          </a:xfrm>
        </p:grpSpPr>
        <p:pic>
          <p:nvPicPr>
            <p:cNvPr id="2" name="図 1"/>
            <p:cNvPicPr>
              <a:picLocks noChangeAspect="1"/>
            </p:cNvPicPr>
            <p:nvPr/>
          </p:nvPicPr>
          <p:blipFill>
            <a:blip r:embed="rId2"/>
            <a:stretch>
              <a:fillRect/>
            </a:stretch>
          </p:blipFill>
          <p:spPr>
            <a:xfrm>
              <a:off x="6876534" y="1545947"/>
              <a:ext cx="1666875" cy="3543300"/>
            </a:xfrm>
            <a:prstGeom prst="rect">
              <a:avLst/>
            </a:prstGeom>
          </p:spPr>
        </p:pic>
        <p:pic>
          <p:nvPicPr>
            <p:cNvPr id="10" name="図 9"/>
            <p:cNvPicPr>
              <a:picLocks noChangeAspect="1"/>
            </p:cNvPicPr>
            <p:nvPr/>
          </p:nvPicPr>
          <p:blipFill>
            <a:blip r:embed="rId3"/>
            <a:stretch>
              <a:fillRect/>
            </a:stretch>
          </p:blipFill>
          <p:spPr>
            <a:xfrm>
              <a:off x="6884608" y="2712112"/>
              <a:ext cx="780952" cy="2571429"/>
            </a:xfrm>
            <a:prstGeom prst="rect">
              <a:avLst/>
            </a:prstGeom>
          </p:spPr>
        </p:pic>
      </p:grpSp>
      <p:grpSp>
        <p:nvGrpSpPr>
          <p:cNvPr id="13" name="グループ化 12"/>
          <p:cNvGrpSpPr/>
          <p:nvPr/>
        </p:nvGrpSpPr>
        <p:grpSpPr>
          <a:xfrm>
            <a:off x="5652120" y="4971098"/>
            <a:ext cx="504056" cy="383868"/>
            <a:chOff x="5785391" y="4971098"/>
            <a:chExt cx="504056" cy="383868"/>
          </a:xfrm>
        </p:grpSpPr>
        <p:sp>
          <p:nvSpPr>
            <p:cNvPr id="111" name="正方形/長方形 110"/>
            <p:cNvSpPr/>
            <p:nvPr/>
          </p:nvSpPr>
          <p:spPr>
            <a:xfrm>
              <a:off x="5785391" y="4971098"/>
              <a:ext cx="504056" cy="3838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p:cNvSpPr/>
            <p:nvPr/>
          </p:nvSpPr>
          <p:spPr>
            <a:xfrm>
              <a:off x="5834541" y="5012061"/>
              <a:ext cx="398265" cy="293182"/>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矢印コネクタ 129"/>
            <p:cNvCxnSpPr/>
            <p:nvPr/>
          </p:nvCxnSpPr>
          <p:spPr>
            <a:xfrm>
              <a:off x="6130273" y="5109406"/>
              <a:ext cx="0" cy="11536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a:off x="5946255" y="5085184"/>
              <a:ext cx="0" cy="115363"/>
            </a:xfrm>
            <a:prstGeom prst="straightConnector1">
              <a:avLst/>
            </a:prstGeom>
            <a:ln>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6002112" y="5229620"/>
              <a:ext cx="228107" cy="7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p:cNvSpPr/>
            <p:nvPr/>
          </p:nvSpPr>
          <p:spPr>
            <a:xfrm>
              <a:off x="6003472" y="5019298"/>
              <a:ext cx="228107" cy="6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9" name="直線コネクタ 128"/>
            <p:cNvCxnSpPr/>
            <p:nvPr/>
          </p:nvCxnSpPr>
          <p:spPr>
            <a:xfrm>
              <a:off x="5839564" y="5086957"/>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p:nvPr/>
          </p:nvCxnSpPr>
          <p:spPr>
            <a:xfrm>
              <a:off x="5844529" y="5226981"/>
              <a:ext cx="390582" cy="0"/>
            </a:xfrm>
            <a:prstGeom prst="line">
              <a:avLst/>
            </a:prstGeom>
            <a:ln w="9525">
              <a:solidFill>
                <a:srgbClr val="66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6832467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532495" y="716859"/>
            <a:ext cx="4136166" cy="415498"/>
          </a:xfrm>
          <a:prstGeom prst="rect">
            <a:avLst/>
          </a:prstGeom>
        </p:spPr>
        <p:txBody>
          <a:bodyPr wrap="square">
            <a:spAutoFit/>
          </a:bodyPr>
          <a:lstStyle/>
          <a:p>
            <a:pPr>
              <a:lnSpc>
                <a:spcPct val="150000"/>
              </a:lnSpc>
            </a:pPr>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⑤ OCR</a:t>
            </a:r>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120" b="1" noProof="1">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 and output characters from an image</a:t>
            </a:r>
            <a:r>
              <a:rPr lang="ja-JP" altLang="en-US" sz="1120" b="1">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 name="正方形/長方形 11"/>
          <p:cNvSpPr/>
          <p:nvPr/>
        </p:nvSpPr>
        <p:spPr>
          <a:xfrm>
            <a:off x="728547" y="1167135"/>
            <a:ext cx="3600400" cy="461665"/>
          </a:xfrm>
          <a:prstGeom prst="rect">
            <a:avLst/>
          </a:prstGeom>
        </p:spPr>
        <p:txBody>
          <a:bodyPr wrap="square">
            <a:spAutoFit/>
          </a:bodyPr>
          <a:lstStyle/>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b="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OCR</a:t>
            </a:r>
          </a:p>
          <a:p>
            <a:r>
              <a:rPr lang="ja-JP" altLang="en-US" sz="96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execution If not checked, it will be non-execution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167472" y="388945"/>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2883026" y="350637"/>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658616" y="321721"/>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27" name="正方形/長方形 26"/>
          <p:cNvSpPr/>
          <p:nvPr/>
        </p:nvSpPr>
        <p:spPr>
          <a:xfrm>
            <a:off x="680651" y="2060848"/>
            <a:ext cx="6513703" cy="3490186"/>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Read Area</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clicked, the button changes color and allows you to mouse over the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on the Set screen. Move the mouse cursor to the start point, right-click, and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continue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moving and releasing the mouse at the end point.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image area with the mouse or click the button again to restore the button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You can also specify the area directly by number</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Numbers are in units of "pixels" and the upper left is 0,0)</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Reads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characters from the area range set here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 specify the whole area by clicking Whole Range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 a </a:t>
            </a:r>
            <a:r>
              <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 </a:t>
            </a:r>
            <a:r>
              <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switch the border width between 2 pix/1 pix each time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Double</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-clicking also displays a color palette where you can change the color of the border.</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Search</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Adjust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②③④⑤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checked in Search and a pattern search has already been performed and there is a difference between the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registered image position and the current set image position (Shift Position X, Y is non-zero),</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area specified here will be shifted by that amount.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Therefore, in this condition, when you specify the area,</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 confirmation message appears asking whether to "Pattern Replace" as shown on the right.</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Click "OK" to execute "Pattern Replace" and make the current pattern detection position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new reference position.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28" name="グループ化 27"/>
          <p:cNvGrpSpPr/>
          <p:nvPr/>
        </p:nvGrpSpPr>
        <p:grpSpPr>
          <a:xfrm>
            <a:off x="1239025" y="3706303"/>
            <a:ext cx="144016" cy="144016"/>
            <a:chOff x="827584" y="5805264"/>
            <a:chExt cx="144016" cy="144016"/>
          </a:xfrm>
        </p:grpSpPr>
        <p:sp>
          <p:nvSpPr>
            <p:cNvPr id="29" name="正方形/長方形 28"/>
            <p:cNvSpPr/>
            <p:nvPr/>
          </p:nvSpPr>
          <p:spPr>
            <a:xfrm>
              <a:off x="827584" y="5805264"/>
              <a:ext cx="144016" cy="14401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864042" y="5827488"/>
              <a:ext cx="78399" cy="8366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1" name="図 30"/>
          <p:cNvPicPr>
            <a:picLocks noChangeAspect="1"/>
          </p:cNvPicPr>
          <p:nvPr/>
        </p:nvPicPr>
        <p:blipFill>
          <a:blip r:embed="rId2"/>
          <a:stretch>
            <a:fillRect/>
          </a:stretch>
        </p:blipFill>
        <p:spPr>
          <a:xfrm>
            <a:off x="7668344" y="3235655"/>
            <a:ext cx="968606" cy="1399097"/>
          </a:xfrm>
          <a:prstGeom prst="rect">
            <a:avLst/>
          </a:prstGeom>
        </p:spPr>
      </p:pic>
      <p:grpSp>
        <p:nvGrpSpPr>
          <p:cNvPr id="3" name="グループ化 2"/>
          <p:cNvGrpSpPr/>
          <p:nvPr/>
        </p:nvGrpSpPr>
        <p:grpSpPr>
          <a:xfrm>
            <a:off x="6410025" y="3275365"/>
            <a:ext cx="784329" cy="847800"/>
            <a:chOff x="7194355" y="2071246"/>
            <a:chExt cx="784329" cy="847800"/>
          </a:xfrm>
        </p:grpSpPr>
        <p:sp>
          <p:nvSpPr>
            <p:cNvPr id="32" name="正方形/長方形 31"/>
            <p:cNvSpPr/>
            <p:nvPr/>
          </p:nvSpPr>
          <p:spPr>
            <a:xfrm>
              <a:off x="7249773" y="2179240"/>
              <a:ext cx="678255" cy="551846"/>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左矢印 33"/>
            <p:cNvSpPr/>
            <p:nvPr/>
          </p:nvSpPr>
          <p:spPr>
            <a:xfrm rot="5400000">
              <a:off x="7843840" y="2784203"/>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7249773" y="2179239"/>
              <a:ext cx="678255" cy="55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左矢印 35"/>
            <p:cNvSpPr/>
            <p:nvPr/>
          </p:nvSpPr>
          <p:spPr>
            <a:xfrm rot="5400000">
              <a:off x="7170347" y="2095254"/>
              <a:ext cx="158851" cy="110836"/>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7" name="図 36"/>
          <p:cNvPicPr>
            <a:picLocks noChangeAspect="1"/>
          </p:cNvPicPr>
          <p:nvPr/>
        </p:nvPicPr>
        <p:blipFill>
          <a:blip r:embed="rId3"/>
          <a:stretch>
            <a:fillRect/>
          </a:stretch>
        </p:blipFill>
        <p:spPr>
          <a:xfrm>
            <a:off x="3819542" y="3434217"/>
            <a:ext cx="371429" cy="171429"/>
          </a:xfrm>
          <a:prstGeom prst="rect">
            <a:avLst/>
          </a:prstGeom>
        </p:spPr>
      </p:pic>
      <p:pic>
        <p:nvPicPr>
          <p:cNvPr id="38" name="図 37"/>
          <p:cNvPicPr>
            <a:picLocks noChangeAspect="1"/>
          </p:cNvPicPr>
          <p:nvPr/>
        </p:nvPicPr>
        <p:blipFill>
          <a:blip r:embed="rId4"/>
          <a:stretch>
            <a:fillRect/>
          </a:stretch>
        </p:blipFill>
        <p:spPr>
          <a:xfrm>
            <a:off x="5916418" y="4916820"/>
            <a:ext cx="3031516" cy="1585006"/>
          </a:xfrm>
          <a:prstGeom prst="rect">
            <a:avLst/>
          </a:prstGeom>
        </p:spPr>
      </p:pic>
      <p:sp>
        <p:nvSpPr>
          <p:cNvPr id="24" name="正方形/長方形 23"/>
          <p:cNvSpPr/>
          <p:nvPr/>
        </p:nvSpPr>
        <p:spPr>
          <a:xfrm>
            <a:off x="5865803" y="411109"/>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grpSp>
        <p:nvGrpSpPr>
          <p:cNvPr id="9" name="グループ化 8"/>
          <p:cNvGrpSpPr/>
          <p:nvPr/>
        </p:nvGrpSpPr>
        <p:grpSpPr>
          <a:xfrm>
            <a:off x="5443258" y="1120905"/>
            <a:ext cx="3502191" cy="1871207"/>
            <a:chOff x="4905359" y="1026278"/>
            <a:chExt cx="3502191" cy="1871207"/>
          </a:xfrm>
        </p:grpSpPr>
        <p:grpSp>
          <p:nvGrpSpPr>
            <p:cNvPr id="4" name="グループ化 3"/>
            <p:cNvGrpSpPr/>
            <p:nvPr/>
          </p:nvGrpSpPr>
          <p:grpSpPr>
            <a:xfrm>
              <a:off x="4905359" y="1026278"/>
              <a:ext cx="3502191" cy="1871207"/>
              <a:chOff x="4905359" y="1026278"/>
              <a:chExt cx="3502191" cy="1871207"/>
            </a:xfrm>
          </p:grpSpPr>
          <p:pic>
            <p:nvPicPr>
              <p:cNvPr id="5" name="図 4"/>
              <p:cNvPicPr>
                <a:picLocks noChangeAspect="1"/>
              </p:cNvPicPr>
              <p:nvPr/>
            </p:nvPicPr>
            <p:blipFill>
              <a:blip r:embed="rId5"/>
              <a:stretch>
                <a:fillRect/>
              </a:stretch>
            </p:blipFill>
            <p:spPr>
              <a:xfrm>
                <a:off x="4905359" y="1026278"/>
                <a:ext cx="3502191" cy="1871207"/>
              </a:xfrm>
              <a:prstGeom prst="rect">
                <a:avLst/>
              </a:prstGeom>
            </p:spPr>
          </p:pic>
          <p:pic>
            <p:nvPicPr>
              <p:cNvPr id="2" name="図 1"/>
              <p:cNvPicPr>
                <a:picLocks noChangeAspect="1"/>
              </p:cNvPicPr>
              <p:nvPr/>
            </p:nvPicPr>
            <p:blipFill>
              <a:blip r:embed="rId6"/>
              <a:stretch>
                <a:fillRect/>
              </a:stretch>
            </p:blipFill>
            <p:spPr>
              <a:xfrm>
                <a:off x="4983589" y="2145160"/>
                <a:ext cx="732447" cy="652464"/>
              </a:xfrm>
              <a:prstGeom prst="rect">
                <a:avLst/>
              </a:prstGeom>
            </p:spPr>
          </p:pic>
        </p:grpSp>
        <p:pic>
          <p:nvPicPr>
            <p:cNvPr id="6" name="図 5"/>
            <p:cNvPicPr>
              <a:picLocks noChangeAspect="1"/>
            </p:cNvPicPr>
            <p:nvPr/>
          </p:nvPicPr>
          <p:blipFill>
            <a:blip r:embed="rId7"/>
            <a:stretch>
              <a:fillRect/>
            </a:stretch>
          </p:blipFill>
          <p:spPr>
            <a:xfrm>
              <a:off x="4948896" y="2121536"/>
              <a:ext cx="818015" cy="758306"/>
            </a:xfrm>
            <a:prstGeom prst="rect">
              <a:avLst/>
            </a:prstGeom>
          </p:spPr>
        </p:pic>
        <p:pic>
          <p:nvPicPr>
            <p:cNvPr id="8" name="図 7"/>
            <p:cNvPicPr>
              <a:picLocks noChangeAspect="1"/>
            </p:cNvPicPr>
            <p:nvPr/>
          </p:nvPicPr>
          <p:blipFill>
            <a:blip r:embed="rId8"/>
            <a:stretch>
              <a:fillRect/>
            </a:stretch>
          </p:blipFill>
          <p:spPr>
            <a:xfrm>
              <a:off x="7569126" y="2052685"/>
              <a:ext cx="792088" cy="115633"/>
            </a:xfrm>
            <a:prstGeom prst="rect">
              <a:avLst/>
            </a:prstGeom>
          </p:spPr>
        </p:pic>
      </p:grpSp>
      <p:sp>
        <p:nvSpPr>
          <p:cNvPr id="26" name="楕円 25"/>
          <p:cNvSpPr/>
          <p:nvPr/>
        </p:nvSpPr>
        <p:spPr>
          <a:xfrm>
            <a:off x="5325923" y="1239791"/>
            <a:ext cx="1093955" cy="1036747"/>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41347493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5076056" y="1015177"/>
            <a:ext cx="3353946" cy="1795670"/>
            <a:chOff x="5076056" y="1015177"/>
            <a:chExt cx="3353946" cy="1795670"/>
          </a:xfrm>
        </p:grpSpPr>
        <p:grpSp>
          <p:nvGrpSpPr>
            <p:cNvPr id="4" name="グループ化 3"/>
            <p:cNvGrpSpPr/>
            <p:nvPr/>
          </p:nvGrpSpPr>
          <p:grpSpPr>
            <a:xfrm>
              <a:off x="5076056" y="1015177"/>
              <a:ext cx="3353946" cy="1795670"/>
              <a:chOff x="5076056" y="1015177"/>
              <a:chExt cx="3353946" cy="1795670"/>
            </a:xfrm>
          </p:grpSpPr>
          <p:pic>
            <p:nvPicPr>
              <p:cNvPr id="24" name="図 23"/>
              <p:cNvPicPr>
                <a:picLocks noChangeAspect="1"/>
              </p:cNvPicPr>
              <p:nvPr/>
            </p:nvPicPr>
            <p:blipFill>
              <a:blip r:embed="rId2"/>
              <a:stretch>
                <a:fillRect/>
              </a:stretch>
            </p:blipFill>
            <p:spPr>
              <a:xfrm>
                <a:off x="5076056" y="1015177"/>
                <a:ext cx="3353946" cy="1795670"/>
              </a:xfrm>
              <a:prstGeom prst="rect">
                <a:avLst/>
              </a:prstGeom>
            </p:spPr>
          </p:pic>
          <p:pic>
            <p:nvPicPr>
              <p:cNvPr id="15" name="図 14"/>
              <p:cNvPicPr>
                <a:picLocks noChangeAspect="1"/>
              </p:cNvPicPr>
              <p:nvPr/>
            </p:nvPicPr>
            <p:blipFill>
              <a:blip r:embed="rId3"/>
              <a:stretch>
                <a:fillRect/>
              </a:stretch>
            </p:blipFill>
            <p:spPr>
              <a:xfrm>
                <a:off x="5148065" y="2101622"/>
                <a:ext cx="703896" cy="627031"/>
              </a:xfrm>
              <a:prstGeom prst="rect">
                <a:avLst/>
              </a:prstGeom>
            </p:spPr>
          </p:pic>
        </p:grpSp>
        <p:pic>
          <p:nvPicPr>
            <p:cNvPr id="23" name="図 22"/>
            <p:cNvPicPr>
              <a:picLocks noChangeAspect="1"/>
            </p:cNvPicPr>
            <p:nvPr/>
          </p:nvPicPr>
          <p:blipFill>
            <a:blip r:embed="rId4"/>
            <a:stretch>
              <a:fillRect/>
            </a:stretch>
          </p:blipFill>
          <p:spPr>
            <a:xfrm>
              <a:off x="5092120" y="2016832"/>
              <a:ext cx="818015" cy="758306"/>
            </a:xfrm>
            <a:prstGeom prst="rect">
              <a:avLst/>
            </a:prstGeom>
          </p:spPr>
        </p:pic>
        <p:pic>
          <p:nvPicPr>
            <p:cNvPr id="25" name="図 24"/>
            <p:cNvPicPr>
              <a:picLocks noChangeAspect="1"/>
            </p:cNvPicPr>
            <p:nvPr/>
          </p:nvPicPr>
          <p:blipFill>
            <a:blip r:embed="rId5"/>
            <a:stretch>
              <a:fillRect/>
            </a:stretch>
          </p:blipFill>
          <p:spPr>
            <a:xfrm>
              <a:off x="7609288" y="1985989"/>
              <a:ext cx="792088" cy="115633"/>
            </a:xfrm>
            <a:prstGeom prst="rect">
              <a:avLst/>
            </a:prstGeom>
          </p:spPr>
        </p:pic>
      </p:grpSp>
      <p:sp>
        <p:nvSpPr>
          <p:cNvPr id="12" name="正方形/長方形 11"/>
          <p:cNvSpPr/>
          <p:nvPr/>
        </p:nvSpPr>
        <p:spPr>
          <a:xfrm>
            <a:off x="614451" y="1085215"/>
            <a:ext cx="4101565" cy="830997"/>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Reading Mode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mode for recognizing characters from images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Auto doesn't recognize it well, try changing it.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182484" y="378620"/>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2880808" y="350923"/>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614451" y="318367"/>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5922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5910135" y="404543"/>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27" name="正方形/長方形 26"/>
          <p:cNvSpPr/>
          <p:nvPr/>
        </p:nvSpPr>
        <p:spPr>
          <a:xfrm>
            <a:off x="971600" y="3104517"/>
            <a:ext cx="7956376" cy="2529923"/>
          </a:xfrm>
          <a:prstGeom prst="rect">
            <a:avLst/>
          </a:prstGeom>
        </p:spPr>
        <p:txBody>
          <a:bodyPr wrap="square">
            <a:spAutoFit/>
          </a:bodyPr>
          <a:lstStyle/>
          <a:p>
            <a:pPr>
              <a:lnSpc>
                <a:spcPct val="150000"/>
              </a:lnSpc>
            </a:pPr>
            <a:r>
              <a:rPr lang="en-US" altLang="ja-JP" sz="960" b="1" noProof="1">
                <a:latin typeface="Consolas" panose="020B0609020204030204" pitchFamily="49" charset="0"/>
                <a:ea typeface="Yu Gothic UI" panose="020B0500000000000000" pitchFamily="50" charset="-128"/>
              </a:rPr>
              <a:t>Auto</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Fully automatic segmentation without OSD (default)</a:t>
            </a:r>
          </a:p>
          <a:p>
            <a:pPr>
              <a:lnSpc>
                <a:spcPct val="150000"/>
              </a:lnSpc>
            </a:pPr>
            <a:r>
              <a:rPr lang="en-US" altLang="ja-JP" sz="960" b="1" noProof="1">
                <a:latin typeface="Consolas" panose="020B0609020204030204" pitchFamily="49" charset="0"/>
                <a:ea typeface="Yu Gothic UI" panose="020B0500000000000000" pitchFamily="50" charset="-128"/>
              </a:rPr>
              <a:t>SingleColumn</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Assume one column of variable-size text</a:t>
            </a:r>
          </a:p>
          <a:p>
            <a:pPr>
              <a:lnSpc>
                <a:spcPct val="150000"/>
              </a:lnSpc>
            </a:pPr>
            <a:r>
              <a:rPr lang="en-US" altLang="ja-JP" sz="960" b="1" noProof="1">
                <a:latin typeface="Consolas" panose="020B0609020204030204" pitchFamily="49" charset="0"/>
                <a:ea typeface="Yu Gothic UI" panose="020B0500000000000000" pitchFamily="50" charset="-128"/>
              </a:rPr>
              <a:t>SingleBlockVert: Consider a single vertical text block</a:t>
            </a:r>
          </a:p>
          <a:p>
            <a:pPr>
              <a:lnSpc>
                <a:spcPct val="150000"/>
              </a:lnSpc>
            </a:pPr>
            <a:r>
              <a:rPr lang="en-US" altLang="ja-JP" sz="960" b="1" noProof="1">
                <a:latin typeface="Consolas" panose="020B0609020204030204" pitchFamily="49" charset="0"/>
                <a:ea typeface="Yu Gothic UI" panose="020B0500000000000000" pitchFamily="50" charset="-128"/>
              </a:rPr>
              <a:t>SingleBlock</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Treat as a single block of text (only horizontal text differs from SingleBlockVert)</a:t>
            </a:r>
          </a:p>
          <a:p>
            <a:pPr>
              <a:lnSpc>
                <a:spcPct val="150000"/>
              </a:lnSpc>
            </a:pPr>
            <a:r>
              <a:rPr lang="en-US" altLang="ja-JP" sz="960" b="1" noProof="1">
                <a:latin typeface="Consolas" panose="020B0609020204030204" pitchFamily="49" charset="0"/>
                <a:ea typeface="Yu Gothic UI" panose="020B0500000000000000" pitchFamily="50" charset="-128"/>
              </a:rPr>
              <a:t>SingleLine</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Treat images as single lines of text</a:t>
            </a:r>
          </a:p>
          <a:p>
            <a:pPr>
              <a:lnSpc>
                <a:spcPct val="150000"/>
              </a:lnSpc>
            </a:pPr>
            <a:r>
              <a:rPr lang="en-US" altLang="ja-JP" sz="960" b="1" noProof="1">
                <a:latin typeface="Consolas" panose="020B0609020204030204" pitchFamily="49" charset="0"/>
                <a:ea typeface="Yu Gothic UI" panose="020B0500000000000000" pitchFamily="50" charset="-128"/>
              </a:rPr>
              <a:t>SingleWord</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Treat images as words</a:t>
            </a:r>
          </a:p>
          <a:p>
            <a:pPr>
              <a:lnSpc>
                <a:spcPct val="150000"/>
              </a:lnSpc>
            </a:pPr>
            <a:r>
              <a:rPr lang="en-US" altLang="ja-JP" sz="960" b="1" noProof="1">
                <a:latin typeface="Consolas" panose="020B0609020204030204" pitchFamily="49" charset="0"/>
                <a:ea typeface="Yu Gothic UI" panose="020B0500000000000000" pitchFamily="50" charset="-128"/>
              </a:rPr>
              <a:t>CircleWord</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regarded as a single word in a circle (Examples: </a:t>
            </a:r>
            <a:r>
              <a:rPr lang="ja-JP" altLang="en-US" sz="960" b="1" noProof="1">
                <a:latin typeface="Consolas" panose="020B0609020204030204" pitchFamily="49" charset="0"/>
                <a:ea typeface="Yu Gothic UI" panose="020B0500000000000000" pitchFamily="50" charset="-128"/>
              </a:rPr>
              <a:t>①</a:t>
            </a:r>
            <a:r>
              <a:rPr lang="en-US" altLang="ja-JP" sz="960" b="1" noProof="1" smtClean="0">
                <a:latin typeface="Consolas" panose="020B0609020204030204" pitchFamily="49" charset="0"/>
                <a:ea typeface="Yu Gothic UI" panose="020B0500000000000000" pitchFamily="50" charset="-128"/>
              </a:rPr>
              <a:t>, </a:t>
            </a:r>
            <a:r>
              <a:rPr lang="ja-JP" altLang="en-US" sz="960" b="1" noProof="1" smtClean="0">
                <a:latin typeface="Consolas" panose="020B0609020204030204" pitchFamily="49" charset="0"/>
                <a:ea typeface="Yu Gothic UI" panose="020B0500000000000000" pitchFamily="50" charset="-128"/>
              </a:rPr>
              <a:t>⑥</a:t>
            </a:r>
            <a:r>
              <a:rPr lang="en-US" altLang="ja-JP" sz="960" b="1" noProof="1" smtClean="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etc.)</a:t>
            </a:r>
          </a:p>
          <a:p>
            <a:pPr>
              <a:lnSpc>
                <a:spcPct val="150000"/>
              </a:lnSpc>
            </a:pPr>
            <a:r>
              <a:rPr lang="en-US" altLang="ja-JP" sz="960" b="1" noProof="1">
                <a:latin typeface="Consolas" panose="020B0609020204030204" pitchFamily="49" charset="0"/>
                <a:ea typeface="Yu Gothic UI" panose="020B0500000000000000" pitchFamily="50" charset="-128"/>
              </a:rPr>
              <a:t>SingleChar</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Treat images as one character </a:t>
            </a:r>
            <a:r>
              <a:rPr lang="ja-JP" altLang="en-US" sz="960" b="1" noProof="1">
                <a:solidFill>
                  <a:srgbClr val="FF0000"/>
                </a:solidFill>
                <a:latin typeface="Consolas" panose="020B0609020204030204" pitchFamily="49" charset="0"/>
                <a:ea typeface="Yu Gothic UI" panose="020B0500000000000000" pitchFamily="50" charset="-128"/>
              </a:rPr>
              <a:t>(* This mode must be set for single-character images.)</a:t>
            </a:r>
            <a:endParaRPr lang="ja-JP" altLang="en-US" sz="960" b="1" dirty="0">
              <a:solidFill>
                <a:srgbClr val="FF0000"/>
              </a:solidFill>
              <a:latin typeface="Consolas" panose="020B0609020204030204" pitchFamily="49" charset="0"/>
              <a:ea typeface="Yu Gothic UI" panose="020B0500000000000000" pitchFamily="50" charset="-128"/>
            </a:endParaRPr>
          </a:p>
          <a:p>
            <a:pPr>
              <a:lnSpc>
                <a:spcPct val="150000"/>
              </a:lnSpc>
            </a:pPr>
            <a:r>
              <a:rPr lang="en-US" altLang="ja-JP" sz="960" b="1" noProof="1">
                <a:latin typeface="Consolas" panose="020B0609020204030204" pitchFamily="49" charset="0"/>
                <a:ea typeface="Yu Gothic UI" panose="020B0500000000000000" pitchFamily="50" charset="-128"/>
              </a:rPr>
              <a:t>SparseText</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Spotty text. Find as many words as possible in a specific order (no angle)</a:t>
            </a:r>
          </a:p>
          <a:p>
            <a:pPr>
              <a:lnSpc>
                <a:spcPct val="150000"/>
              </a:lnSpc>
            </a:pPr>
            <a:r>
              <a:rPr lang="en-US" altLang="ja-JP" sz="960" b="1" noProof="1">
                <a:latin typeface="Consolas" panose="020B0609020204030204" pitchFamily="49" charset="0"/>
                <a:ea typeface="Yu Gothic UI" panose="020B0500000000000000" pitchFamily="50" charset="-128"/>
              </a:rPr>
              <a:t>SparseTextOsd</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Perform character angle detection (OSD) and detect as many words as possible as patchy text</a:t>
            </a:r>
          </a:p>
          <a:p>
            <a:pPr>
              <a:lnSpc>
                <a:spcPct val="150000"/>
              </a:lnSpc>
            </a:pPr>
            <a:r>
              <a:rPr lang="en-US" altLang="ja-JP" sz="960" b="1" noProof="1">
                <a:latin typeface="Consolas" panose="020B0609020204030204" pitchFamily="49" charset="0"/>
                <a:ea typeface="Yu Gothic UI" panose="020B0500000000000000" pitchFamily="50" charset="-128"/>
              </a:rPr>
              <a:t>RawLine</a:t>
            </a:r>
            <a:r>
              <a:rPr lang="en-US" altLang="ja-JP" sz="960" b="1" dirty="0">
                <a:latin typeface="Consolas" panose="020B0609020204030204" pitchFamily="49" charset="0"/>
                <a:ea typeface="Yu Gothic UI" panose="020B0500000000000000" pitchFamily="50" charset="-128"/>
              </a:rPr>
              <a:t>        </a:t>
            </a:r>
            <a:r>
              <a:rPr lang="en-US" altLang="ja-JP" sz="960" b="1" noProof="1">
                <a:latin typeface="Consolas" panose="020B0609020204030204" pitchFamily="49" charset="0"/>
                <a:ea typeface="Yu Gothic UI" panose="020B0500000000000000" pitchFamily="50" charset="-128"/>
              </a:rPr>
              <a:t>: Bypass Tesseract-specific processing and consider as one line of text</a:t>
            </a:r>
            <a:endParaRPr lang="ja-JP" altLang="en-US" sz="2560" b="1" dirty="0">
              <a:latin typeface="Consolas" panose="020B0609020204030204" pitchFamily="49" charset="0"/>
              <a:ea typeface="Yu Gothic UI" panose="020B0500000000000000" pitchFamily="50" charset="-128"/>
            </a:endParaRPr>
          </a:p>
        </p:txBody>
      </p:sp>
      <p:sp>
        <p:nvSpPr>
          <p:cNvPr id="2" name="正方形/長方形 1"/>
          <p:cNvSpPr/>
          <p:nvPr/>
        </p:nvSpPr>
        <p:spPr>
          <a:xfrm>
            <a:off x="1375222" y="6021288"/>
            <a:ext cx="7270708" cy="261610"/>
          </a:xfrm>
          <a:prstGeom prst="rect">
            <a:avLst/>
          </a:prstGeom>
        </p:spPr>
        <p:txBody>
          <a:bodyPr wrap="square">
            <a:spAutoFit/>
          </a:bodyPr>
          <a:lstStyle/>
          <a:p>
            <a:r>
              <a:rPr lang="en-US" altLang="ja-JP" sz="880" noProof="1"/>
              <a:t>*OSD ・・・ Orientation and script detection: Function to output language type, text inclination angle, etc. (output not used)</a:t>
            </a:r>
            <a:endParaRPr lang="ja-JP" altLang="en-US" sz="880" dirty="0"/>
          </a:p>
        </p:txBody>
      </p:sp>
      <p:sp>
        <p:nvSpPr>
          <p:cNvPr id="17" name="楕円 16"/>
          <p:cNvSpPr/>
          <p:nvPr/>
        </p:nvSpPr>
        <p:spPr>
          <a:xfrm>
            <a:off x="5751944" y="1076409"/>
            <a:ext cx="1181835" cy="165224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345885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5400092" y="1050099"/>
            <a:ext cx="3397429" cy="1781452"/>
            <a:chOff x="5400092" y="1050099"/>
            <a:chExt cx="3397429" cy="1781452"/>
          </a:xfrm>
        </p:grpSpPr>
        <p:grpSp>
          <p:nvGrpSpPr>
            <p:cNvPr id="4" name="グループ化 3"/>
            <p:cNvGrpSpPr/>
            <p:nvPr/>
          </p:nvGrpSpPr>
          <p:grpSpPr>
            <a:xfrm>
              <a:off x="5400092" y="1050099"/>
              <a:ext cx="3397429" cy="1781452"/>
              <a:chOff x="5400092" y="1050099"/>
              <a:chExt cx="3397429" cy="1781452"/>
            </a:xfrm>
          </p:grpSpPr>
          <p:pic>
            <p:nvPicPr>
              <p:cNvPr id="2" name="図 1"/>
              <p:cNvPicPr>
                <a:picLocks noChangeAspect="1"/>
              </p:cNvPicPr>
              <p:nvPr/>
            </p:nvPicPr>
            <p:blipFill>
              <a:blip r:embed="rId2"/>
              <a:stretch>
                <a:fillRect/>
              </a:stretch>
            </p:blipFill>
            <p:spPr>
              <a:xfrm>
                <a:off x="5400092" y="1050099"/>
                <a:ext cx="3379878" cy="1781452"/>
              </a:xfrm>
              <a:prstGeom prst="rect">
                <a:avLst/>
              </a:prstGeom>
            </p:spPr>
          </p:pic>
          <p:sp>
            <p:nvSpPr>
              <p:cNvPr id="3" name="テキスト ボックス 2"/>
              <p:cNvSpPr txBox="1"/>
              <p:nvPr/>
            </p:nvSpPr>
            <p:spPr>
              <a:xfrm>
                <a:off x="6905406" y="1741864"/>
                <a:ext cx="1256654" cy="198961"/>
              </a:xfrm>
              <a:prstGeom prst="rect">
                <a:avLst/>
              </a:prstGeom>
              <a:solidFill>
                <a:schemeClr val="bg1"/>
              </a:solidFill>
            </p:spPr>
            <p:txBody>
              <a:bodyPr wrap="square" lIns="0" tIns="0" rIns="0" bIns="0" rtlCol="0">
                <a:noAutofit/>
              </a:bodyPr>
              <a:lstStyle/>
              <a:p>
                <a:pPr algn="ctr"/>
                <a:r>
                  <a:rPr kumimoji="1" lang="ja-JP" altLang="en-US" sz="960" b="1" noProof="1"/>
                  <a:t>read-character display</a:t>
                </a:r>
                <a:endParaRPr kumimoji="1" lang="ja-JP" altLang="en-US" sz="960" b="1" dirty="0"/>
              </a:p>
            </p:txBody>
          </p:sp>
          <p:sp>
            <p:nvSpPr>
              <p:cNvPr id="17" name="楕円 16"/>
              <p:cNvSpPr/>
              <p:nvPr/>
            </p:nvSpPr>
            <p:spPr>
              <a:xfrm>
                <a:off x="7116300" y="1173931"/>
                <a:ext cx="919923" cy="360467"/>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956376" y="1173931"/>
                <a:ext cx="841145" cy="352081"/>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p:cNvPicPr>
                <a:picLocks noChangeAspect="1"/>
              </p:cNvPicPr>
              <p:nvPr/>
            </p:nvPicPr>
            <p:blipFill>
              <a:blip r:embed="rId3"/>
              <a:stretch>
                <a:fillRect/>
              </a:stretch>
            </p:blipFill>
            <p:spPr>
              <a:xfrm>
                <a:off x="5479553" y="2113878"/>
                <a:ext cx="732447" cy="652464"/>
              </a:xfrm>
              <a:prstGeom prst="rect">
                <a:avLst/>
              </a:prstGeom>
            </p:spPr>
          </p:pic>
        </p:grpSp>
        <p:pic>
          <p:nvPicPr>
            <p:cNvPr id="25" name="図 24"/>
            <p:cNvPicPr>
              <a:picLocks noChangeAspect="1"/>
            </p:cNvPicPr>
            <p:nvPr/>
          </p:nvPicPr>
          <p:blipFill>
            <a:blip r:embed="rId4"/>
            <a:stretch>
              <a:fillRect/>
            </a:stretch>
          </p:blipFill>
          <p:spPr>
            <a:xfrm>
              <a:off x="5425536" y="2047519"/>
              <a:ext cx="818015" cy="758306"/>
            </a:xfrm>
            <a:prstGeom prst="rect">
              <a:avLst/>
            </a:prstGeom>
          </p:spPr>
        </p:pic>
        <p:pic>
          <p:nvPicPr>
            <p:cNvPr id="26" name="図 25"/>
            <p:cNvPicPr>
              <a:picLocks noChangeAspect="1"/>
            </p:cNvPicPr>
            <p:nvPr/>
          </p:nvPicPr>
          <p:blipFill>
            <a:blip r:embed="rId5"/>
            <a:stretch>
              <a:fillRect/>
            </a:stretch>
          </p:blipFill>
          <p:spPr>
            <a:xfrm>
              <a:off x="7956711" y="2010176"/>
              <a:ext cx="792088" cy="115633"/>
            </a:xfrm>
            <a:prstGeom prst="rect">
              <a:avLst/>
            </a:prstGeom>
          </p:spPr>
        </p:pic>
      </p:grpSp>
      <p:sp>
        <p:nvSpPr>
          <p:cNvPr id="12" name="正方形/長方形 11"/>
          <p:cNvSpPr/>
          <p:nvPr/>
        </p:nvSpPr>
        <p:spPr>
          <a:xfrm>
            <a:off x="258412" y="670589"/>
            <a:ext cx="6752335" cy="5072158"/>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Language White list</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 the language of the characters to be recognized from the image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You can also restrict the characters read as a White list (English only).</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Choose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from Box</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read character &gt;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English ・・・ [] &lt; &gt;,.</a:t>
            </a:r>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 ?</a:t>
            </a:r>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including etc.</a:t>
            </a:r>
            <a:r>
              <a:rPr lang="ja-JP" altLang="en-US" sz="88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any half-width character</a:t>
            </a:r>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0 -9 ・・・・・ 0 1 2 3 4 5 6 7 8 9 0 -</a:t>
            </a: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A-Z ・・・・・ A B C D E F G H I J K L M N O P Q R S T U V W X Y Z</a:t>
            </a:r>
            <a:endPar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a-z ・・・・・ a b c d e f g h I j k l m n o p q r s t u v w x y z</a:t>
            </a: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A-Z a-z ・・・ A B C D E F G H I J K L M N O P Q R S T U V W X Y Z</a:t>
            </a: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 b c d e f g h I j k l m n o p q r s t u v w x y z</a:t>
            </a: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0 -9 A-Z ・・・ 0 1 2 3 4 5 6 7 8 9 0 -</a:t>
            </a: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 B C D E F G H I J K L M N O P Q R S T U V W X Y Z</a:t>
            </a: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0 -9 a-z ・・・ 0 1 2 3 4 5 6 7 8 9 0 -</a:t>
            </a: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 b c d e f g h I j k l m n o p q r s t u v w x y z</a:t>
            </a:r>
          </a:p>
          <a:p>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0 -9 A-Z a-z 0 1 2 3 4 5 6 7 8 9 0 -</a:t>
            </a: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 B C D E F G H I J K L M N O P Q R S T U V W X Y Z</a:t>
            </a:r>
          </a:p>
          <a:p>
            <a:r>
              <a:rPr lang="ja-JP" altLang="en-US"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ja-JP" altLang="en-US"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a b c d e f g h I j k l m n o p q r s t u v w x y z</a:t>
            </a:r>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endPar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Japanese...</a:t>
            </a:r>
            <a:r>
              <a:rPr lang="en-US" altLang="ja-JP" sz="84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r>
              <a:rPr lang="en-US" altLang="ja-JP" sz="840" b="1" noProof="1">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Numbers, Japanese (Kana, Kanji)</a:t>
            </a:r>
            <a:r>
              <a:rPr lang="ja-JP" altLang="en-US" sz="880" b="1" dirty="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rPr>
              <a:t>　</a:t>
            </a:r>
            <a:endParaRPr lang="en-US" altLang="ja-JP" sz="840" b="1" dirty="0" smtClean="0">
              <a:solidFill>
                <a:srgbClr val="000000"/>
              </a:solidFill>
              <a:latin typeface="ＭＳ ゴシック" panose="020B0609070205080204" pitchFamily="49" charset="-128"/>
              <a:ea typeface="ＭＳ ゴシック" panose="020B0609070205080204" pitchFamily="49"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Display</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Left align the scanned text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Center the scanned text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This displays the setting screen where you can change the font (type and size</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nSpc>
                <a:spcPct val="150000"/>
              </a:lnSpc>
            </a:pP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for displaying the scanned text.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374346" y="31925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3100885" y="303649"/>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891909" y="260747"/>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6071886" y="327047"/>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pic>
        <p:nvPicPr>
          <p:cNvPr id="8" name="図 7"/>
          <p:cNvPicPr>
            <a:picLocks noChangeAspect="1"/>
          </p:cNvPicPr>
          <p:nvPr/>
        </p:nvPicPr>
        <p:blipFill>
          <a:blip r:embed="rId6"/>
          <a:stretch>
            <a:fillRect/>
          </a:stretch>
        </p:blipFill>
        <p:spPr>
          <a:xfrm>
            <a:off x="5448736" y="3133924"/>
            <a:ext cx="3409489" cy="2726532"/>
          </a:xfrm>
          <a:prstGeom prst="rect">
            <a:avLst/>
          </a:prstGeom>
        </p:spPr>
      </p:pic>
      <p:pic>
        <p:nvPicPr>
          <p:cNvPr id="5" name="図 4"/>
          <p:cNvPicPr>
            <a:picLocks noChangeAspect="1"/>
          </p:cNvPicPr>
          <p:nvPr/>
        </p:nvPicPr>
        <p:blipFill>
          <a:blip r:embed="rId7"/>
          <a:stretch>
            <a:fillRect/>
          </a:stretch>
        </p:blipFill>
        <p:spPr>
          <a:xfrm>
            <a:off x="4366533" y="736541"/>
            <a:ext cx="882186" cy="1389268"/>
          </a:xfrm>
          <a:prstGeom prst="rect">
            <a:avLst/>
          </a:prstGeom>
        </p:spPr>
      </p:pic>
      <p:pic>
        <p:nvPicPr>
          <p:cNvPr id="6" name="図 5"/>
          <p:cNvPicPr>
            <a:picLocks noChangeAspect="1"/>
          </p:cNvPicPr>
          <p:nvPr/>
        </p:nvPicPr>
        <p:blipFill>
          <a:blip r:embed="rId8"/>
          <a:stretch>
            <a:fillRect/>
          </a:stretch>
        </p:blipFill>
        <p:spPr>
          <a:xfrm>
            <a:off x="395536" y="4781912"/>
            <a:ext cx="205476" cy="181768"/>
          </a:xfrm>
          <a:prstGeom prst="rect">
            <a:avLst/>
          </a:prstGeom>
        </p:spPr>
      </p:pic>
      <p:pic>
        <p:nvPicPr>
          <p:cNvPr id="9" name="図 8"/>
          <p:cNvPicPr>
            <a:picLocks noChangeAspect="1"/>
          </p:cNvPicPr>
          <p:nvPr/>
        </p:nvPicPr>
        <p:blipFill>
          <a:blip r:embed="rId9"/>
          <a:stretch>
            <a:fillRect/>
          </a:stretch>
        </p:blipFill>
        <p:spPr>
          <a:xfrm>
            <a:off x="395535" y="5010735"/>
            <a:ext cx="205476" cy="181768"/>
          </a:xfrm>
          <a:prstGeom prst="rect">
            <a:avLst/>
          </a:prstGeom>
        </p:spPr>
      </p:pic>
      <p:pic>
        <p:nvPicPr>
          <p:cNvPr id="14" name="図 13"/>
          <p:cNvPicPr>
            <a:picLocks noChangeAspect="1"/>
          </p:cNvPicPr>
          <p:nvPr/>
        </p:nvPicPr>
        <p:blipFill>
          <a:blip r:embed="rId10"/>
          <a:stretch>
            <a:fillRect/>
          </a:stretch>
        </p:blipFill>
        <p:spPr>
          <a:xfrm>
            <a:off x="395535" y="5238167"/>
            <a:ext cx="355632" cy="181768"/>
          </a:xfrm>
          <a:prstGeom prst="rect">
            <a:avLst/>
          </a:prstGeom>
        </p:spPr>
      </p:pic>
    </p:spTree>
    <p:extLst>
      <p:ext uri="{BB962C8B-B14F-4D97-AF65-F5344CB8AC3E}">
        <p14:creationId xmlns="" xmlns:p14="http://schemas.microsoft.com/office/powerpoint/2010/main" val="39543469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5322180" y="1015593"/>
            <a:ext cx="3426284" cy="1821568"/>
            <a:chOff x="5322180" y="1015593"/>
            <a:chExt cx="3426284" cy="1821568"/>
          </a:xfrm>
        </p:grpSpPr>
        <p:grpSp>
          <p:nvGrpSpPr>
            <p:cNvPr id="10" name="グループ化 9"/>
            <p:cNvGrpSpPr/>
            <p:nvPr/>
          </p:nvGrpSpPr>
          <p:grpSpPr>
            <a:xfrm>
              <a:off x="5322180" y="1015593"/>
              <a:ext cx="3426284" cy="1821568"/>
              <a:chOff x="5322180" y="1015593"/>
              <a:chExt cx="3426284" cy="1821568"/>
            </a:xfrm>
          </p:grpSpPr>
          <p:grpSp>
            <p:nvGrpSpPr>
              <p:cNvPr id="5" name="グループ化 4"/>
              <p:cNvGrpSpPr/>
              <p:nvPr/>
            </p:nvGrpSpPr>
            <p:grpSpPr>
              <a:xfrm>
                <a:off x="5322180" y="1015593"/>
                <a:ext cx="3426284" cy="1821568"/>
                <a:chOff x="5322180" y="1015593"/>
                <a:chExt cx="3426284" cy="1821568"/>
              </a:xfrm>
            </p:grpSpPr>
            <p:pic>
              <p:nvPicPr>
                <p:cNvPr id="2" name="図 1"/>
                <p:cNvPicPr>
                  <a:picLocks noChangeAspect="1"/>
                </p:cNvPicPr>
                <p:nvPr/>
              </p:nvPicPr>
              <p:blipFill>
                <a:blip r:embed="rId2"/>
                <a:stretch>
                  <a:fillRect/>
                </a:stretch>
              </p:blipFill>
              <p:spPr>
                <a:xfrm>
                  <a:off x="5322180" y="1015593"/>
                  <a:ext cx="3426284" cy="1821568"/>
                </a:xfrm>
                <a:prstGeom prst="rect">
                  <a:avLst/>
                </a:prstGeom>
              </p:spPr>
            </p:pic>
            <p:pic>
              <p:nvPicPr>
                <p:cNvPr id="27" name="図 26"/>
                <p:cNvPicPr>
                  <a:picLocks noChangeAspect="1"/>
                </p:cNvPicPr>
                <p:nvPr/>
              </p:nvPicPr>
              <p:blipFill>
                <a:blip r:embed="rId3"/>
                <a:stretch>
                  <a:fillRect/>
                </a:stretch>
              </p:blipFill>
              <p:spPr>
                <a:xfrm>
                  <a:off x="6249597" y="1184577"/>
                  <a:ext cx="1571449" cy="240263"/>
                </a:xfrm>
                <a:prstGeom prst="rect">
                  <a:avLst/>
                </a:prstGeom>
              </p:spPr>
            </p:pic>
          </p:grpSp>
          <p:sp>
            <p:nvSpPr>
              <p:cNvPr id="3" name="テキスト ボックス 2"/>
              <p:cNvSpPr txBox="1"/>
              <p:nvPr/>
            </p:nvSpPr>
            <p:spPr>
              <a:xfrm>
                <a:off x="6789020" y="1636326"/>
                <a:ext cx="1256654" cy="198961"/>
              </a:xfrm>
              <a:prstGeom prst="rect">
                <a:avLst/>
              </a:prstGeom>
              <a:solidFill>
                <a:schemeClr val="bg1"/>
              </a:solidFill>
            </p:spPr>
            <p:txBody>
              <a:bodyPr wrap="square" lIns="0" tIns="0" rIns="0" bIns="0" rtlCol="0">
                <a:noAutofit/>
              </a:bodyPr>
              <a:lstStyle/>
              <a:p>
                <a:pPr algn="ctr"/>
                <a:r>
                  <a:rPr kumimoji="1" lang="ja-JP" altLang="en-US" sz="960" b="1" noProof="1"/>
                  <a:t>read-character display</a:t>
                </a:r>
                <a:endParaRPr kumimoji="1" lang="ja-JP" altLang="en-US" sz="960" b="1" dirty="0"/>
              </a:p>
            </p:txBody>
          </p:sp>
          <p:pic>
            <p:nvPicPr>
              <p:cNvPr id="7" name="図 6"/>
              <p:cNvPicPr>
                <a:picLocks noChangeAspect="1"/>
              </p:cNvPicPr>
              <p:nvPr/>
            </p:nvPicPr>
            <p:blipFill>
              <a:blip r:embed="rId4"/>
              <a:stretch>
                <a:fillRect/>
              </a:stretch>
            </p:blipFill>
            <p:spPr>
              <a:xfrm>
                <a:off x="6281524" y="1162494"/>
                <a:ext cx="2394932" cy="263282"/>
              </a:xfrm>
              <a:prstGeom prst="rect">
                <a:avLst/>
              </a:prstGeom>
            </p:spPr>
          </p:pic>
          <p:pic>
            <p:nvPicPr>
              <p:cNvPr id="28" name="図 27"/>
              <p:cNvPicPr>
                <a:picLocks noChangeAspect="1"/>
              </p:cNvPicPr>
              <p:nvPr/>
            </p:nvPicPr>
            <p:blipFill>
              <a:blip r:embed="rId5"/>
              <a:stretch>
                <a:fillRect/>
              </a:stretch>
            </p:blipFill>
            <p:spPr>
              <a:xfrm>
                <a:off x="5412640" y="2133722"/>
                <a:ext cx="720081" cy="627762"/>
              </a:xfrm>
              <a:prstGeom prst="rect">
                <a:avLst/>
              </a:prstGeom>
            </p:spPr>
          </p:pic>
        </p:grpSp>
        <p:pic>
          <p:nvPicPr>
            <p:cNvPr id="29" name="図 28"/>
            <p:cNvPicPr>
              <a:picLocks noChangeAspect="1"/>
            </p:cNvPicPr>
            <p:nvPr/>
          </p:nvPicPr>
          <p:blipFill>
            <a:blip r:embed="rId6"/>
            <a:stretch>
              <a:fillRect/>
            </a:stretch>
          </p:blipFill>
          <p:spPr>
            <a:xfrm>
              <a:off x="5343661" y="2025194"/>
              <a:ext cx="818015" cy="758306"/>
            </a:xfrm>
            <a:prstGeom prst="rect">
              <a:avLst/>
            </a:prstGeom>
          </p:spPr>
        </p:pic>
        <p:pic>
          <p:nvPicPr>
            <p:cNvPr id="30" name="図 29"/>
            <p:cNvPicPr>
              <a:picLocks noChangeAspect="1"/>
            </p:cNvPicPr>
            <p:nvPr/>
          </p:nvPicPr>
          <p:blipFill>
            <a:blip r:embed="rId7"/>
            <a:stretch>
              <a:fillRect/>
            </a:stretch>
          </p:blipFill>
          <p:spPr>
            <a:xfrm>
              <a:off x="7927021" y="1993213"/>
              <a:ext cx="792088" cy="115633"/>
            </a:xfrm>
            <a:prstGeom prst="rect">
              <a:avLst/>
            </a:prstGeom>
          </p:spPr>
        </p:pic>
      </p:grpSp>
      <p:sp>
        <p:nvSpPr>
          <p:cNvPr id="12" name="正方形/長方形 11"/>
          <p:cNvSpPr/>
          <p:nvPr/>
        </p:nvSpPr>
        <p:spPr>
          <a:xfrm>
            <a:off x="586130" y="620688"/>
            <a:ext cx="4797155" cy="5262979"/>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Result Output</a:t>
            </a:r>
          </a:p>
          <a:p>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Equal/Include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results of "10 types of consistency judgment" and "5 types of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content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judgment" registered in advance will be output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〇</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output type = "String" (output to PC, etc.)</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matching: e1, ON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e2, ON ・・・ When inconsistent: e1, OFF</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e2, OFF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containing: i1, ON</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i2, ON ・・・</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not containing: i1, OFF</a:t>
            </a:r>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i2, OFF ・・・</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〇</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output type = "Value" (output to PLC, etc.)</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matched: 0, 0, ・・・ When not matched: 1, 1,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containing: 0, 0, ・・・ When not containing: 1, 1, ・・・</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Character</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recognized characters will be output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 string ends with "space character:" or "newline character: CrLf,"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is cut and output.</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Word Count</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checked, the number of characters of recognized characters will be output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*Half-width and full-width spaces are not counted.</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Count Judge</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write a number on a box and the number of characters read is different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from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number, the result will be an NG judgment.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3970846" y="399905"/>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2716109" y="35522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556143" y="318536"/>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5922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8"/>
          <a:stretch>
            <a:fillRect/>
          </a:stretch>
        </p:blipFill>
        <p:spPr>
          <a:xfrm>
            <a:off x="5338081" y="3070471"/>
            <a:ext cx="3395155" cy="3437006"/>
          </a:xfrm>
          <a:prstGeom prst="rect">
            <a:avLst/>
          </a:prstGeom>
        </p:spPr>
      </p:pic>
      <p:sp>
        <p:nvSpPr>
          <p:cNvPr id="16" name="正方形/長方形 15"/>
          <p:cNvSpPr/>
          <p:nvPr/>
        </p:nvSpPr>
        <p:spPr>
          <a:xfrm>
            <a:off x="5622194" y="401021"/>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24" name="楕円 23"/>
          <p:cNvSpPr/>
          <p:nvPr/>
        </p:nvSpPr>
        <p:spPr>
          <a:xfrm>
            <a:off x="7528174" y="3042505"/>
            <a:ext cx="1292298" cy="170471"/>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55453" y="2802126"/>
            <a:ext cx="4266591" cy="830997"/>
          </a:xfrm>
          <a:prstGeom prst="rect">
            <a:avLst/>
          </a:prstGeom>
          <a:ln w="28575">
            <a:solidFill>
              <a:srgbClr val="FF0000"/>
            </a:solidFill>
          </a:ln>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overall judgment (Result) has nothing to do with this judgment of consistency/inclusion (when there is no check in □ Judge)</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the image can be read and some characters can be recognized, even if the characters are different from the actual characters, the OCR itself will be "NG" even if the image does not have any characters.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6" name="楕円 25"/>
          <p:cNvSpPr/>
          <p:nvPr/>
        </p:nvSpPr>
        <p:spPr>
          <a:xfrm>
            <a:off x="6247668" y="3013230"/>
            <a:ext cx="1420676" cy="8478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p:cNvSpPr/>
          <p:nvPr/>
        </p:nvSpPr>
        <p:spPr>
          <a:xfrm>
            <a:off x="5287965" y="2013875"/>
            <a:ext cx="1006984" cy="823286"/>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1772009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コネクタ 37"/>
          <p:cNvCxnSpPr/>
          <p:nvPr/>
        </p:nvCxnSpPr>
        <p:spPr>
          <a:xfrm>
            <a:off x="4699766" y="2119632"/>
            <a:ext cx="659420" cy="495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747904" y="2359168"/>
            <a:ext cx="611282" cy="267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4709703" y="2557828"/>
            <a:ext cx="649483" cy="56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4747904" y="2614798"/>
            <a:ext cx="611282" cy="64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709703" y="2614798"/>
            <a:ext cx="649483" cy="198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V="1">
            <a:off x="4747904" y="2614798"/>
            <a:ext cx="611282" cy="65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4699766" y="2615473"/>
            <a:ext cx="659420" cy="44977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2"/>
          <a:stretch>
            <a:fillRect/>
          </a:stretch>
        </p:blipFill>
        <p:spPr>
          <a:xfrm>
            <a:off x="933576" y="3154949"/>
            <a:ext cx="1533666" cy="610168"/>
          </a:xfrm>
          <a:prstGeom prst="rect">
            <a:avLst/>
          </a:prstGeom>
        </p:spPr>
      </p:pic>
      <p:pic>
        <p:nvPicPr>
          <p:cNvPr id="6" name="図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89454" y="1007851"/>
            <a:ext cx="1195519" cy="1195519"/>
          </a:xfrm>
          <a:prstGeom prst="rect">
            <a:avLst/>
          </a:prstGeom>
        </p:spPr>
      </p:pic>
      <p:sp>
        <p:nvSpPr>
          <p:cNvPr id="19" name="Rectangle 59"/>
          <p:cNvSpPr>
            <a:spLocks noChangeArrowheads="1"/>
          </p:cNvSpPr>
          <p:nvPr/>
        </p:nvSpPr>
        <p:spPr bwMode="auto">
          <a:xfrm>
            <a:off x="1907704" y="893306"/>
            <a:ext cx="1440160" cy="304046"/>
          </a:xfrm>
          <a:prstGeom prst="rect">
            <a:avLst/>
          </a:prstGeom>
          <a:noFill/>
          <a:ln w="9525">
            <a:noFill/>
            <a:miter lim="800000"/>
            <a:headEnd/>
            <a:tailEnd/>
          </a:ln>
        </p:spPr>
        <p:txBody>
          <a:bodyPr wrap="none" lIns="72000" tIns="72000" rIns="0" bIns="0" anchor="t"/>
          <a:lstStyle/>
          <a:p>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Commercially available USB cameras</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59"/>
          <p:cNvSpPr>
            <a:spLocks noChangeArrowheads="1"/>
          </p:cNvSpPr>
          <p:nvPr/>
        </p:nvSpPr>
        <p:spPr bwMode="auto">
          <a:xfrm>
            <a:off x="604315" y="4017318"/>
            <a:ext cx="4749726" cy="2170285"/>
          </a:xfrm>
          <a:prstGeom prst="rect">
            <a:avLst/>
          </a:prstGeom>
          <a:noFill/>
          <a:ln w="9525">
            <a:noFill/>
            <a:miter lim="800000"/>
            <a:headEnd/>
            <a:tailEnd/>
          </a:ln>
        </p:spPr>
        <p:txBody>
          <a:bodyPr wrap="none" lIns="72000" tIns="72000" rIns="0" bIns="0" anchor="t"/>
          <a:lstStyle/>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・You can connect up to </a:t>
            </a:r>
            <a:r>
              <a:rPr lang="en-US" altLang="ja-JP" sz="960" noProof="1">
                <a:solidFill>
                  <a:srgbClr val="000000"/>
                </a:solidFill>
                <a:latin typeface="BIZ UDゴシック" panose="020B0400000000000000" pitchFamily="49" charset="-128"/>
                <a:ea typeface="BIZ UDゴシック" panose="020B0400000000000000" pitchFamily="49" charset="-128"/>
              </a:rPr>
              <a:t>9</a:t>
            </a:r>
            <a:r>
              <a:rPr lang="ja-JP" altLang="en-US" sz="960" noProof="1" smtClean="0">
                <a:solidFill>
                  <a:srgbClr val="000000"/>
                </a:solidFill>
                <a:latin typeface="BIZ UDゴシック" panose="020B0400000000000000" pitchFamily="49" charset="-128"/>
                <a:ea typeface="BIZ UDゴシック" panose="020B0400000000000000" pitchFamily="49" charset="-128"/>
              </a:rPr>
              <a:t> </a:t>
            </a:r>
            <a:r>
              <a:rPr lang="ja-JP" altLang="en-US" sz="960" noProof="1">
                <a:solidFill>
                  <a:srgbClr val="000000"/>
                </a:solidFill>
                <a:latin typeface="BIZ UDゴシック" panose="020B0400000000000000" pitchFamily="49" charset="-128"/>
                <a:ea typeface="BIZ UDゴシック" panose="020B0400000000000000" pitchFamily="49" charset="-128"/>
              </a:rPr>
              <a:t>webcams.</a:t>
            </a:r>
            <a:r>
              <a:rPr lang="ja-JP" altLang="en-US" sz="960" dirty="0">
                <a:solidFill>
                  <a:srgbClr val="000000"/>
                </a:solidFill>
                <a:latin typeface="BIZ UDゴシック" panose="020B0400000000000000" pitchFamily="49" charset="-128"/>
                <a:ea typeface="BIZ UDゴシック" panose="020B0400000000000000" pitchFamily="49" charset="-128"/>
              </a:rPr>
              <a:t> </a:t>
            </a:r>
            <a:r>
              <a:rPr lang="ja-JP" altLang="en-US" sz="960" noProof="1">
                <a:solidFill>
                  <a:srgbClr val="000000"/>
                </a:solidFill>
                <a:latin typeface="BIZ UDゴシック" panose="020B0400000000000000" pitchFamily="49" charset="-128"/>
                <a:ea typeface="BIZ UDゴシック" panose="020B0400000000000000" pitchFamily="49" charset="-128"/>
              </a:rPr>
              <a:t>(UVC specification)</a:t>
            </a:r>
          </a:p>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・It is possible to mix different manufacturers, and you can choose freely according to your use and purpose.</a:t>
            </a:r>
            <a:endParaRPr lang="en-US" altLang="ja-JP" sz="960" dirty="0" smtClean="0">
              <a:solidFill>
                <a:srgbClr val="000000"/>
              </a:solidFill>
              <a:latin typeface="BIZ UDゴシック" panose="020B0400000000000000" pitchFamily="49" charset="-128"/>
              <a:ea typeface="BIZ UDゴシック" panose="020B0400000000000000" pitchFamily="49" charset="-128"/>
            </a:endParaRPr>
          </a:p>
          <a:p>
            <a:pPr>
              <a:lnSpc>
                <a:spcPts val="1600"/>
              </a:lnSpc>
            </a:pPr>
            <a:r>
              <a:rPr lang="ja-JP" altLang="en-US" sz="960" dirty="0">
                <a:solidFill>
                  <a:srgbClr val="000000"/>
                </a:solidFill>
                <a:latin typeface="BIZ UDゴシック" panose="020B0400000000000000" pitchFamily="49" charset="-128"/>
                <a:ea typeface="BIZ UDゴシック" panose="020B0400000000000000" pitchFamily="49" charset="-128"/>
              </a:rPr>
              <a:t>　</a:t>
            </a:r>
            <a:r>
              <a:rPr lang="ja-JP" altLang="en-US" sz="960" noProof="1">
                <a:solidFill>
                  <a:srgbClr val="000000"/>
                </a:solidFill>
                <a:latin typeface="BIZ UDゴシック" panose="020B0400000000000000" pitchFamily="49" charset="-128"/>
                <a:ea typeface="BIZ UDゴシック" panose="020B0400000000000000" pitchFamily="49" charset="-128"/>
              </a:rPr>
              <a:t>(Close-up: x 10 to x 300, LED lighting, interchangeable lens type, etc.)</a:t>
            </a:r>
            <a:endParaRPr lang="en-US" altLang="ja-JP" sz="960" dirty="0" smtClean="0">
              <a:solidFill>
                <a:srgbClr val="000000"/>
              </a:solidFill>
              <a:latin typeface="BIZ UDゴシック" panose="020B0400000000000000" pitchFamily="49" charset="-128"/>
              <a:ea typeface="BIZ UDゴシック" panose="020B0400000000000000" pitchFamily="49" charset="-128"/>
            </a:endParaRPr>
          </a:p>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・There is no need for a </a:t>
            </a:r>
            <a:r>
              <a:rPr lang="ja-JP" altLang="en-US" sz="960" noProof="1" smtClean="0">
                <a:solidFill>
                  <a:srgbClr val="000000"/>
                </a:solidFill>
                <a:latin typeface="BIZ UDゴシック" panose="020B0400000000000000" pitchFamily="49" charset="-128"/>
                <a:ea typeface="BIZ UDゴシック" panose="020B0400000000000000" pitchFamily="49" charset="-128"/>
              </a:rPr>
              <a:t>driver </a:t>
            </a:r>
            <a:r>
              <a:rPr lang="ja-JP" altLang="en-US" sz="960" noProof="1">
                <a:solidFill>
                  <a:srgbClr val="000000"/>
                </a:solidFill>
                <a:latin typeface="BIZ UDゴシック" panose="020B0400000000000000" pitchFamily="49" charset="-128"/>
                <a:ea typeface="BIZ UDゴシック" panose="020B0400000000000000" pitchFamily="49" charset="-128"/>
              </a:rPr>
              <a:t>or anything.</a:t>
            </a:r>
            <a:endParaRPr lang="en-US" altLang="ja-JP" sz="960" dirty="0" smtClean="0">
              <a:solidFill>
                <a:srgbClr val="000000"/>
              </a:solidFill>
              <a:latin typeface="BIZ UDゴシック" panose="020B0400000000000000" pitchFamily="49" charset="-128"/>
              <a:ea typeface="BIZ UDゴシック" panose="020B0400000000000000" pitchFamily="49" charset="-128"/>
            </a:endParaRPr>
          </a:p>
          <a:p>
            <a:pPr>
              <a:lnSpc>
                <a:spcPts val="1600"/>
              </a:lnSpc>
            </a:pPr>
            <a:r>
              <a:rPr lang="ja-JP" altLang="en-US" sz="960" noProof="1" smtClean="0">
                <a:solidFill>
                  <a:srgbClr val="000000"/>
                </a:solidFill>
                <a:latin typeface="BIZ UDゴシック" panose="020B0400000000000000" pitchFamily="49" charset="-128"/>
                <a:ea typeface="BIZ UDゴシック" panose="020B0400000000000000" pitchFamily="49" charset="-128"/>
              </a:rPr>
              <a:t>・</a:t>
            </a:r>
            <a:r>
              <a:rPr lang="en-US" altLang="ja-JP" sz="960" noProof="1">
                <a:solidFill>
                  <a:srgbClr val="000000"/>
                </a:solidFill>
                <a:latin typeface="BIZ UDゴシック" panose="020B0400000000000000" pitchFamily="49" charset="-128"/>
                <a:ea typeface="BIZ UDゴシック" panose="020B0400000000000000" pitchFamily="49" charset="-128"/>
              </a:rPr>
              <a:t>In addition to the usual image processing, functions such </a:t>
            </a:r>
            <a:r>
              <a:rPr lang="en-US" altLang="ja-JP" sz="960" noProof="1" smtClean="0">
                <a:solidFill>
                  <a:srgbClr val="000000"/>
                </a:solidFill>
                <a:latin typeface="BIZ UDゴシック" panose="020B0400000000000000" pitchFamily="49" charset="-128"/>
                <a:ea typeface="BIZ UDゴシック" panose="020B0400000000000000" pitchFamily="49" charset="-128"/>
              </a:rPr>
              <a:t>as</a:t>
            </a:r>
          </a:p>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　</a:t>
            </a:r>
            <a:r>
              <a:rPr lang="en-US" altLang="ja-JP" sz="960" noProof="1" smtClean="0">
                <a:solidFill>
                  <a:srgbClr val="000000"/>
                </a:solidFill>
                <a:latin typeface="BIZ UDゴシック" panose="020B0400000000000000" pitchFamily="49" charset="-128"/>
                <a:ea typeface="BIZ UDゴシック" panose="020B0400000000000000" pitchFamily="49" charset="-128"/>
              </a:rPr>
              <a:t> </a:t>
            </a:r>
            <a:r>
              <a:rPr lang="en-US" altLang="ja-JP" sz="960" noProof="1">
                <a:solidFill>
                  <a:srgbClr val="000000"/>
                </a:solidFill>
                <a:latin typeface="BIZ UDゴシック" panose="020B0400000000000000" pitchFamily="49" charset="-128"/>
                <a:ea typeface="BIZ UDゴシック" panose="020B0400000000000000" pitchFamily="49" charset="-128"/>
              </a:rPr>
              <a:t>"video recording," "barcode/QR code reading" and "OCR" are standard equipment</a:t>
            </a:r>
            <a:r>
              <a:rPr lang="en-US" altLang="ja-JP" sz="960" noProof="1" smtClean="0">
                <a:solidFill>
                  <a:srgbClr val="000000"/>
                </a:solidFill>
                <a:latin typeface="BIZ UDゴシック" panose="020B0400000000000000" pitchFamily="49" charset="-128"/>
                <a:ea typeface="BIZ UDゴシック" panose="020B0400000000000000" pitchFamily="49" charset="-128"/>
              </a:rPr>
              <a:t>.</a:t>
            </a:r>
          </a:p>
          <a:p>
            <a:pPr>
              <a:lnSpc>
                <a:spcPts val="1600"/>
              </a:lnSpc>
            </a:pPr>
            <a:r>
              <a:rPr lang="ja-JP" altLang="en-US" sz="960" noProof="1" smtClean="0">
                <a:solidFill>
                  <a:srgbClr val="000000"/>
                </a:solidFill>
                <a:latin typeface="BIZ UDゴシック" panose="020B0400000000000000" pitchFamily="49" charset="-128"/>
                <a:ea typeface="BIZ UDゴシック" panose="020B0400000000000000" pitchFamily="49" charset="-128"/>
              </a:rPr>
              <a:t>・</a:t>
            </a:r>
            <a:r>
              <a:rPr lang="ja-JP" altLang="en-US" sz="960" noProof="1">
                <a:solidFill>
                  <a:srgbClr val="000000"/>
                </a:solidFill>
                <a:latin typeface="BIZ UDゴシック" panose="020B0400000000000000" pitchFamily="49" charset="-128"/>
                <a:ea typeface="BIZ UDゴシック" panose="020B0400000000000000" pitchFamily="49" charset="-128"/>
              </a:rPr>
              <a:t>If you don't have enough USB ports, use a USB hub. (\200~\4,000)</a:t>
            </a:r>
          </a:p>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・Use a USB extension cable when the cable is short.</a:t>
            </a:r>
            <a:endParaRPr lang="en-US" altLang="ja-JP" sz="960" dirty="0" smtClean="0">
              <a:solidFill>
                <a:srgbClr val="000000"/>
              </a:solidFill>
              <a:latin typeface="BIZ UDゴシック" panose="020B0400000000000000" pitchFamily="49" charset="-128"/>
              <a:ea typeface="BIZ UDゴシック" panose="020B0400000000000000" pitchFamily="49" charset="-128"/>
            </a:endParaRPr>
          </a:p>
          <a:p>
            <a:pPr>
              <a:lnSpc>
                <a:spcPts val="1600"/>
              </a:lnSpc>
            </a:pPr>
            <a:r>
              <a:rPr lang="ja-JP" altLang="en-US" sz="960" noProof="1">
                <a:solidFill>
                  <a:srgbClr val="000000"/>
                </a:solidFill>
                <a:latin typeface="BIZ UDゴシック" panose="020B0400000000000000" pitchFamily="49" charset="-128"/>
                <a:ea typeface="BIZ UDゴシック" panose="020B0400000000000000" pitchFamily="49" charset="-128"/>
              </a:rPr>
              <a:t>・USB cameras are inexpensive, and here's a rough guide:</a:t>
            </a:r>
            <a:endParaRPr lang="en-US" altLang="ja-JP" sz="960" dirty="0" smtClean="0">
              <a:solidFill>
                <a:srgbClr val="000000"/>
              </a:solidFill>
              <a:latin typeface="BIZ UDゴシック" panose="020B0400000000000000" pitchFamily="49" charset="-128"/>
              <a:ea typeface="BIZ UDゴシック" panose="020B0400000000000000" pitchFamily="49" charset="-128"/>
            </a:endParaRPr>
          </a:p>
          <a:p>
            <a:pPr>
              <a:lnSpc>
                <a:spcPts val="1600"/>
              </a:lnSpc>
            </a:pPr>
            <a:r>
              <a:rPr lang="en-US" altLang="ja-JP" sz="960" dirty="0">
                <a:solidFill>
                  <a:srgbClr val="000000"/>
                </a:solidFill>
                <a:latin typeface="BIZ UDゴシック" panose="020B0400000000000000" pitchFamily="49" charset="-128"/>
                <a:ea typeface="BIZ UDゴシック" panose="020B0400000000000000" pitchFamily="49" charset="-128"/>
              </a:rPr>
              <a:t>   </a:t>
            </a:r>
            <a:r>
              <a:rPr lang="en-US" altLang="ja-JP" sz="960" noProof="1">
                <a:solidFill>
                  <a:srgbClr val="000000"/>
                </a:solidFill>
                <a:latin typeface="BIZ UDゴシック" panose="020B0400000000000000" pitchFamily="49" charset="-128"/>
                <a:ea typeface="BIZ UDゴシック" panose="020B0400000000000000" pitchFamily="49" charset="-128"/>
              </a:rPr>
              <a:t>1.2 million pixels: 1,000 yen</a:t>
            </a:r>
            <a:r>
              <a:rPr lang="en-US" altLang="ja-JP" sz="960" dirty="0">
                <a:solidFill>
                  <a:srgbClr val="000000"/>
                </a:solidFill>
                <a:latin typeface="BIZ UDゴシック" panose="020B0400000000000000" pitchFamily="49" charset="-128"/>
                <a:ea typeface="BIZ UDゴシック" panose="020B0400000000000000" pitchFamily="49" charset="-128"/>
              </a:rPr>
              <a:t>  </a:t>
            </a:r>
            <a:r>
              <a:rPr lang="en-US" altLang="ja-JP" sz="960" noProof="1">
                <a:solidFill>
                  <a:srgbClr val="000000"/>
                </a:solidFill>
                <a:latin typeface="BIZ UDゴシック" panose="020B0400000000000000" pitchFamily="49" charset="-128"/>
                <a:ea typeface="BIZ UDゴシック" panose="020B0400000000000000" pitchFamily="49" charset="-128"/>
              </a:rPr>
              <a:t>2 million pixels: 3,000 yen</a:t>
            </a:r>
            <a:r>
              <a:rPr lang="en-US" altLang="ja-JP" sz="960" dirty="0">
                <a:solidFill>
                  <a:srgbClr val="000000"/>
                </a:solidFill>
                <a:latin typeface="BIZ UDゴシック" panose="020B0400000000000000" pitchFamily="49" charset="-128"/>
                <a:ea typeface="BIZ UDゴシック" panose="020B0400000000000000" pitchFamily="49" charset="-128"/>
              </a:rPr>
              <a:t>   </a:t>
            </a:r>
            <a:r>
              <a:rPr lang="en-US" altLang="ja-JP" sz="960" noProof="1">
                <a:solidFill>
                  <a:srgbClr val="000000"/>
                </a:solidFill>
                <a:latin typeface="BIZ UDゴシック" panose="020B0400000000000000" pitchFamily="49" charset="-128"/>
                <a:ea typeface="BIZ UDゴシック" panose="020B0400000000000000" pitchFamily="49" charset="-128"/>
              </a:rPr>
              <a:t>8 million pixels: 10,000 yen</a:t>
            </a:r>
          </a:p>
        </p:txBody>
      </p:sp>
      <p:sp>
        <p:nvSpPr>
          <p:cNvPr id="66" name="Rectangle 59"/>
          <p:cNvSpPr>
            <a:spLocks noChangeArrowheads="1"/>
          </p:cNvSpPr>
          <p:nvPr/>
        </p:nvSpPr>
        <p:spPr bwMode="auto">
          <a:xfrm>
            <a:off x="785889" y="507685"/>
            <a:ext cx="6336704" cy="387424"/>
          </a:xfrm>
          <a:prstGeom prst="rect">
            <a:avLst/>
          </a:prstGeom>
          <a:noFill/>
          <a:ln w="9525">
            <a:noFill/>
            <a:miter lim="800000"/>
            <a:headEnd/>
            <a:tailEnd/>
          </a:ln>
        </p:spPr>
        <p:txBody>
          <a:bodyPr wrap="none" lIns="72000" tIns="72000" rIns="0" bIns="0" anchor="t"/>
          <a:lstStyle/>
          <a:p>
            <a:r>
              <a:rPr lang="ja-JP" altLang="en-US" sz="1600"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Cheap!</a:t>
            </a:r>
            <a:r>
              <a:rPr lang="ja-JP" altLang="en-US" sz="16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Easy!</a:t>
            </a:r>
            <a:r>
              <a:rPr lang="ja-JP" altLang="en-US" sz="16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Convenient!</a:t>
            </a:r>
            <a:r>
              <a:rPr lang="ja-JP" altLang="en-US" sz="1600" b="1" dirty="0">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600" b="1" noProof="1">
                <a:solidFill>
                  <a:srgbClr val="0000FF"/>
                </a:solidFill>
                <a:latin typeface="メイリオ" panose="020B0604030504040204" pitchFamily="50" charset="-128"/>
                <a:ea typeface="メイリオ" panose="020B0604030504040204" pitchFamily="50" charset="-128"/>
                <a:cs typeface="メイリオ" panose="020B0604030504040204" pitchFamily="50" charset="-128"/>
              </a:rPr>
              <a:t>New types of image processing systems</a:t>
            </a:r>
            <a:endParaRPr lang="en-US" altLang="ja-JP" sz="1600" b="1" dirty="0" smtClean="0">
              <a:solidFill>
                <a:srgbClr val="0000FF"/>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65049" y="2199204"/>
            <a:ext cx="716766" cy="716766"/>
          </a:xfrm>
          <a:prstGeom prst="rect">
            <a:avLst/>
          </a:prstGeom>
        </p:spPr>
      </p:pic>
      <p:pic>
        <p:nvPicPr>
          <p:cNvPr id="9" name="図 8"/>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187752" y="3188041"/>
            <a:ext cx="779436" cy="779436"/>
          </a:xfrm>
          <a:prstGeom prst="rect">
            <a:avLst/>
          </a:prstGeom>
        </p:spPr>
      </p:pic>
      <p:pic>
        <p:nvPicPr>
          <p:cNvPr id="11" name="図 1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195736" y="1161797"/>
            <a:ext cx="901901" cy="901901"/>
          </a:xfrm>
          <a:prstGeom prst="rect">
            <a:avLst/>
          </a:prstGeom>
        </p:spPr>
      </p:pic>
      <p:pic>
        <p:nvPicPr>
          <p:cNvPr id="13" name="図 12"/>
          <p:cNvPicPr>
            <a:picLocks noChangeAspect="1"/>
          </p:cNvPicPr>
          <p:nvPr/>
        </p:nvPicPr>
        <p:blipFill>
          <a:blip r:embed="rId7" cstate="print"/>
          <a:stretch>
            <a:fillRect/>
          </a:stretch>
        </p:blipFill>
        <p:spPr>
          <a:xfrm>
            <a:off x="3520444" y="1192616"/>
            <a:ext cx="660205" cy="1120944"/>
          </a:xfrm>
          <a:prstGeom prst="rect">
            <a:avLst/>
          </a:prstGeom>
        </p:spPr>
      </p:pic>
      <p:pic>
        <p:nvPicPr>
          <p:cNvPr id="15" name="図 14"/>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3140157" y="3085670"/>
            <a:ext cx="1584708" cy="831966"/>
          </a:xfrm>
          <a:prstGeom prst="rect">
            <a:avLst/>
          </a:prstGeom>
        </p:spPr>
      </p:pic>
      <p:pic>
        <p:nvPicPr>
          <p:cNvPr id="12" name="図 11"/>
          <p:cNvPicPr>
            <a:picLocks noChangeAspect="1"/>
          </p:cNvPicPr>
          <p:nvPr/>
        </p:nvPicPr>
        <p:blipFill>
          <a:blip r:embed="rId9"/>
          <a:stretch>
            <a:fillRect/>
          </a:stretch>
        </p:blipFill>
        <p:spPr>
          <a:xfrm>
            <a:off x="3338854" y="2221978"/>
            <a:ext cx="1039834" cy="782887"/>
          </a:xfrm>
          <a:prstGeom prst="rect">
            <a:avLst/>
          </a:prstGeom>
        </p:spPr>
      </p:pic>
      <p:pic>
        <p:nvPicPr>
          <p:cNvPr id="2" name="図 1"/>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rot="235534" flipH="1">
            <a:off x="5242854" y="2395883"/>
            <a:ext cx="632977" cy="585782"/>
          </a:xfrm>
          <a:prstGeom prst="rect">
            <a:avLst/>
          </a:prstGeom>
        </p:spPr>
      </p:pic>
      <p:pic>
        <p:nvPicPr>
          <p:cNvPr id="17" name="図 16"/>
          <p:cNvPicPr>
            <a:picLocks noChangeAspect="1"/>
          </p:cNvPicPr>
          <p:nvPr/>
        </p:nvPicPr>
        <p:blipFill>
          <a:blip r:embed="rId11">
            <a:extLst>
              <a:ext uri="{28A0092B-C50C-407E-A947-70E740481C1C}">
                <a14:useLocalDpi xmlns="" xmlns:a14="http://schemas.microsoft.com/office/drawing/2010/main" val="0"/>
              </a:ext>
            </a:extLst>
          </a:blip>
          <a:stretch>
            <a:fillRect/>
          </a:stretch>
        </p:blipFill>
        <p:spPr>
          <a:xfrm>
            <a:off x="5739667" y="1268760"/>
            <a:ext cx="1417959" cy="1417959"/>
          </a:xfrm>
          <a:prstGeom prst="rect">
            <a:avLst/>
          </a:prstGeom>
        </p:spPr>
      </p:pic>
      <p:sp>
        <p:nvSpPr>
          <p:cNvPr id="62" name="フリーフォーム 61"/>
          <p:cNvSpPr/>
          <p:nvPr/>
        </p:nvSpPr>
        <p:spPr bwMode="auto">
          <a:xfrm>
            <a:off x="6069139" y="1415080"/>
            <a:ext cx="914578" cy="790654"/>
          </a:xfrm>
          <a:custGeom>
            <a:avLst/>
            <a:gdLst>
              <a:gd name="connsiteX0" fmla="*/ 0 w 1117600"/>
              <a:gd name="connsiteY0" fmla="*/ 120073 h 969818"/>
              <a:gd name="connsiteX1" fmla="*/ 92364 w 1117600"/>
              <a:gd name="connsiteY1" fmla="*/ 969818 h 969818"/>
              <a:gd name="connsiteX2" fmla="*/ 1117600 w 1117600"/>
              <a:gd name="connsiteY2" fmla="*/ 766618 h 969818"/>
              <a:gd name="connsiteX3" fmla="*/ 1006764 w 1117600"/>
              <a:gd name="connsiteY3" fmla="*/ 0 h 969818"/>
              <a:gd name="connsiteX4" fmla="*/ 0 w 1117600"/>
              <a:gd name="connsiteY4" fmla="*/ 120073 h 9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600" h="969818">
                <a:moveTo>
                  <a:pt x="0" y="120073"/>
                </a:moveTo>
                <a:lnTo>
                  <a:pt x="92364" y="969818"/>
                </a:lnTo>
                <a:lnTo>
                  <a:pt x="1117600" y="766618"/>
                </a:lnTo>
                <a:lnTo>
                  <a:pt x="1006764" y="0"/>
                </a:lnTo>
                <a:lnTo>
                  <a:pt x="0" y="120073"/>
                </a:lnTo>
                <a:close/>
              </a:path>
            </a:pathLst>
          </a:custGeom>
          <a:gradFill>
            <a:gsLst>
              <a:gs pos="0">
                <a:schemeClr val="accent1">
                  <a:lumMod val="23000"/>
                </a:schemeClr>
              </a:gs>
              <a:gs pos="69000">
                <a:schemeClr val="accent1">
                  <a:lumMod val="45000"/>
                  <a:lumOff val="55000"/>
                </a:schemeClr>
              </a:gs>
              <a:gs pos="92000">
                <a:schemeClr val="accent1">
                  <a:lumMod val="45000"/>
                  <a:lumOff val="55000"/>
                </a:schemeClr>
              </a:gs>
              <a:gs pos="100000">
                <a:schemeClr val="accent1">
                  <a:lumMod val="30000"/>
                  <a:lumOff val="70000"/>
                </a:schemeClr>
              </a:gs>
            </a:gsLst>
            <a:lin ang="13800000" scaled="0"/>
          </a:gradFill>
          <a:ln w="9525">
            <a:solidFill>
              <a:schemeClr val="tx1"/>
            </a:solidFill>
            <a:miter lim="800000"/>
            <a:headEnd/>
            <a:tailEnd/>
          </a:ln>
        </p:spPr>
        <p:txBody>
          <a:bodyPr wrap="none" lIns="0" tIns="0" rIns="0" bIns="0" rtlCol="0" anchor="ctr"/>
          <a:lstStyle/>
          <a:p>
            <a:pPr algn="ctr"/>
            <a:endParaRPr kumimoji="1" lang="ja-JP" altLang="en-US" dirty="0"/>
          </a:p>
        </p:txBody>
      </p:sp>
      <p:cxnSp>
        <p:nvCxnSpPr>
          <p:cNvPr id="73" name="直線矢印コネクタ 72"/>
          <p:cNvCxnSpPr/>
          <p:nvPr/>
        </p:nvCxnSpPr>
        <p:spPr>
          <a:xfrm flipH="1">
            <a:off x="6743518" y="1775792"/>
            <a:ext cx="576064"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59"/>
          <p:cNvSpPr>
            <a:spLocks noChangeArrowheads="1"/>
          </p:cNvSpPr>
          <p:nvPr/>
        </p:nvSpPr>
        <p:spPr bwMode="auto">
          <a:xfrm>
            <a:off x="7336269" y="1638863"/>
            <a:ext cx="980147" cy="304046"/>
          </a:xfrm>
          <a:prstGeom prst="rect">
            <a:avLst/>
          </a:prstGeom>
          <a:noFill/>
          <a:ln w="9525">
            <a:noFill/>
            <a:miter lim="800000"/>
            <a:headEnd/>
            <a:tailEnd/>
          </a:ln>
        </p:spPr>
        <p:txBody>
          <a:bodyPr wrap="none" lIns="72000" tIns="72000" rIns="0" bIns="0" anchor="t"/>
          <a:lstStyle/>
          <a:p>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 screen</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正方形/長方形 90"/>
          <p:cNvSpPr/>
          <p:nvPr/>
        </p:nvSpPr>
        <p:spPr bwMode="auto">
          <a:xfrm>
            <a:off x="4547747" y="2012815"/>
            <a:ext cx="200157" cy="1427223"/>
          </a:xfrm>
          <a:prstGeom prst="rect">
            <a:avLst/>
          </a:prstGeom>
          <a:solidFill>
            <a:schemeClr val="bg1"/>
          </a:solidFill>
          <a:ln w="9525">
            <a:solidFill>
              <a:schemeClr val="bg1"/>
            </a:solidFill>
            <a:miter lim="800000"/>
            <a:headEnd/>
            <a:tailEnd/>
          </a:ln>
        </p:spPr>
        <p:txBody>
          <a:bodyPr wrap="none" lIns="0" tIns="0" rIns="0" bIns="0" rtlCol="0" anchor="ctr"/>
          <a:lstStyle/>
          <a:p>
            <a:pPr algn="ctr"/>
            <a:endParaRPr kumimoji="1" lang="ja-JP" altLang="en-US" dirty="0"/>
          </a:p>
        </p:txBody>
      </p:sp>
      <p:sp>
        <p:nvSpPr>
          <p:cNvPr id="92" name="Rectangle 59"/>
          <p:cNvSpPr>
            <a:spLocks noChangeArrowheads="1"/>
          </p:cNvSpPr>
          <p:nvPr/>
        </p:nvSpPr>
        <p:spPr bwMode="auto">
          <a:xfrm>
            <a:off x="5217504" y="2918470"/>
            <a:ext cx="493857" cy="304046"/>
          </a:xfrm>
          <a:prstGeom prst="rect">
            <a:avLst/>
          </a:prstGeom>
          <a:noFill/>
          <a:ln w="9525">
            <a:noFill/>
            <a:miter lim="800000"/>
            <a:headEnd/>
            <a:tailEnd/>
          </a:ln>
        </p:spPr>
        <p:txBody>
          <a:bodyPr wrap="none" lIns="72000" tIns="72000" rIns="0" bIns="0" anchor="t"/>
          <a:lstStyle/>
          <a:p>
            <a:pPr algn="ctr"/>
            <a:r>
              <a:rPr lang="en-US" altLang="ja-JP"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PC</a:t>
            </a:r>
          </a:p>
        </p:txBody>
      </p:sp>
      <p:sp>
        <p:nvSpPr>
          <p:cNvPr id="93" name="Rectangle 59"/>
          <p:cNvSpPr>
            <a:spLocks noChangeArrowheads="1"/>
          </p:cNvSpPr>
          <p:nvPr/>
        </p:nvSpPr>
        <p:spPr bwMode="auto">
          <a:xfrm>
            <a:off x="980837" y="6306489"/>
            <a:ext cx="7166922" cy="304046"/>
          </a:xfrm>
          <a:prstGeom prst="rect">
            <a:avLst/>
          </a:prstGeom>
          <a:noFill/>
          <a:ln w="9525">
            <a:noFill/>
            <a:miter lim="800000"/>
            <a:headEnd/>
            <a:tailEnd/>
          </a:ln>
        </p:spPr>
        <p:txBody>
          <a:bodyPr wrap="none" lIns="72000" tIns="72000" rIns="0" bIns="0" anchor="t"/>
          <a:lstStyle/>
          <a:p>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Copy the entire folder of apps onto your PC, plug in a USB camera, and you're ready to try it out!</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4" name="図 93"/>
          <p:cNvPicPr>
            <a:picLocks noChangeAspect="1"/>
          </p:cNvPicPr>
          <p:nvPr/>
        </p:nvPicPr>
        <p:blipFill>
          <a:blip r:embed="rId12">
            <a:extLst>
              <a:ext uri="{28A0092B-C50C-407E-A947-70E740481C1C}">
                <a14:useLocalDpi xmlns="" xmlns:a14="http://schemas.microsoft.com/office/drawing/2010/main" val="0"/>
              </a:ext>
            </a:extLst>
          </a:blip>
          <a:stretch>
            <a:fillRect/>
          </a:stretch>
        </p:blipFill>
        <p:spPr>
          <a:xfrm>
            <a:off x="8140028" y="4799827"/>
            <a:ext cx="896468" cy="1003191"/>
          </a:xfrm>
          <a:prstGeom prst="rect">
            <a:avLst/>
          </a:prstGeom>
        </p:spPr>
      </p:pic>
      <p:pic>
        <p:nvPicPr>
          <p:cNvPr id="96" name="Picture 6" descr="C:// Projects// Toolbox/Pictures/PC/Notes PC.gif"/>
          <p:cNvPicPr>
            <a:picLocks noChangeAspect="1" noChangeArrowheads="1"/>
          </p:cNvPicPr>
          <p:nvPr/>
        </p:nvPicPr>
        <p:blipFill>
          <a:blip r:embed="rId13" cstate="print"/>
          <a:srcRect/>
          <a:stretch>
            <a:fillRect/>
          </a:stretch>
        </p:blipFill>
        <p:spPr bwMode="auto">
          <a:xfrm>
            <a:off x="7447942" y="4931453"/>
            <a:ext cx="751386" cy="721570"/>
          </a:xfrm>
          <a:prstGeom prst="rect">
            <a:avLst/>
          </a:prstGeom>
          <a:noFill/>
        </p:spPr>
      </p:pic>
      <p:sp>
        <p:nvSpPr>
          <p:cNvPr id="97" name="角丸四角形 96"/>
          <p:cNvSpPr/>
          <p:nvPr/>
        </p:nvSpPr>
        <p:spPr bwMode="auto">
          <a:xfrm>
            <a:off x="6500589" y="4581128"/>
            <a:ext cx="2535907" cy="1497272"/>
          </a:xfrm>
          <a:prstGeom prst="roundRect">
            <a:avLst/>
          </a:prstGeom>
          <a:noFill/>
          <a:ln w="9525">
            <a:solidFill>
              <a:schemeClr val="tx1"/>
            </a:solidFill>
            <a:prstDash val="dash"/>
            <a:miter lim="800000"/>
            <a:headEnd/>
            <a:tailEnd/>
          </a:ln>
        </p:spPr>
        <p:txBody>
          <a:bodyPr wrap="none" lIns="0" tIns="0" rIns="0" bIns="0" rtlCol="0" anchor="ctr"/>
          <a:lstStyle/>
          <a:p>
            <a:pPr algn="ctr"/>
            <a:endParaRPr kumimoji="1" lang="ja-JP" altLang="en-US" dirty="0"/>
          </a:p>
        </p:txBody>
      </p:sp>
      <p:sp>
        <p:nvSpPr>
          <p:cNvPr id="98" name="Rectangle 59"/>
          <p:cNvSpPr>
            <a:spLocks noChangeArrowheads="1"/>
          </p:cNvSpPr>
          <p:nvPr/>
        </p:nvSpPr>
        <p:spPr bwMode="auto">
          <a:xfrm>
            <a:off x="7118063" y="4581128"/>
            <a:ext cx="1259207" cy="304046"/>
          </a:xfrm>
          <a:prstGeom prst="rect">
            <a:avLst/>
          </a:prstGeom>
          <a:noFill/>
          <a:ln w="9525">
            <a:noFill/>
            <a:miter lim="800000"/>
            <a:headEnd/>
            <a:tailEnd/>
          </a:ln>
        </p:spPr>
        <p:txBody>
          <a:bodyPr wrap="none" lIns="72000" tIns="72000" rIns="0" bIns="0" anchor="t"/>
          <a:lstStyle/>
          <a:p>
            <a:pPr algn="ctr"/>
            <a:r>
              <a:rPr lang="ja-JP" altLang="en-US" sz="1120" b="1"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external controller</a:t>
            </a:r>
            <a:endParaRPr lang="en-US" altLang="ja-JP" sz="1120" b="1"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9" name="Rectangle 59"/>
          <p:cNvSpPr>
            <a:spLocks noChangeArrowheads="1"/>
          </p:cNvSpPr>
          <p:nvPr/>
        </p:nvSpPr>
        <p:spPr bwMode="auto">
          <a:xfrm>
            <a:off x="6435621" y="3438788"/>
            <a:ext cx="913380" cy="568410"/>
          </a:xfrm>
          <a:prstGeom prst="rect">
            <a:avLst/>
          </a:prstGeom>
          <a:noFill/>
          <a:ln w="9525">
            <a:noFill/>
            <a:miter lim="800000"/>
            <a:headEnd/>
            <a:tailEnd/>
          </a:ln>
        </p:spPr>
        <p:txBody>
          <a:bodyPr wrap="none" lIns="72000" tIns="72000" rIns="0" bIns="0" anchor="t"/>
          <a:lstStyle/>
          <a:p>
            <a:r>
              <a:rPr lang="en-US" altLang="ja-JP" sz="96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RS232C</a:t>
            </a:r>
          </a:p>
          <a:p>
            <a:r>
              <a:rPr lang="ja-JP" altLang="en-US" sz="96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96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or</a:t>
            </a:r>
          </a:p>
          <a:p>
            <a:r>
              <a:rPr lang="en-US" altLang="ja-JP" sz="96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Ethernet</a:t>
            </a:r>
          </a:p>
        </p:txBody>
      </p:sp>
      <p:pic>
        <p:nvPicPr>
          <p:cNvPr id="100" name="Picture 4"/>
          <p:cNvPicPr>
            <a:picLocks noChangeAspect="1" noChangeArrowheads="1"/>
          </p:cNvPicPr>
          <p:nvPr/>
        </p:nvPicPr>
        <p:blipFill>
          <a:blip r:embed="rId14" cstate="print"/>
          <a:srcRect/>
          <a:stretch>
            <a:fillRect/>
          </a:stretch>
        </p:blipFill>
        <p:spPr bwMode="auto">
          <a:xfrm>
            <a:off x="6758023" y="4928248"/>
            <a:ext cx="325193" cy="669515"/>
          </a:xfrm>
          <a:prstGeom prst="rect">
            <a:avLst/>
          </a:prstGeom>
          <a:noFill/>
          <a:ln w="9525">
            <a:noFill/>
            <a:miter lim="800000"/>
            <a:headEnd/>
            <a:tailEnd/>
          </a:ln>
        </p:spPr>
      </p:pic>
      <p:sp>
        <p:nvSpPr>
          <p:cNvPr id="101" name="Rectangle 59"/>
          <p:cNvSpPr>
            <a:spLocks noChangeArrowheads="1"/>
          </p:cNvSpPr>
          <p:nvPr/>
        </p:nvSpPr>
        <p:spPr bwMode="auto">
          <a:xfrm>
            <a:off x="6830031" y="5800569"/>
            <a:ext cx="2044815" cy="242379"/>
          </a:xfrm>
          <a:prstGeom prst="rect">
            <a:avLst/>
          </a:prstGeom>
          <a:noFill/>
          <a:ln w="9525">
            <a:noFill/>
            <a:miter lim="800000"/>
            <a:headEnd/>
            <a:tailEnd/>
          </a:ln>
        </p:spPr>
        <p:txBody>
          <a:bodyPr wrap="none" lIns="72000" tIns="72000" rIns="0" bIns="0" anchor="t"/>
          <a:lstStyle/>
          <a:p>
            <a:r>
              <a:rPr lang="en-US" altLang="ja-JP" sz="96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PLC, PC, Robot Controller ・・・</a:t>
            </a:r>
            <a:endParaRPr lang="en-US" altLang="ja-JP" sz="96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2" name="Rectangle 59"/>
          <p:cNvSpPr>
            <a:spLocks noChangeArrowheads="1"/>
          </p:cNvSpPr>
          <p:nvPr/>
        </p:nvSpPr>
        <p:spPr bwMode="auto">
          <a:xfrm>
            <a:off x="5783511" y="2740098"/>
            <a:ext cx="2748230" cy="503690"/>
          </a:xfrm>
          <a:prstGeom prst="rect">
            <a:avLst/>
          </a:prstGeom>
          <a:noFill/>
          <a:ln w="9525">
            <a:noFill/>
            <a:miter lim="800000"/>
            <a:headEnd/>
            <a:tailEnd/>
          </a:ln>
        </p:spPr>
        <p:txBody>
          <a:bodyPr wrap="none" lIns="72000" tIns="72000" rIns="0" bIns="0" anchor="t"/>
          <a:lstStyle/>
          <a:p>
            <a:r>
              <a:rPr lang="ja-JP" altLang="en-US" sz="880" noProof="1">
                <a:solidFill>
                  <a:srgbClr val="000000"/>
                </a:solidFill>
                <a:latin typeface="HGSｺﾞｼｯｸM" panose="020B0600000000000000" pitchFamily="50" charset="-128"/>
                <a:ea typeface="HGSｺﾞｼｯｸM" panose="020B0600000000000000" pitchFamily="50" charset="-128"/>
                <a:cs typeface="メイリオ" panose="020B0604030504040204" pitchFamily="50" charset="-128"/>
              </a:rPr>
              <a:t>PC for FA with power button off OK (no shutdown required)</a:t>
            </a:r>
          </a:p>
          <a:p>
            <a:r>
              <a:rPr lang="en-US" altLang="ja-JP" sz="880" noProof="1">
                <a:solidFill>
                  <a:srgbClr val="000000"/>
                </a:solidFill>
                <a:latin typeface="HGSｺﾞｼｯｸM" panose="020B0600000000000000" pitchFamily="50" charset="-128"/>
                <a:ea typeface="HGSｺﾞｼｯｸM" panose="020B0600000000000000" pitchFamily="50" charset="-128"/>
                <a:cs typeface="メイリオ" panose="020B0604030504040204" pitchFamily="50" charset="-128"/>
              </a:rPr>
              <a:t>*Can be used on standard desktops, laptops, etc.</a:t>
            </a:r>
            <a:endParaRPr lang="en-US" altLang="ja-JP" sz="880" dirty="0" smtClean="0">
              <a:solidFill>
                <a:srgbClr val="000000"/>
              </a:solidFill>
              <a:latin typeface="HGSｺﾞｼｯｸM" panose="020B0600000000000000" pitchFamily="50" charset="-128"/>
              <a:ea typeface="HGSｺﾞｼｯｸM" panose="020B0600000000000000" pitchFamily="50" charset="-128"/>
              <a:cs typeface="メイリオ" panose="020B0604030504040204" pitchFamily="50" charset="-128"/>
            </a:endParaRPr>
          </a:p>
        </p:txBody>
      </p:sp>
      <p:sp>
        <p:nvSpPr>
          <p:cNvPr id="103" name="上下矢印 102"/>
          <p:cNvSpPr/>
          <p:nvPr/>
        </p:nvSpPr>
        <p:spPr bwMode="auto">
          <a:xfrm>
            <a:off x="6046783" y="3407482"/>
            <a:ext cx="237195" cy="690895"/>
          </a:xfrm>
          <a:prstGeom prst="upDownArrow">
            <a:avLst/>
          </a:prstGeom>
          <a:noFill/>
          <a:ln w="38100">
            <a:solidFill>
              <a:schemeClr val="tx1"/>
            </a:solidFill>
            <a:miter lim="800000"/>
            <a:headEnd/>
            <a:tailEnd/>
          </a:ln>
        </p:spPr>
        <p:txBody>
          <a:bodyPr wrap="none" lIns="0" tIns="0" rIns="0" bIns="0" rtlCol="0" anchor="ctr"/>
          <a:lstStyle/>
          <a:p>
            <a:pPr algn="ctr"/>
            <a:endParaRPr kumimoji="1" lang="ja-JP" altLang="en-US" dirty="0"/>
          </a:p>
        </p:txBody>
      </p:sp>
      <p:pic>
        <p:nvPicPr>
          <p:cNvPr id="5" name="図 4"/>
          <p:cNvPicPr>
            <a:picLocks noChangeAspect="1"/>
          </p:cNvPicPr>
          <p:nvPr/>
        </p:nvPicPr>
        <p:blipFill>
          <a:blip r:embed="rId15" cstate="print"/>
          <a:stretch>
            <a:fillRect/>
          </a:stretch>
        </p:blipFill>
        <p:spPr>
          <a:xfrm>
            <a:off x="2042540" y="1974183"/>
            <a:ext cx="1073548" cy="1263797"/>
          </a:xfrm>
          <a:prstGeom prst="rect">
            <a:avLst/>
          </a:prstGeom>
        </p:spPr>
      </p:pic>
      <p:sp>
        <p:nvSpPr>
          <p:cNvPr id="39" name="Text Box 2"/>
          <p:cNvSpPr txBox="1">
            <a:spLocks noChangeArrowheads="1"/>
          </p:cNvSpPr>
          <p:nvPr/>
        </p:nvSpPr>
        <p:spPr bwMode="auto">
          <a:xfrm>
            <a:off x="251520" y="118076"/>
            <a:ext cx="1936232"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314579" y="990864"/>
            <a:ext cx="3433885" cy="1778703"/>
          </a:xfrm>
          <a:prstGeom prst="rect">
            <a:avLst/>
          </a:prstGeom>
        </p:spPr>
      </p:pic>
      <p:sp>
        <p:nvSpPr>
          <p:cNvPr id="12" name="正方形/長方形 11"/>
          <p:cNvSpPr/>
          <p:nvPr/>
        </p:nvSpPr>
        <p:spPr>
          <a:xfrm>
            <a:off x="619121" y="548680"/>
            <a:ext cx="4600951" cy="3785652"/>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Equal 1~10</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10 types of character strings can be registered, and if the character string is the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same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as the one read, "green" will be displayed, and if it is different, "gray" will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displayed</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Include </a:t>
            </a:r>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1~5</a:t>
            </a:r>
            <a:endParaRPr lang="en-US" altLang="ja-JP"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Five types of strings can be registered, and if they are included in the read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string</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they will be displayed as "green," and if they are not, they will be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displayed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as "gray</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following characters, which are prone to misreading due to the font of the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characters</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are allowed in the Equal and Include judgment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number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zero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“0” ⇔ the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alphabet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number ‘1’ ⇔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alphabet 'I'</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Lowercase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alphabetic "I</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Half-width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Dots ⇔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full-width</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Dots</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Colon “:” ⇔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Equal”</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alphabet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Z</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Equal”</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Judge</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put a check mark, the character is judged as Include, and if it is not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included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the read character, it is judged as NG by the overall judgment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Result).</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3946151" y="349473"/>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2730526" y="301754"/>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571145" y="27482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5614499" y="355919"/>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24" name="正方形/長方形 23"/>
          <p:cNvSpPr/>
          <p:nvPr/>
        </p:nvSpPr>
        <p:spPr>
          <a:xfrm>
            <a:off x="539552" y="4740240"/>
            <a:ext cx="4680520" cy="1581972"/>
          </a:xfrm>
          <a:prstGeom prst="rect">
            <a:avLst/>
          </a:prstGeom>
          <a:ln>
            <a:solidFill>
              <a:srgbClr val="FF0000"/>
            </a:solidFill>
          </a:ln>
        </p:spPr>
        <p:txBody>
          <a:bodyPr wrap="square">
            <a:spAutoFit/>
          </a:bodyPr>
          <a:lstStyle/>
          <a:p>
            <a:r>
              <a:rPr lang="en-US" altLang="ja-JP" sz="88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*Notes on using the OCR function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OCR, like barcode matching, does not guarantee a 100% reading accuracy rate</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To increase the reading success rate and the percentage of correct answers, refer to the tips on OCR image processing introduced on the next page, and set the "image size," "resolution," "binarization," "filtering," "shading correction," "reading mode," etc., to the best fit.</a:t>
            </a:r>
          </a:p>
          <a:p>
            <a:endPar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percentage of correct answers is low even after these measures are taken, and the inspection yield becomes a problem due to automatic inspection, etc., please try to read within a range that does not contradict the inspection purpose.</a:t>
            </a:r>
            <a:endParaRPr lang="ja-JP" altLang="en-US"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3" name="図 2"/>
          <p:cNvPicPr>
            <a:picLocks noChangeAspect="1"/>
          </p:cNvPicPr>
          <p:nvPr/>
        </p:nvPicPr>
        <p:blipFill>
          <a:blip r:embed="rId3"/>
          <a:stretch>
            <a:fillRect/>
          </a:stretch>
        </p:blipFill>
        <p:spPr>
          <a:xfrm>
            <a:off x="5322180" y="3125588"/>
            <a:ext cx="3200644" cy="3411406"/>
          </a:xfrm>
          <a:prstGeom prst="rect">
            <a:avLst/>
          </a:prstGeom>
        </p:spPr>
      </p:pic>
      <p:sp>
        <p:nvSpPr>
          <p:cNvPr id="27" name="テキスト ボックス 26"/>
          <p:cNvSpPr txBox="1"/>
          <p:nvPr/>
        </p:nvSpPr>
        <p:spPr>
          <a:xfrm>
            <a:off x="6789020" y="1700808"/>
            <a:ext cx="1256654" cy="198961"/>
          </a:xfrm>
          <a:prstGeom prst="rect">
            <a:avLst/>
          </a:prstGeom>
          <a:solidFill>
            <a:schemeClr val="bg1"/>
          </a:solidFill>
        </p:spPr>
        <p:txBody>
          <a:bodyPr wrap="square" lIns="0" tIns="0" rIns="0" bIns="0" rtlCol="0">
            <a:noAutofit/>
          </a:bodyPr>
          <a:lstStyle/>
          <a:p>
            <a:pPr algn="ctr"/>
            <a:r>
              <a:rPr kumimoji="1" lang="ja-JP" altLang="en-US" sz="960" b="1" noProof="1"/>
              <a:t>read-character display</a:t>
            </a:r>
            <a:endParaRPr kumimoji="1" lang="ja-JP" altLang="en-US" sz="960" b="1" dirty="0"/>
          </a:p>
        </p:txBody>
      </p:sp>
      <p:sp>
        <p:nvSpPr>
          <p:cNvPr id="26" name="楕円 25"/>
          <p:cNvSpPr/>
          <p:nvPr/>
        </p:nvSpPr>
        <p:spPr>
          <a:xfrm>
            <a:off x="6121202" y="1899769"/>
            <a:ext cx="2843286" cy="908117"/>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513381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653297" y="1812525"/>
            <a:ext cx="1837725" cy="264757"/>
          </a:xfrm>
          <a:prstGeom prst="rect">
            <a:avLst/>
          </a:prstGeom>
        </p:spPr>
      </p:pic>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108891" y="231784"/>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2862648" y="22890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683568" y="204183"/>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5922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5748177" y="228906"/>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pic>
        <p:nvPicPr>
          <p:cNvPr id="5" name="図 4"/>
          <p:cNvPicPr>
            <a:picLocks noChangeAspect="1"/>
          </p:cNvPicPr>
          <p:nvPr/>
        </p:nvPicPr>
        <p:blipFill>
          <a:blip r:embed="rId3" cstate="print"/>
          <a:stretch>
            <a:fillRect/>
          </a:stretch>
        </p:blipFill>
        <p:spPr>
          <a:xfrm>
            <a:off x="611560" y="1107282"/>
            <a:ext cx="1463443" cy="1097582"/>
          </a:xfrm>
          <a:prstGeom prst="rect">
            <a:avLst/>
          </a:prstGeom>
        </p:spPr>
      </p:pic>
      <p:pic>
        <p:nvPicPr>
          <p:cNvPr id="11" name="図 10"/>
          <p:cNvPicPr>
            <a:picLocks noChangeAspect="1"/>
          </p:cNvPicPr>
          <p:nvPr/>
        </p:nvPicPr>
        <p:blipFill>
          <a:blip r:embed="rId4" cstate="print"/>
          <a:stretch>
            <a:fillRect/>
          </a:stretch>
        </p:blipFill>
        <p:spPr>
          <a:xfrm>
            <a:off x="4702995" y="1106798"/>
            <a:ext cx="1463443" cy="1097582"/>
          </a:xfrm>
          <a:prstGeom prst="rect">
            <a:avLst/>
          </a:prstGeom>
        </p:spPr>
      </p:pic>
      <p:sp>
        <p:nvSpPr>
          <p:cNvPr id="25" name="正方形/長方形 24"/>
          <p:cNvSpPr/>
          <p:nvPr/>
        </p:nvSpPr>
        <p:spPr>
          <a:xfrm>
            <a:off x="573196" y="1917802"/>
            <a:ext cx="1680534" cy="261610"/>
          </a:xfrm>
          <a:prstGeom prst="rect">
            <a:avLst/>
          </a:prstGeom>
          <a:ln w="28575">
            <a:noFill/>
          </a:ln>
        </p:spPr>
        <p:txBody>
          <a:bodyPr wrap="square">
            <a:spAutoFit/>
          </a:bodyPr>
          <a:lstStyle/>
          <a:p>
            <a:r>
              <a:rPr lang="ja-JP" altLang="en-US" sz="88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Recognized NG (read failed)</a:t>
            </a:r>
            <a:endParaRPr lang="en-US" altLang="ja-JP" sz="88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6" name="正方形/長方形 25"/>
          <p:cNvSpPr/>
          <p:nvPr/>
        </p:nvSpPr>
        <p:spPr>
          <a:xfrm>
            <a:off x="5463170" y="1943411"/>
            <a:ext cx="724439" cy="276999"/>
          </a:xfrm>
          <a:prstGeom prst="rect">
            <a:avLst/>
          </a:prstGeom>
          <a:ln w="28575">
            <a:noFill/>
          </a:ln>
        </p:spPr>
        <p:txBody>
          <a:bodyPr wrap="square">
            <a:spAutoFit/>
          </a:bodyPr>
          <a:lstStyle/>
          <a:p>
            <a:r>
              <a:rPr lang="ja-JP" altLang="en-US" sz="96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false recognition</a:t>
            </a:r>
            <a:endParaRPr lang="en-US" altLang="ja-JP" sz="96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4" name="図 13"/>
          <p:cNvPicPr>
            <a:picLocks noChangeAspect="1"/>
          </p:cNvPicPr>
          <p:nvPr/>
        </p:nvPicPr>
        <p:blipFill>
          <a:blip r:embed="rId5" cstate="print"/>
          <a:stretch>
            <a:fillRect/>
          </a:stretch>
        </p:blipFill>
        <p:spPr>
          <a:xfrm>
            <a:off x="610593" y="4553033"/>
            <a:ext cx="1463443" cy="1097582"/>
          </a:xfrm>
          <a:prstGeom prst="rect">
            <a:avLst/>
          </a:prstGeom>
        </p:spPr>
      </p:pic>
      <p:pic>
        <p:nvPicPr>
          <p:cNvPr id="15" name="図 14"/>
          <p:cNvPicPr>
            <a:picLocks noChangeAspect="1"/>
          </p:cNvPicPr>
          <p:nvPr/>
        </p:nvPicPr>
        <p:blipFill>
          <a:blip r:embed="rId6" cstate="print"/>
          <a:stretch>
            <a:fillRect/>
          </a:stretch>
        </p:blipFill>
        <p:spPr>
          <a:xfrm>
            <a:off x="611560" y="2280370"/>
            <a:ext cx="1463443" cy="1097582"/>
          </a:xfrm>
          <a:prstGeom prst="rect">
            <a:avLst/>
          </a:prstGeom>
        </p:spPr>
      </p:pic>
      <p:pic>
        <p:nvPicPr>
          <p:cNvPr id="27" name="図 26"/>
          <p:cNvPicPr>
            <a:picLocks noChangeAspect="1"/>
          </p:cNvPicPr>
          <p:nvPr/>
        </p:nvPicPr>
        <p:blipFill>
          <a:blip r:embed="rId7" cstate="print"/>
          <a:stretch>
            <a:fillRect/>
          </a:stretch>
        </p:blipFill>
        <p:spPr>
          <a:xfrm>
            <a:off x="5367731" y="4509120"/>
            <a:ext cx="1463443" cy="1097582"/>
          </a:xfrm>
          <a:prstGeom prst="rect">
            <a:avLst/>
          </a:prstGeom>
        </p:spPr>
      </p:pic>
      <p:sp>
        <p:nvSpPr>
          <p:cNvPr id="28" name="正方形/長方形 27"/>
          <p:cNvSpPr/>
          <p:nvPr/>
        </p:nvSpPr>
        <p:spPr>
          <a:xfrm>
            <a:off x="1641989" y="1101416"/>
            <a:ext cx="432048" cy="276999"/>
          </a:xfrm>
          <a:prstGeom prst="rect">
            <a:avLst/>
          </a:prstGeom>
          <a:solidFill>
            <a:srgbClr val="FF0000"/>
          </a:solidFill>
          <a:ln w="28575">
            <a:noFill/>
          </a:ln>
        </p:spPr>
        <p:txBody>
          <a:bodyPr wrap="square">
            <a:spAutoFit/>
          </a:bodyPr>
          <a:lstStyle/>
          <a:p>
            <a:pPr algn="ctr"/>
            <a:r>
              <a:rPr lang="en-US" altLang="ja-JP"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NG</a:t>
            </a:r>
          </a:p>
        </p:txBody>
      </p:sp>
      <p:sp>
        <p:nvSpPr>
          <p:cNvPr id="29" name="正方形/長方形 28"/>
          <p:cNvSpPr/>
          <p:nvPr/>
        </p:nvSpPr>
        <p:spPr>
          <a:xfrm>
            <a:off x="4901604" y="1962276"/>
            <a:ext cx="626921" cy="191586"/>
          </a:xfrm>
          <a:prstGeom prst="rect">
            <a:avLst/>
          </a:prstGeom>
          <a:solidFill>
            <a:srgbClr val="66FFFF"/>
          </a:solidFill>
          <a:ln w="28575">
            <a:noFill/>
          </a:ln>
        </p:spPr>
        <p:txBody>
          <a:bodyPr wrap="square" lIns="72000" tIns="0" rIns="0" bIns="0">
            <a:no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mu</a:t>
            </a:r>
          </a:p>
        </p:txBody>
      </p:sp>
      <p:sp>
        <p:nvSpPr>
          <p:cNvPr id="30" name="正方形/長方形 29"/>
          <p:cNvSpPr/>
          <p:nvPr/>
        </p:nvSpPr>
        <p:spPr>
          <a:xfrm>
            <a:off x="683568" y="5409061"/>
            <a:ext cx="626921" cy="191586"/>
          </a:xfrm>
          <a:prstGeom prst="rect">
            <a:avLst/>
          </a:prstGeom>
          <a:solidFill>
            <a:srgbClr val="66FFFF"/>
          </a:solidFill>
          <a:ln w="28575">
            <a:noFill/>
          </a:ln>
        </p:spPr>
        <p:txBody>
          <a:bodyPr wrap="square" lIns="72000" tIns="0" rIns="0" bIns="0">
            <a:no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MENU</a:t>
            </a:r>
          </a:p>
        </p:txBody>
      </p:sp>
      <p:sp>
        <p:nvSpPr>
          <p:cNvPr id="32" name="正方形/長方形 31"/>
          <p:cNvSpPr/>
          <p:nvPr/>
        </p:nvSpPr>
        <p:spPr>
          <a:xfrm>
            <a:off x="1642955" y="2276872"/>
            <a:ext cx="432048" cy="276999"/>
          </a:xfrm>
          <a:prstGeom prst="rect">
            <a:avLst/>
          </a:prstGeom>
          <a:solidFill>
            <a:srgbClr val="FF0000"/>
          </a:solidFill>
          <a:ln w="28575">
            <a:noFill/>
          </a:ln>
        </p:spPr>
        <p:txBody>
          <a:bodyPr wrap="square">
            <a:spAutoFit/>
          </a:bodyPr>
          <a:lstStyle/>
          <a:p>
            <a:pPr algn="ctr"/>
            <a:r>
              <a:rPr lang="en-US" altLang="ja-JP"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NG</a:t>
            </a:r>
          </a:p>
        </p:txBody>
      </p:sp>
      <p:sp>
        <p:nvSpPr>
          <p:cNvPr id="33" name="正方形/長方形 32"/>
          <p:cNvSpPr/>
          <p:nvPr/>
        </p:nvSpPr>
        <p:spPr>
          <a:xfrm>
            <a:off x="516027" y="563412"/>
            <a:ext cx="1471843" cy="387798"/>
          </a:xfrm>
          <a:prstGeom prst="rect">
            <a:avLst/>
          </a:prstGeom>
          <a:solidFill>
            <a:srgbClr val="00FF00"/>
          </a:solidFill>
          <a:ln w="12700">
            <a:solidFill>
              <a:srgbClr val="00FF00"/>
            </a:solidFill>
          </a:ln>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Tips for OCR image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4" name="正方形/長方形 33"/>
          <p:cNvSpPr/>
          <p:nvPr/>
        </p:nvSpPr>
        <p:spPr>
          <a:xfrm>
            <a:off x="2056579" y="1266594"/>
            <a:ext cx="1847598" cy="634020"/>
          </a:xfrm>
          <a:prstGeom prst="rect">
            <a:avLst/>
          </a:prstGeom>
          <a:ln w="28575">
            <a:no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 of focus images are difficult to read and may result in recognition NG or false recognition.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5" name="右矢印 34"/>
          <p:cNvSpPr/>
          <p:nvPr/>
        </p:nvSpPr>
        <p:spPr>
          <a:xfrm>
            <a:off x="4081850" y="1230187"/>
            <a:ext cx="208229" cy="61032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6532169" y="1806395"/>
            <a:ext cx="536198" cy="267658"/>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6187608" y="1112566"/>
            <a:ext cx="2956391" cy="498598"/>
          </a:xfrm>
          <a:prstGeom prst="rect">
            <a:avLst/>
          </a:prstGeom>
          <a:ln w="28575">
            <a:noFill/>
          </a:ln>
        </p:spPr>
        <p:txBody>
          <a:bodyPr wrap="square">
            <a:spAutoFit/>
          </a:bodyPr>
          <a:lstStyle/>
          <a:p>
            <a:r>
              <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such cases, increasing the contrast of the image often improves it.</a:t>
            </a:r>
          </a:p>
          <a:p>
            <a:r>
              <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(However, this image was misidentified and insufficient)</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39" name="正方形/長方形 38"/>
          <p:cNvSpPr/>
          <p:nvPr/>
        </p:nvSpPr>
        <p:spPr>
          <a:xfrm>
            <a:off x="2066316" y="2356506"/>
            <a:ext cx="2569925" cy="1040285"/>
          </a:xfrm>
          <a:prstGeom prst="rect">
            <a:avLst/>
          </a:prstGeom>
          <a:ln w="28575">
            <a:no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With OCR, the higher the contrast, the better, so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it‘s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probably faster to binarize with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④</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Binary. However, if the area of the white background is too large compared to the black area, such as small letters on a blank page, the shading will be unbalanced when the threshold is set to "Auto."</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40" name="図 39"/>
          <p:cNvPicPr>
            <a:picLocks noChangeAspect="1"/>
          </p:cNvPicPr>
          <p:nvPr/>
        </p:nvPicPr>
        <p:blipFill>
          <a:blip r:embed="rId8"/>
          <a:stretch>
            <a:fillRect/>
          </a:stretch>
        </p:blipFill>
        <p:spPr>
          <a:xfrm>
            <a:off x="991618" y="3426437"/>
            <a:ext cx="3531290" cy="836189"/>
          </a:xfrm>
          <a:prstGeom prst="rect">
            <a:avLst/>
          </a:prstGeom>
        </p:spPr>
      </p:pic>
      <p:pic>
        <p:nvPicPr>
          <p:cNvPr id="4" name="図 3"/>
          <p:cNvPicPr>
            <a:picLocks noChangeAspect="1"/>
          </p:cNvPicPr>
          <p:nvPr/>
        </p:nvPicPr>
        <p:blipFill>
          <a:blip r:embed="rId9" cstate="print"/>
          <a:stretch>
            <a:fillRect/>
          </a:stretch>
        </p:blipFill>
        <p:spPr>
          <a:xfrm>
            <a:off x="5004048" y="2308366"/>
            <a:ext cx="1453637" cy="1090228"/>
          </a:xfrm>
          <a:prstGeom prst="rect">
            <a:avLst/>
          </a:prstGeom>
        </p:spPr>
      </p:pic>
      <p:sp>
        <p:nvSpPr>
          <p:cNvPr id="42" name="正方形/長方形 41"/>
          <p:cNvSpPr/>
          <p:nvPr/>
        </p:nvSpPr>
        <p:spPr>
          <a:xfrm>
            <a:off x="5765075" y="3082341"/>
            <a:ext cx="724439" cy="276999"/>
          </a:xfrm>
          <a:prstGeom prst="rect">
            <a:avLst/>
          </a:prstGeom>
          <a:ln w="28575">
            <a:noFill/>
          </a:ln>
        </p:spPr>
        <p:txBody>
          <a:bodyPr wrap="square">
            <a:spAutoFit/>
          </a:bodyPr>
          <a:lstStyle/>
          <a:p>
            <a:r>
              <a:rPr lang="ja-JP" altLang="en-US" sz="96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false recognition</a:t>
            </a:r>
            <a:endParaRPr lang="en-US" altLang="ja-JP" sz="96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3" name="正方形/長方形 42"/>
          <p:cNvSpPr/>
          <p:nvPr/>
        </p:nvSpPr>
        <p:spPr>
          <a:xfrm>
            <a:off x="5171680" y="3125048"/>
            <a:ext cx="626921" cy="191586"/>
          </a:xfrm>
          <a:prstGeom prst="rect">
            <a:avLst/>
          </a:prstGeom>
          <a:solidFill>
            <a:srgbClr val="66FFFF"/>
          </a:solidFill>
          <a:ln w="28575">
            <a:noFill/>
          </a:ln>
        </p:spPr>
        <p:txBody>
          <a:bodyPr wrap="square" lIns="72000" tIns="0" rIns="0" bIns="0">
            <a:no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fiENU</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4" name="右矢印 43"/>
          <p:cNvSpPr/>
          <p:nvPr/>
        </p:nvSpPr>
        <p:spPr>
          <a:xfrm rot="9359200">
            <a:off x="4147932" y="1962107"/>
            <a:ext cx="499692" cy="324392"/>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6489514" y="2276872"/>
            <a:ext cx="2474974" cy="1785104"/>
          </a:xfrm>
          <a:prstGeom prst="rect">
            <a:avLst/>
          </a:prstGeom>
          <a:ln w="28575">
            <a:no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make the area of binarization close to the letter limit, the threshold will approach reasonably.</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But it still misunderstands, and most of all, it makes it difficult to set up a small area.</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It's not a good idea.</a:t>
            </a:r>
          </a:p>
          <a:p>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Also, if the threshold is set to a number instead of "Auto," it will be recognized in this image, but OCR is less stable because it is often used in environments where lighting conditions vary.</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7" name="楕円 46"/>
          <p:cNvSpPr/>
          <p:nvPr/>
        </p:nvSpPr>
        <p:spPr>
          <a:xfrm>
            <a:off x="2201953" y="4045773"/>
            <a:ext cx="422887" cy="194939"/>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11560" y="3119434"/>
            <a:ext cx="1680534" cy="261610"/>
          </a:xfrm>
          <a:prstGeom prst="rect">
            <a:avLst/>
          </a:prstGeom>
          <a:ln w="28575">
            <a:noFill/>
          </a:ln>
        </p:spPr>
        <p:txBody>
          <a:bodyPr wrap="square">
            <a:spAutoFit/>
          </a:bodyPr>
          <a:lstStyle/>
          <a:p>
            <a:r>
              <a:rPr lang="ja-JP" altLang="en-US" sz="88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Recognized NG (read failed)</a:t>
            </a:r>
            <a:endParaRPr lang="en-US" altLang="ja-JP" sz="88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9" name="正方形/長方形 48"/>
          <p:cNvSpPr/>
          <p:nvPr/>
        </p:nvSpPr>
        <p:spPr>
          <a:xfrm>
            <a:off x="2056579" y="4509120"/>
            <a:ext cx="2947469" cy="634020"/>
          </a:xfrm>
          <a:prstGeom prst="rect">
            <a:avLst/>
          </a:prstGeom>
          <a:ln w="28575">
            <a:no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 want to have room in the area, and I want to use the threshold "Auto" to automatically correspond to the brightness of the target.</a:t>
            </a:r>
          </a:p>
          <a:p>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 ON" is effective in such cases.</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9" name="図 8"/>
          <p:cNvPicPr>
            <a:picLocks noChangeAspect="1"/>
          </p:cNvPicPr>
          <p:nvPr/>
        </p:nvPicPr>
        <p:blipFill>
          <a:blip r:embed="rId10"/>
          <a:stretch>
            <a:fillRect/>
          </a:stretch>
        </p:blipFill>
        <p:spPr>
          <a:xfrm>
            <a:off x="996671" y="5730215"/>
            <a:ext cx="3531290" cy="842326"/>
          </a:xfrm>
          <a:prstGeom prst="rect">
            <a:avLst/>
          </a:prstGeom>
        </p:spPr>
      </p:pic>
      <p:sp>
        <p:nvSpPr>
          <p:cNvPr id="50" name="楕円 49"/>
          <p:cNvSpPr/>
          <p:nvPr/>
        </p:nvSpPr>
        <p:spPr>
          <a:xfrm>
            <a:off x="1651149" y="5891103"/>
            <a:ext cx="640945" cy="194939"/>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170397" y="5223016"/>
            <a:ext cx="2713621" cy="363176"/>
          </a:xfrm>
          <a:prstGeom prst="rect">
            <a:avLst/>
          </a:prstGeom>
          <a:ln w="28575">
            <a:solidFill>
              <a:srgbClr val="FF0000"/>
            </a:solid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binarizing with OCR, setting "Shading = ON" often improves the results.</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0" name="図 9"/>
          <p:cNvPicPr>
            <a:picLocks noChangeAspect="1"/>
          </p:cNvPicPr>
          <p:nvPr/>
        </p:nvPicPr>
        <p:blipFill>
          <a:blip r:embed="rId11"/>
          <a:stretch>
            <a:fillRect/>
          </a:stretch>
        </p:blipFill>
        <p:spPr>
          <a:xfrm>
            <a:off x="5044772" y="5735553"/>
            <a:ext cx="3526852" cy="836988"/>
          </a:xfrm>
          <a:prstGeom prst="rect">
            <a:avLst/>
          </a:prstGeom>
        </p:spPr>
      </p:pic>
      <p:sp>
        <p:nvSpPr>
          <p:cNvPr id="52" name="楕円 51"/>
          <p:cNvSpPr/>
          <p:nvPr/>
        </p:nvSpPr>
        <p:spPr>
          <a:xfrm>
            <a:off x="6110942" y="6352574"/>
            <a:ext cx="163345" cy="161106"/>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6831174" y="4656996"/>
            <a:ext cx="2137188" cy="904863"/>
          </a:xfrm>
          <a:prstGeom prst="rect">
            <a:avLst/>
          </a:prstGeom>
          <a:ln w="28575">
            <a:no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By the way, the accuracy of reading letters is exactly the same even if they are reversed black and white.</a:t>
            </a:r>
          </a:p>
          <a:p>
            <a:endPar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*Adding filtering may further improve the reading accuracy.</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4" name="右矢印 53"/>
          <p:cNvSpPr/>
          <p:nvPr/>
        </p:nvSpPr>
        <p:spPr>
          <a:xfrm>
            <a:off x="4675790" y="2472563"/>
            <a:ext cx="208229" cy="61032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rot="5400000">
            <a:off x="1570435" y="4118352"/>
            <a:ext cx="208229" cy="61032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1251949" y="5371146"/>
            <a:ext cx="931020" cy="276999"/>
          </a:xfrm>
          <a:prstGeom prst="rect">
            <a:avLst/>
          </a:prstGeom>
          <a:ln w="28575">
            <a:noFill/>
          </a:ln>
        </p:spPr>
        <p:txBody>
          <a:bodyPr wrap="square">
            <a:spAutoFit/>
          </a:bodyPr>
          <a:lstStyle/>
          <a:p>
            <a:r>
              <a:rPr lang="ja-JP" altLang="en-US" sz="96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Read Success</a:t>
            </a:r>
            <a:endParaRPr lang="en-US" altLang="ja-JP" sz="96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7" name="正方形/長方形 56"/>
          <p:cNvSpPr/>
          <p:nvPr/>
        </p:nvSpPr>
        <p:spPr>
          <a:xfrm>
            <a:off x="5434717" y="5370273"/>
            <a:ext cx="626921" cy="191586"/>
          </a:xfrm>
          <a:prstGeom prst="rect">
            <a:avLst/>
          </a:prstGeom>
          <a:solidFill>
            <a:srgbClr val="66FFFF"/>
          </a:solidFill>
          <a:ln w="28575">
            <a:noFill/>
          </a:ln>
        </p:spPr>
        <p:txBody>
          <a:bodyPr wrap="square" lIns="72000" tIns="0" rIns="0" bIns="0">
            <a:no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MENU</a:t>
            </a:r>
          </a:p>
        </p:txBody>
      </p:sp>
      <p:sp>
        <p:nvSpPr>
          <p:cNvPr id="58" name="正方形/長方形 57"/>
          <p:cNvSpPr/>
          <p:nvPr/>
        </p:nvSpPr>
        <p:spPr>
          <a:xfrm>
            <a:off x="6003098" y="5332358"/>
            <a:ext cx="931020" cy="276999"/>
          </a:xfrm>
          <a:prstGeom prst="rect">
            <a:avLst/>
          </a:prstGeom>
          <a:ln w="28575">
            <a:noFill/>
          </a:ln>
        </p:spPr>
        <p:txBody>
          <a:bodyPr wrap="square">
            <a:spAutoFit/>
          </a:bodyPr>
          <a:lstStyle/>
          <a:p>
            <a:r>
              <a:rPr lang="ja-JP" altLang="en-US" sz="960"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Read Success</a:t>
            </a:r>
            <a:endParaRPr lang="en-US" altLang="ja-JP" sz="960" dirty="0" smtClean="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59" name="正方形/長方形 58"/>
          <p:cNvSpPr/>
          <p:nvPr/>
        </p:nvSpPr>
        <p:spPr>
          <a:xfrm>
            <a:off x="2087061" y="520323"/>
            <a:ext cx="5539756" cy="363176"/>
          </a:xfrm>
          <a:prstGeom prst="rect">
            <a:avLst/>
          </a:prstGeom>
          <a:ln w="28575">
            <a:solidFill>
              <a:srgbClr val="0000FF"/>
            </a:solidFill>
          </a:ln>
        </p:spPr>
        <p:txBody>
          <a:bodyPr wrap="square" rIns="0">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can‘t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 characters, you may be able to improve the resolution of the input image, increase the contrast of the input image,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④</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binarize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with Binary, or </a:t>
            </a:r>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④</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blur with Binary's </a:t>
            </a:r>
            <a:r>
              <a:rPr lang="en-US" altLang="ja-JP" sz="88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Filter.</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41011160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484457" y="29003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3224483" y="259295"/>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992237" y="22644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664296"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6182113" y="293374"/>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33" name="正方形/長方形 32"/>
          <p:cNvSpPr/>
          <p:nvPr/>
        </p:nvSpPr>
        <p:spPr>
          <a:xfrm>
            <a:off x="507869" y="562410"/>
            <a:ext cx="1537191" cy="387798"/>
          </a:xfrm>
          <a:prstGeom prst="rect">
            <a:avLst/>
          </a:prstGeom>
          <a:solidFill>
            <a:srgbClr val="00FF00"/>
          </a:solidFill>
          <a:ln w="12700">
            <a:solidFill>
              <a:srgbClr val="00FF00"/>
            </a:solidFill>
          </a:ln>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Example of OCR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2" name="図 1"/>
          <p:cNvPicPr>
            <a:picLocks noChangeAspect="1"/>
          </p:cNvPicPr>
          <p:nvPr/>
        </p:nvPicPr>
        <p:blipFill>
          <a:blip r:embed="rId2"/>
          <a:stretch>
            <a:fillRect/>
          </a:stretch>
        </p:blipFill>
        <p:spPr>
          <a:xfrm>
            <a:off x="1043608" y="3366061"/>
            <a:ext cx="4128499" cy="952731"/>
          </a:xfrm>
          <a:prstGeom prst="rect">
            <a:avLst/>
          </a:prstGeom>
        </p:spPr>
      </p:pic>
      <p:sp>
        <p:nvSpPr>
          <p:cNvPr id="56" name="右矢印 55"/>
          <p:cNvSpPr/>
          <p:nvPr/>
        </p:nvSpPr>
        <p:spPr>
          <a:xfrm>
            <a:off x="4096888" y="1556792"/>
            <a:ext cx="1064128" cy="610324"/>
          </a:xfrm>
          <a:prstGeom prst="right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60" b="1" noProof="1">
                <a:solidFill>
                  <a:schemeClr val="tx1"/>
                </a:solidFill>
              </a:rPr>
              <a:t>binarization</a:t>
            </a:r>
            <a:endParaRPr kumimoji="1" lang="ja-JP" altLang="en-US" sz="960" b="1" dirty="0">
              <a:solidFill>
                <a:schemeClr val="tx1"/>
              </a:solidFill>
            </a:endParaRPr>
          </a:p>
        </p:txBody>
      </p:sp>
      <p:sp>
        <p:nvSpPr>
          <p:cNvPr id="58" name="正方形/長方形 57"/>
          <p:cNvSpPr/>
          <p:nvPr/>
        </p:nvSpPr>
        <p:spPr>
          <a:xfrm>
            <a:off x="6139045" y="4087082"/>
            <a:ext cx="1601307" cy="1615827"/>
          </a:xfrm>
          <a:prstGeom prst="rect">
            <a:avLst/>
          </a:prstGeom>
          <a:solidFill>
            <a:srgbClr val="66FFFF"/>
          </a:solidFill>
          <a:ln w="9525">
            <a:solidFill>
              <a:schemeClr val="bg1">
                <a:lumMod val="50000"/>
              </a:schemeClr>
            </a:solidFill>
          </a:ln>
        </p:spPr>
        <p:txBody>
          <a:bodyPr wrap="square">
            <a:spAutoFit/>
          </a:bodyPr>
          <a:lstStyle/>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Journal of</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Graphics Tools</a:t>
            </a: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Adaptive Thresholding</a:t>
            </a:r>
          </a:p>
          <a:p>
            <a:endParaRPr lang="en-US" altLang="ja-JP" sz="88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Derek Bradley</a:t>
            </a:r>
          </a:p>
          <a:p>
            <a:r>
              <a:rPr lang="en-US" altLang="ja-JP"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Gerhard Roth</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7" name="下矢印 6"/>
          <p:cNvSpPr/>
          <p:nvPr/>
        </p:nvSpPr>
        <p:spPr>
          <a:xfrm>
            <a:off x="6332770" y="3292633"/>
            <a:ext cx="1051424" cy="421362"/>
          </a:xfrm>
          <a:prstGeom prst="downArrow">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60" noProof="1">
                <a:solidFill>
                  <a:schemeClr val="tx1"/>
                </a:solidFill>
              </a:rPr>
              <a:t>OCR</a:t>
            </a:r>
            <a:endParaRPr kumimoji="1" lang="ja-JP" altLang="en-US" sz="960" dirty="0">
              <a:solidFill>
                <a:schemeClr val="tx1"/>
              </a:solidFill>
            </a:endParaRPr>
          </a:p>
        </p:txBody>
      </p:sp>
      <p:sp>
        <p:nvSpPr>
          <p:cNvPr id="59" name="正方形/長方形 58"/>
          <p:cNvSpPr/>
          <p:nvPr/>
        </p:nvSpPr>
        <p:spPr>
          <a:xfrm>
            <a:off x="4067944" y="2212736"/>
            <a:ext cx="1224128" cy="430887"/>
          </a:xfrm>
          <a:prstGeom prst="rect">
            <a:avLst/>
          </a:prstGeom>
          <a:ln w="28575">
            <a:solidFill>
              <a:srgbClr val="FF0000"/>
            </a:solidFill>
          </a:ln>
        </p:spPr>
        <p:txBody>
          <a:bodyPr wrap="square">
            <a:spAutoFit/>
          </a:bodyPr>
          <a:lstStyle/>
          <a:p>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「Shading=ON」</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「Shresh =Auto」</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0" name="正方形/長方形 59"/>
          <p:cNvSpPr/>
          <p:nvPr/>
        </p:nvSpPr>
        <p:spPr>
          <a:xfrm>
            <a:off x="6327635" y="3793722"/>
            <a:ext cx="1224128" cy="261610"/>
          </a:xfrm>
          <a:prstGeom prst="rect">
            <a:avLst/>
          </a:prstGeom>
          <a:ln w="28575">
            <a:noFill/>
          </a:ln>
        </p:spPr>
        <p:txBody>
          <a:bodyPr wrap="square">
            <a:spAutoFit/>
          </a:bodyPr>
          <a:lstStyle/>
          <a:p>
            <a:r>
              <a:rPr lang="ja-JP" altLang="en-US" sz="88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&lt; output string &gt;</a:t>
            </a:r>
            <a:endParaRPr lang="en-US" altLang="ja-JP" sz="88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pic>
        <p:nvPicPr>
          <p:cNvPr id="12" name="図 11"/>
          <p:cNvPicPr>
            <a:picLocks noChangeAspect="1"/>
          </p:cNvPicPr>
          <p:nvPr/>
        </p:nvPicPr>
        <p:blipFill>
          <a:blip r:embed="rId3"/>
          <a:stretch>
            <a:fillRect/>
          </a:stretch>
        </p:blipFill>
        <p:spPr>
          <a:xfrm>
            <a:off x="5400091" y="962332"/>
            <a:ext cx="2798009" cy="2250573"/>
          </a:xfrm>
          <a:prstGeom prst="rect">
            <a:avLst/>
          </a:prstGeom>
        </p:spPr>
      </p:pic>
      <p:pic>
        <p:nvPicPr>
          <p:cNvPr id="17" name="図 16"/>
          <p:cNvPicPr>
            <a:picLocks noChangeAspect="1"/>
          </p:cNvPicPr>
          <p:nvPr/>
        </p:nvPicPr>
        <p:blipFill>
          <a:blip r:embed="rId4"/>
          <a:stretch>
            <a:fillRect/>
          </a:stretch>
        </p:blipFill>
        <p:spPr>
          <a:xfrm>
            <a:off x="1217810" y="1126981"/>
            <a:ext cx="2663647" cy="2139177"/>
          </a:xfrm>
          <a:prstGeom prst="rect">
            <a:avLst/>
          </a:prstGeom>
        </p:spPr>
      </p:pic>
      <p:grpSp>
        <p:nvGrpSpPr>
          <p:cNvPr id="6" name="グループ化 5"/>
          <p:cNvGrpSpPr/>
          <p:nvPr/>
        </p:nvGrpSpPr>
        <p:grpSpPr>
          <a:xfrm>
            <a:off x="1043608" y="4461401"/>
            <a:ext cx="4128499" cy="2135951"/>
            <a:chOff x="1043608" y="4461401"/>
            <a:chExt cx="4128499" cy="2135951"/>
          </a:xfrm>
        </p:grpSpPr>
        <p:grpSp>
          <p:nvGrpSpPr>
            <p:cNvPr id="4" name="グループ化 3"/>
            <p:cNvGrpSpPr/>
            <p:nvPr/>
          </p:nvGrpSpPr>
          <p:grpSpPr>
            <a:xfrm>
              <a:off x="1043608" y="4461401"/>
              <a:ext cx="4128499" cy="2135951"/>
              <a:chOff x="1043608" y="4461401"/>
              <a:chExt cx="4128499" cy="2135951"/>
            </a:xfrm>
          </p:grpSpPr>
          <p:grpSp>
            <p:nvGrpSpPr>
              <p:cNvPr id="3" name="グループ化 2"/>
              <p:cNvGrpSpPr/>
              <p:nvPr/>
            </p:nvGrpSpPr>
            <p:grpSpPr>
              <a:xfrm>
                <a:off x="1043608" y="4461401"/>
                <a:ext cx="4128499" cy="2135951"/>
                <a:chOff x="1043608" y="4461401"/>
                <a:chExt cx="4128499" cy="2135951"/>
              </a:xfrm>
            </p:grpSpPr>
            <p:pic>
              <p:nvPicPr>
                <p:cNvPr id="8" name="図 7"/>
                <p:cNvPicPr>
                  <a:picLocks noChangeAspect="1"/>
                </p:cNvPicPr>
                <p:nvPr/>
              </p:nvPicPr>
              <p:blipFill>
                <a:blip r:embed="rId5"/>
                <a:stretch>
                  <a:fillRect/>
                </a:stretch>
              </p:blipFill>
              <p:spPr>
                <a:xfrm>
                  <a:off x="1043608" y="4461401"/>
                  <a:ext cx="4128499" cy="2135951"/>
                </a:xfrm>
                <a:prstGeom prst="rect">
                  <a:avLst/>
                </a:prstGeom>
              </p:spPr>
            </p:pic>
            <p:pic>
              <p:nvPicPr>
                <p:cNvPr id="23" name="図 22"/>
                <p:cNvPicPr>
                  <a:picLocks noChangeAspect="1"/>
                </p:cNvPicPr>
                <p:nvPr/>
              </p:nvPicPr>
              <p:blipFill>
                <a:blip r:embed="rId6"/>
                <a:stretch>
                  <a:fillRect/>
                </a:stretch>
              </p:blipFill>
              <p:spPr>
                <a:xfrm>
                  <a:off x="2164930" y="4676188"/>
                  <a:ext cx="1931957" cy="295382"/>
                </a:xfrm>
                <a:prstGeom prst="rect">
                  <a:avLst/>
                </a:prstGeom>
              </p:spPr>
            </p:pic>
          </p:grpSp>
          <p:pic>
            <p:nvPicPr>
              <p:cNvPr id="24" name="図 23"/>
              <p:cNvPicPr>
                <a:picLocks noChangeAspect="1"/>
              </p:cNvPicPr>
              <p:nvPr/>
            </p:nvPicPr>
            <p:blipFill>
              <a:blip r:embed="rId7"/>
              <a:stretch>
                <a:fillRect/>
              </a:stretch>
            </p:blipFill>
            <p:spPr>
              <a:xfrm>
                <a:off x="2195736" y="4669838"/>
                <a:ext cx="2965278" cy="295382"/>
              </a:xfrm>
              <a:prstGeom prst="rect">
                <a:avLst/>
              </a:prstGeom>
            </p:spPr>
          </p:pic>
        </p:grpSp>
        <p:pic>
          <p:nvPicPr>
            <p:cNvPr id="5" name="図 4"/>
            <p:cNvPicPr>
              <a:picLocks noChangeAspect="1"/>
            </p:cNvPicPr>
            <p:nvPr/>
          </p:nvPicPr>
          <p:blipFill>
            <a:blip r:embed="rId8"/>
            <a:stretch>
              <a:fillRect/>
            </a:stretch>
          </p:blipFill>
          <p:spPr>
            <a:xfrm>
              <a:off x="1115616" y="5734877"/>
              <a:ext cx="929444" cy="815168"/>
            </a:xfrm>
            <a:prstGeom prst="rect">
              <a:avLst/>
            </a:prstGeom>
          </p:spPr>
        </p:pic>
      </p:grpSp>
    </p:spTree>
    <p:extLst>
      <p:ext uri="{BB962C8B-B14F-4D97-AF65-F5344CB8AC3E}">
        <p14:creationId xmlns="" xmlns:p14="http://schemas.microsoft.com/office/powerpoint/2010/main" val="9721590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471323" y="263803"/>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3152017" y="252196"/>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874435" y="23367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1" y="53678"/>
            <a:ext cx="2700029"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6238044" y="294144"/>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33" name="正方形/長方形 32"/>
          <p:cNvSpPr/>
          <p:nvPr/>
        </p:nvSpPr>
        <p:spPr>
          <a:xfrm>
            <a:off x="507869" y="562410"/>
            <a:ext cx="1327827" cy="387798"/>
          </a:xfrm>
          <a:prstGeom prst="rect">
            <a:avLst/>
          </a:prstGeom>
          <a:solidFill>
            <a:srgbClr val="00FF00"/>
          </a:solidFill>
          <a:ln w="12700">
            <a:solidFill>
              <a:srgbClr val="00FF00"/>
            </a:solidFill>
          </a:ln>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Example of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OCR</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5" name="Rectangle 59"/>
          <p:cNvSpPr>
            <a:spLocks noChangeArrowheads="1"/>
          </p:cNvSpPr>
          <p:nvPr/>
        </p:nvSpPr>
        <p:spPr bwMode="auto">
          <a:xfrm>
            <a:off x="1035220" y="1207265"/>
            <a:ext cx="7617543" cy="559569"/>
          </a:xfrm>
          <a:prstGeom prst="rect">
            <a:avLst/>
          </a:prstGeom>
          <a:noFill/>
          <a:ln w="9525">
            <a:noFill/>
            <a:miter lim="800000"/>
            <a:headEnd/>
            <a:tailEnd/>
          </a:ln>
        </p:spPr>
        <p:txBody>
          <a:bodyPr wrap="none" lIns="0" tIns="0" rIns="0" bIns="0" anchor="t"/>
          <a:lstStyle/>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 may recognize thicker characters to some extent.</a:t>
            </a:r>
          </a:p>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In the example below, the Blur Filter blurs out unwanted hairlines, and at the same time, </a:t>
            </a:r>
            <a:endPar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it </a:t>
            </a: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binarizes them to automatically make the letters thicker, while adding a shrinkage filter to increase recognition and stability.</a:t>
            </a:r>
            <a:endParaRPr lang="en-US" altLang="ja-JP" sz="840" b="1" dirty="0"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27" name="図 26"/>
          <p:cNvPicPr>
            <a:picLocks noChangeAspect="1"/>
          </p:cNvPicPr>
          <p:nvPr/>
        </p:nvPicPr>
        <p:blipFill rotWithShape="1">
          <a:blip r:embed="rId2">
            <a:extLst>
              <a:ext uri="{28A0092B-C50C-407E-A947-70E740481C1C}">
                <a14:useLocalDpi xmlns="" xmlns:a14="http://schemas.microsoft.com/office/drawing/2010/main" val="0"/>
              </a:ext>
            </a:extLst>
          </a:blip>
          <a:srcRect l="35728" t="34027" r="42380" b="36131"/>
          <a:stretch/>
        </p:blipFill>
        <p:spPr>
          <a:xfrm>
            <a:off x="784497" y="2290344"/>
            <a:ext cx="1250319" cy="1278278"/>
          </a:xfrm>
          <a:prstGeom prst="rect">
            <a:avLst/>
          </a:prstGeom>
          <a:ln>
            <a:solidFill>
              <a:srgbClr val="0000FF"/>
            </a:solidFill>
          </a:ln>
        </p:spPr>
      </p:pic>
      <p:pic>
        <p:nvPicPr>
          <p:cNvPr id="28" name="図 27"/>
          <p:cNvPicPr>
            <a:picLocks noChangeAspect="1"/>
          </p:cNvPicPr>
          <p:nvPr/>
        </p:nvPicPr>
        <p:blipFill rotWithShape="1">
          <a:blip r:embed="rId3">
            <a:extLst>
              <a:ext uri="{28A0092B-C50C-407E-A947-70E740481C1C}">
                <a14:useLocalDpi xmlns="" xmlns:a14="http://schemas.microsoft.com/office/drawing/2010/main" val="0"/>
              </a:ext>
            </a:extLst>
          </a:blip>
          <a:srcRect l="35682" t="33712" r="42650" b="35970"/>
          <a:stretch/>
        </p:blipFill>
        <p:spPr>
          <a:xfrm>
            <a:off x="3414044" y="2290672"/>
            <a:ext cx="1237517" cy="1298673"/>
          </a:xfrm>
          <a:prstGeom prst="rect">
            <a:avLst/>
          </a:prstGeom>
          <a:ln>
            <a:solidFill>
              <a:srgbClr val="0000FF"/>
            </a:solidFill>
          </a:ln>
        </p:spPr>
      </p:pic>
      <p:pic>
        <p:nvPicPr>
          <p:cNvPr id="29" name="図 28"/>
          <p:cNvPicPr>
            <a:picLocks noChangeAspect="1"/>
          </p:cNvPicPr>
          <p:nvPr/>
        </p:nvPicPr>
        <p:blipFill rotWithShape="1">
          <a:blip r:embed="rId4">
            <a:extLst>
              <a:ext uri="{28A0092B-C50C-407E-A947-70E740481C1C}">
                <a14:useLocalDpi xmlns="" xmlns:a14="http://schemas.microsoft.com/office/drawing/2010/main" val="0"/>
              </a:ext>
            </a:extLst>
          </a:blip>
          <a:srcRect l="35728" t="33711" r="42380" b="35970"/>
          <a:stretch/>
        </p:blipFill>
        <p:spPr>
          <a:xfrm>
            <a:off x="4716016" y="2297578"/>
            <a:ext cx="1250319" cy="1298675"/>
          </a:xfrm>
          <a:prstGeom prst="rect">
            <a:avLst/>
          </a:prstGeom>
          <a:ln>
            <a:solidFill>
              <a:srgbClr val="0000FF"/>
            </a:solidFill>
          </a:ln>
        </p:spPr>
      </p:pic>
      <p:pic>
        <p:nvPicPr>
          <p:cNvPr id="30" name="図 29"/>
          <p:cNvPicPr>
            <a:picLocks noChangeAspect="1"/>
          </p:cNvPicPr>
          <p:nvPr/>
        </p:nvPicPr>
        <p:blipFill rotWithShape="1">
          <a:blip r:embed="rId5">
            <a:extLst>
              <a:ext uri="{28A0092B-C50C-407E-A947-70E740481C1C}">
                <a14:useLocalDpi xmlns="" xmlns:a14="http://schemas.microsoft.com/office/drawing/2010/main" val="0"/>
              </a:ext>
            </a:extLst>
          </a:blip>
          <a:srcRect l="35728" t="34034" r="42380" b="36131"/>
          <a:stretch/>
        </p:blipFill>
        <p:spPr>
          <a:xfrm>
            <a:off x="2099271" y="2290672"/>
            <a:ext cx="1250318" cy="1277950"/>
          </a:xfrm>
          <a:prstGeom prst="rect">
            <a:avLst/>
          </a:prstGeom>
          <a:ln>
            <a:solidFill>
              <a:srgbClr val="0000FF"/>
            </a:solidFill>
          </a:ln>
        </p:spPr>
      </p:pic>
      <p:pic>
        <p:nvPicPr>
          <p:cNvPr id="31" name="図 30"/>
          <p:cNvPicPr>
            <a:picLocks noChangeAspect="1"/>
          </p:cNvPicPr>
          <p:nvPr/>
        </p:nvPicPr>
        <p:blipFill rotWithShape="1">
          <a:blip r:embed="rId6">
            <a:extLst>
              <a:ext uri="{28A0092B-C50C-407E-A947-70E740481C1C}">
                <a14:useLocalDpi xmlns="" xmlns:a14="http://schemas.microsoft.com/office/drawing/2010/main" val="0"/>
              </a:ext>
            </a:extLst>
          </a:blip>
          <a:srcRect l="35728" t="33711" r="42380" b="35970"/>
          <a:stretch/>
        </p:blipFill>
        <p:spPr>
          <a:xfrm>
            <a:off x="7345562" y="2297578"/>
            <a:ext cx="1250319" cy="1298675"/>
          </a:xfrm>
          <a:prstGeom prst="rect">
            <a:avLst/>
          </a:prstGeom>
          <a:ln>
            <a:solidFill>
              <a:srgbClr val="0000FF"/>
            </a:solidFill>
          </a:ln>
        </p:spPr>
      </p:pic>
      <p:pic>
        <p:nvPicPr>
          <p:cNvPr id="32" name="図 31"/>
          <p:cNvPicPr>
            <a:picLocks noChangeAspect="1"/>
          </p:cNvPicPr>
          <p:nvPr/>
        </p:nvPicPr>
        <p:blipFill rotWithShape="1">
          <a:blip r:embed="rId7"/>
          <a:srcRect l="35726" t="33549" r="42379" b="35807"/>
          <a:stretch/>
        </p:blipFill>
        <p:spPr>
          <a:xfrm>
            <a:off x="6030789" y="2296560"/>
            <a:ext cx="1250319" cy="1312489"/>
          </a:xfrm>
          <a:prstGeom prst="rect">
            <a:avLst/>
          </a:prstGeom>
          <a:ln>
            <a:solidFill>
              <a:srgbClr val="0000FF"/>
            </a:solidFill>
          </a:ln>
        </p:spPr>
      </p:pic>
      <p:sp>
        <p:nvSpPr>
          <p:cNvPr id="34" name="Rectangle 59"/>
          <p:cNvSpPr>
            <a:spLocks noChangeArrowheads="1"/>
          </p:cNvSpPr>
          <p:nvPr/>
        </p:nvSpPr>
        <p:spPr bwMode="auto">
          <a:xfrm>
            <a:off x="1035220" y="3708781"/>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35" name="Rectangle 59"/>
          <p:cNvSpPr>
            <a:spLocks noChangeArrowheads="1"/>
          </p:cNvSpPr>
          <p:nvPr/>
        </p:nvSpPr>
        <p:spPr bwMode="auto">
          <a:xfrm>
            <a:off x="2344658" y="3708781"/>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36" name="Rectangle 59"/>
          <p:cNvSpPr>
            <a:spLocks noChangeArrowheads="1"/>
          </p:cNvSpPr>
          <p:nvPr/>
        </p:nvSpPr>
        <p:spPr bwMode="auto">
          <a:xfrm>
            <a:off x="3610206" y="3708781"/>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37" name="Rectangle 59"/>
          <p:cNvSpPr>
            <a:spLocks noChangeArrowheads="1"/>
          </p:cNvSpPr>
          <p:nvPr/>
        </p:nvSpPr>
        <p:spPr bwMode="auto">
          <a:xfrm>
            <a:off x="4919644" y="3708781"/>
            <a:ext cx="759543" cy="234780"/>
          </a:xfrm>
          <a:prstGeom prst="rect">
            <a:avLst/>
          </a:prstGeom>
          <a:solidFill>
            <a:srgbClr val="00FF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OCR:OK</a:t>
            </a:r>
          </a:p>
        </p:txBody>
      </p:sp>
      <p:sp>
        <p:nvSpPr>
          <p:cNvPr id="38" name="Rectangle 59"/>
          <p:cNvSpPr>
            <a:spLocks noChangeArrowheads="1"/>
          </p:cNvSpPr>
          <p:nvPr/>
        </p:nvSpPr>
        <p:spPr bwMode="auto">
          <a:xfrm>
            <a:off x="7632708" y="3708781"/>
            <a:ext cx="759543" cy="234780"/>
          </a:xfrm>
          <a:prstGeom prst="rect">
            <a:avLst/>
          </a:prstGeom>
          <a:solidFill>
            <a:srgbClr val="00FF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OCR:OK</a:t>
            </a:r>
          </a:p>
        </p:txBody>
      </p:sp>
      <p:sp>
        <p:nvSpPr>
          <p:cNvPr id="39" name="Rectangle 59"/>
          <p:cNvSpPr>
            <a:spLocks noChangeArrowheads="1"/>
          </p:cNvSpPr>
          <p:nvPr/>
        </p:nvSpPr>
        <p:spPr bwMode="auto">
          <a:xfrm>
            <a:off x="6276176" y="3708781"/>
            <a:ext cx="759543" cy="234780"/>
          </a:xfrm>
          <a:prstGeom prst="rect">
            <a:avLst/>
          </a:prstGeom>
          <a:solidFill>
            <a:srgbClr val="00FF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OCR:OK</a:t>
            </a:r>
          </a:p>
        </p:txBody>
      </p:sp>
      <p:sp>
        <p:nvSpPr>
          <p:cNvPr id="40" name="Rectangle 1118"/>
          <p:cNvSpPr>
            <a:spLocks noChangeArrowheads="1"/>
          </p:cNvSpPr>
          <p:nvPr/>
        </p:nvSpPr>
        <p:spPr bwMode="auto">
          <a:xfrm>
            <a:off x="1314529" y="2089622"/>
            <a:ext cx="7626173" cy="190855"/>
          </a:xfrm>
          <a:prstGeom prst="rect">
            <a:avLst/>
          </a:prstGeom>
          <a:noFill/>
          <a:ln>
            <a:noFill/>
          </a:ln>
          <a:effectLst/>
          <a:extLst/>
        </p:spPr>
        <p:txBody>
          <a:bodyPr wrap="none" lIns="0" tIns="0" rIns="0" bIns="0" anchor="ctr" anchorCtr="0"/>
          <a:lstStyle/>
          <a:p>
            <a:pPr eaLnBrk="0" hangingPunct="0"/>
            <a:r>
              <a:rPr kumimoji="0" lang="en-US" altLang="ja-JP" sz="880" b="1" noProof="1">
                <a:latin typeface="游ゴシック" panose="020B0400000000000000" pitchFamily="50" charset="-128"/>
                <a:ea typeface="游ゴシック" panose="020B0400000000000000" pitchFamily="50" charset="-128"/>
              </a:rPr>
              <a:t>Raw</a:t>
            </a:r>
            <a:r>
              <a:rPr kumimoji="0" lang="en-US" altLang="ja-JP" sz="880" b="1" dirty="0">
                <a:latin typeface="游ゴシック" panose="020B0400000000000000" pitchFamily="50" charset="-128"/>
                <a:ea typeface="游ゴシック" panose="020B0400000000000000" pitchFamily="50" charset="-128"/>
              </a:rPr>
              <a:t>　　　　</a:t>
            </a:r>
            <a:r>
              <a:rPr kumimoji="0" lang="ja-JP" altLang="en-US" sz="880" b="1" dirty="0" smtClean="0">
                <a:latin typeface="游ゴシック" panose="020B0400000000000000" pitchFamily="50" charset="-128"/>
                <a:ea typeface="游ゴシック" panose="020B0400000000000000" pitchFamily="50" charset="-128"/>
              </a:rPr>
              <a:t>　　</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Expansion filter</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Binarization only</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Blur + binarization</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Blur+Erosion×3</a:t>
            </a:r>
            <a:r>
              <a:rPr kumimoji="0" lang="en-US" altLang="ja-JP" sz="880" b="1" dirty="0">
                <a:latin typeface="游ゴシック" panose="020B0400000000000000" pitchFamily="50" charset="-128"/>
                <a:ea typeface="游ゴシック" panose="020B0400000000000000" pitchFamily="50" charset="-128"/>
              </a:rPr>
              <a:t>  　</a:t>
            </a:r>
            <a:r>
              <a:rPr kumimoji="0" lang="ja-JP" altLang="en-US" sz="880" b="1" dirty="0" smtClean="0">
                <a:latin typeface="游ゴシック" panose="020B0400000000000000" pitchFamily="50" charset="-128"/>
                <a:ea typeface="游ゴシック" panose="020B0400000000000000" pitchFamily="50" charset="-128"/>
              </a:rPr>
              <a:t>　　</a:t>
            </a:r>
            <a:r>
              <a:rPr kumimoji="0" lang="en-US" altLang="ja-JP" sz="880" b="1" noProof="1" smtClean="0">
                <a:latin typeface="游ゴシック" panose="020B0400000000000000" pitchFamily="50" charset="-128"/>
                <a:ea typeface="游ゴシック" panose="020B0400000000000000" pitchFamily="50" charset="-128"/>
              </a:rPr>
              <a:t>Blur+Erosion×6</a:t>
            </a:r>
            <a:endParaRPr kumimoji="0" lang="en-US" altLang="ja-JP" sz="880" b="1" noProof="1">
              <a:latin typeface="游ゴシック" panose="020B0400000000000000" pitchFamily="50" charset="-128"/>
              <a:ea typeface="游ゴシック" panose="020B0400000000000000" pitchFamily="50" charset="-128"/>
            </a:endParaRPr>
          </a:p>
        </p:txBody>
      </p:sp>
      <p:pic>
        <p:nvPicPr>
          <p:cNvPr id="41" name="図 40"/>
          <p:cNvPicPr>
            <a:picLocks noChangeAspect="1"/>
          </p:cNvPicPr>
          <p:nvPr/>
        </p:nvPicPr>
        <p:blipFill>
          <a:blip r:embed="rId8"/>
          <a:stretch>
            <a:fillRect/>
          </a:stretch>
        </p:blipFill>
        <p:spPr>
          <a:xfrm>
            <a:off x="2879541" y="5905138"/>
            <a:ext cx="2676190" cy="476190"/>
          </a:xfrm>
          <a:prstGeom prst="rect">
            <a:avLst/>
          </a:prstGeom>
        </p:spPr>
      </p:pic>
      <p:sp>
        <p:nvSpPr>
          <p:cNvPr id="42" name="Rectangle 59"/>
          <p:cNvSpPr>
            <a:spLocks noChangeArrowheads="1"/>
          </p:cNvSpPr>
          <p:nvPr/>
        </p:nvSpPr>
        <p:spPr bwMode="auto">
          <a:xfrm>
            <a:off x="1038504" y="4974461"/>
            <a:ext cx="1348099" cy="249830"/>
          </a:xfrm>
          <a:prstGeom prst="rect">
            <a:avLst/>
          </a:prstGeom>
          <a:solidFill>
            <a:schemeClr val="bg1"/>
          </a:solidFill>
          <a:ln w="9525">
            <a:solidFill>
              <a:srgbClr val="0000FF"/>
            </a:solidFill>
            <a:miter lim="800000"/>
            <a:headEnd/>
            <a:tailEnd/>
          </a:ln>
        </p:spPr>
        <p:txBody>
          <a:bodyPr wrap="none" lIns="0" tIns="0" rIns="0" bIns="0" anchor="ctr"/>
          <a:lstStyle/>
          <a:p>
            <a:r>
              <a:rPr lang="ja-JP" altLang="en-US" sz="84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 Settings Notes</a:t>
            </a:r>
            <a:endParaRPr lang="en-US" altLang="ja-JP" sz="84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3" name="Rectangle 59"/>
          <p:cNvSpPr>
            <a:spLocks noChangeArrowheads="1"/>
          </p:cNvSpPr>
          <p:nvPr/>
        </p:nvSpPr>
        <p:spPr bwMode="auto">
          <a:xfrm>
            <a:off x="1277846" y="5349400"/>
            <a:ext cx="5744497" cy="374938"/>
          </a:xfrm>
          <a:prstGeom prst="rect">
            <a:avLst/>
          </a:prstGeom>
          <a:noFill/>
          <a:ln w="9525">
            <a:noFill/>
            <a:miter lim="800000"/>
            <a:headEnd/>
            <a:tailEnd/>
          </a:ln>
        </p:spPr>
        <p:txBody>
          <a:bodyPr wrap="none" lIns="0" tIns="0" rIns="0" bIns="0" anchor="t"/>
          <a:lstStyle/>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When doing OCR with FLIPS, be sure to set it to "SingleChar" when reading a single character.</a:t>
            </a:r>
            <a:endParaRPr lang="en-US" altLang="ja-JP" sz="840" b="1" dirty="0"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("SingleLine" for two-digit numbers)</a:t>
            </a:r>
            <a:endParaRPr lang="en-US" altLang="ja-JP" sz="840" b="1" dirty="0"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37999447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7763404" y="632918"/>
            <a:ext cx="553012" cy="20660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59"/>
          <p:cNvSpPr>
            <a:spLocks noChangeArrowheads="1"/>
          </p:cNvSpPr>
          <p:nvPr/>
        </p:nvSpPr>
        <p:spPr bwMode="auto">
          <a:xfrm>
            <a:off x="4361394" y="295687"/>
            <a:ext cx="1656184" cy="238593"/>
          </a:xfrm>
          <a:prstGeom prst="rect">
            <a:avLst/>
          </a:prstGeom>
          <a:solidFill>
            <a:schemeClr val="tx1">
              <a:lumMod val="50000"/>
              <a:lumOff val="50000"/>
            </a:schemeClr>
          </a:solidFill>
          <a:ln w="9525">
            <a:noFill/>
            <a:miter lim="800000"/>
            <a:headEnd/>
            <a:tailEnd/>
          </a:ln>
        </p:spPr>
        <p:txBody>
          <a:bodyPr wrap="none" lIns="0" tIns="0" rIns="0" bIns="0" anchor="ctr"/>
          <a:lstStyle/>
          <a:p>
            <a:pPr algn="ctr"/>
            <a:r>
              <a:rPr lang="en-US" altLang="ja-JP" sz="960" b="1" noProof="1">
                <a:solidFill>
                  <a:schemeClr val="bg1"/>
                </a:solidFill>
                <a:latin typeface="Yu Gothic UI" panose="020B0500000000000000" pitchFamily="50" charset="-128"/>
                <a:ea typeface="Yu Gothic UI" panose="020B0500000000000000" pitchFamily="50" charset="-128"/>
                <a:cs typeface="メイリオ" panose="020B0604030504040204" pitchFamily="50" charset="-128"/>
              </a:rPr>
              <a:t>3.3.3 Image Processing</a:t>
            </a:r>
            <a:endParaRPr lang="en-US" altLang="ja-JP" sz="960" b="1" dirty="0">
              <a:solidFill>
                <a:schemeClr val="bg1"/>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0" name="Rectangle 59"/>
          <p:cNvSpPr>
            <a:spLocks noChangeArrowheads="1"/>
          </p:cNvSpPr>
          <p:nvPr/>
        </p:nvSpPr>
        <p:spPr bwMode="auto">
          <a:xfrm>
            <a:off x="3047655" y="267369"/>
            <a:ext cx="1208769" cy="300397"/>
          </a:xfrm>
          <a:prstGeom prst="rect">
            <a:avLst/>
          </a:prstGeom>
          <a:noFill/>
          <a:ln w="9525">
            <a:noFill/>
            <a:miter lim="800000"/>
            <a:headEnd/>
            <a:tailEnd/>
          </a:ln>
        </p:spPr>
        <p:txBody>
          <a:bodyPr wrap="none" lIns="72000" tIns="72000" rIns="0" bIns="0" anchor="t"/>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3.3 Setting Data</a:t>
            </a:r>
            <a:endParaRPr lang="en-US" altLang="ja-JP" sz="1120" b="1" dirty="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1" name="Rectangle 59"/>
          <p:cNvSpPr>
            <a:spLocks noChangeArrowheads="1"/>
          </p:cNvSpPr>
          <p:nvPr/>
        </p:nvSpPr>
        <p:spPr bwMode="auto">
          <a:xfrm>
            <a:off x="747893" y="235928"/>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2" name="Text Box 2"/>
          <p:cNvSpPr txBox="1">
            <a:spLocks noChangeArrowheads="1"/>
          </p:cNvSpPr>
          <p:nvPr/>
        </p:nvSpPr>
        <p:spPr bwMode="auto">
          <a:xfrm>
            <a:off x="179512" y="53678"/>
            <a:ext cx="295232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6" name="正方形/長方形 15"/>
          <p:cNvSpPr/>
          <p:nvPr/>
        </p:nvSpPr>
        <p:spPr>
          <a:xfrm>
            <a:off x="6122548" y="310182"/>
            <a:ext cx="647934" cy="276999"/>
          </a:xfrm>
          <a:prstGeom prst="rect">
            <a:avLst/>
          </a:prstGeom>
        </p:spPr>
        <p:txBody>
          <a:bodyPr wrap="none">
            <a:spAutoFit/>
          </a:bodyPr>
          <a:lstStyle/>
          <a:p>
            <a:r>
              <a:rPr lang="ja-JP" altLang="en-US" sz="96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⑤ OCR</a:t>
            </a:r>
            <a:endParaRPr lang="ja-JP" altLang="en-US" dirty="0">
              <a:solidFill>
                <a:schemeClr val="tx1">
                  <a:lumMod val="50000"/>
                  <a:lumOff val="50000"/>
                </a:schemeClr>
              </a:solidFill>
            </a:endParaRPr>
          </a:p>
        </p:txBody>
      </p:sp>
      <p:sp>
        <p:nvSpPr>
          <p:cNvPr id="33" name="正方形/長方形 32"/>
          <p:cNvSpPr/>
          <p:nvPr/>
        </p:nvSpPr>
        <p:spPr>
          <a:xfrm>
            <a:off x="507869" y="562410"/>
            <a:ext cx="1459011" cy="387798"/>
          </a:xfrm>
          <a:prstGeom prst="rect">
            <a:avLst/>
          </a:prstGeom>
          <a:solidFill>
            <a:srgbClr val="00FF00"/>
          </a:solidFill>
          <a:ln w="12700">
            <a:solidFill>
              <a:srgbClr val="00FF00"/>
            </a:solidFill>
          </a:ln>
        </p:spPr>
        <p:txBody>
          <a:bodyPr wrap="square">
            <a:spAutoFit/>
          </a:bodyPr>
          <a:lstStyle/>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Example of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OCR</a:t>
            </a:r>
          </a:p>
          <a:p>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5" name="Rectangle 59"/>
          <p:cNvSpPr>
            <a:spLocks noChangeArrowheads="1"/>
          </p:cNvSpPr>
          <p:nvPr/>
        </p:nvSpPr>
        <p:spPr bwMode="auto">
          <a:xfrm>
            <a:off x="1161809" y="3174902"/>
            <a:ext cx="3771691" cy="559569"/>
          </a:xfrm>
          <a:prstGeom prst="rect">
            <a:avLst/>
          </a:prstGeom>
          <a:noFill/>
          <a:ln w="9525">
            <a:noFill/>
            <a:miter lim="800000"/>
            <a:headEnd/>
            <a:tailEnd/>
          </a:ln>
        </p:spPr>
        <p:txBody>
          <a:bodyPr wrap="none" lIns="0" tIns="0" rIns="0" bIns="0" anchor="t"/>
          <a:lstStyle/>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The Canon logo on the printer itself has a unique font and OCR </a:t>
            </a:r>
            <a:endPar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processing </a:t>
            </a: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is quite difficult. (especially reflective types)</a:t>
            </a:r>
          </a:p>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But (4) you can do that with Binary, with Blue filtering, etc.</a:t>
            </a:r>
            <a:endParaRPr lang="en-US" altLang="ja-JP" sz="840" b="1" dirty="0"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0" name="Rectangle 1118"/>
          <p:cNvSpPr>
            <a:spLocks noChangeArrowheads="1"/>
          </p:cNvSpPr>
          <p:nvPr/>
        </p:nvSpPr>
        <p:spPr bwMode="auto">
          <a:xfrm>
            <a:off x="1423361" y="1050532"/>
            <a:ext cx="7344816" cy="244108"/>
          </a:xfrm>
          <a:prstGeom prst="rect">
            <a:avLst/>
          </a:prstGeom>
          <a:noFill/>
          <a:ln>
            <a:noFill/>
          </a:ln>
          <a:effectLst/>
          <a:extLst/>
        </p:spPr>
        <p:txBody>
          <a:bodyPr wrap="none" lIns="0" tIns="0" rIns="0" bIns="0" anchor="ctr" anchorCtr="0"/>
          <a:lstStyle/>
          <a:p>
            <a:pPr eaLnBrk="0" hangingPunct="0"/>
            <a:r>
              <a:rPr kumimoji="0" lang="en-US" altLang="ja-JP" sz="880" b="1" noProof="1">
                <a:latin typeface="游ゴシック" panose="020B0400000000000000" pitchFamily="50" charset="-128"/>
                <a:ea typeface="游ゴシック" panose="020B0400000000000000" pitchFamily="50" charset="-128"/>
              </a:rPr>
              <a:t>Raw</a:t>
            </a:r>
            <a:r>
              <a:rPr kumimoji="0" lang="en-US" altLang="ja-JP" sz="880" b="1" dirty="0">
                <a:latin typeface="游ゴシック" panose="020B0400000000000000" pitchFamily="50" charset="-128"/>
                <a:ea typeface="游ゴシック" panose="020B0400000000000000" pitchFamily="50" charset="-128"/>
              </a:rPr>
              <a:t>　　　　</a:t>
            </a:r>
            <a:r>
              <a:rPr kumimoji="0" lang="ja-JP" altLang="en-US" sz="880" b="1" dirty="0" smtClean="0">
                <a:latin typeface="游ゴシック" panose="020B0400000000000000" pitchFamily="50" charset="-128"/>
                <a:ea typeface="游ゴシック" panose="020B0400000000000000" pitchFamily="50" charset="-128"/>
              </a:rPr>
              <a:t>　　　</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Contrast: + 9</a:t>
            </a:r>
            <a:r>
              <a:rPr kumimoji="0" lang="en-US" altLang="ja-JP" sz="880" b="1" dirty="0">
                <a:latin typeface="游ゴシック" panose="020B0400000000000000" pitchFamily="50" charset="-128"/>
                <a:ea typeface="游ゴシック" panose="020B0400000000000000" pitchFamily="50" charset="-128"/>
              </a:rPr>
              <a:t>　　</a:t>
            </a:r>
            <a:r>
              <a:rPr kumimoji="0" lang="ja-JP" altLang="en-US" sz="880" b="1" dirty="0" smtClean="0">
                <a:latin typeface="游ゴシック" panose="020B0400000000000000" pitchFamily="50" charset="-128"/>
                <a:ea typeface="游ゴシック" panose="020B0400000000000000" pitchFamily="50" charset="-128"/>
              </a:rPr>
              <a:t>　　　</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Binarization only</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Binarizing + Blur3</a:t>
            </a:r>
            <a:r>
              <a:rPr kumimoji="0" lang="en-US" altLang="ja-JP" sz="880" b="1" dirty="0">
                <a:latin typeface="游ゴシック" panose="020B0400000000000000" pitchFamily="50" charset="-128"/>
                <a:ea typeface="游ゴシック" panose="020B0400000000000000" pitchFamily="50" charset="-128"/>
              </a:rPr>
              <a:t>　　 </a:t>
            </a:r>
            <a:r>
              <a:rPr kumimoji="0" lang="en-US" altLang="ja-JP" sz="880" b="1" noProof="1">
                <a:latin typeface="游ゴシック" panose="020B0400000000000000" pitchFamily="50" charset="-128"/>
                <a:ea typeface="游ゴシック" panose="020B0400000000000000" pitchFamily="50" charset="-128"/>
              </a:rPr>
              <a:t>Binarization + Blur 3 + Medium 1</a:t>
            </a:r>
          </a:p>
        </p:txBody>
      </p:sp>
      <p:pic>
        <p:nvPicPr>
          <p:cNvPr id="2" name="図 1"/>
          <p:cNvPicPr>
            <a:picLocks noChangeAspect="1"/>
          </p:cNvPicPr>
          <p:nvPr/>
        </p:nvPicPr>
        <p:blipFill>
          <a:blip r:embed="rId2" cstate="print"/>
          <a:stretch>
            <a:fillRect/>
          </a:stretch>
        </p:blipFill>
        <p:spPr>
          <a:xfrm>
            <a:off x="896770" y="1279741"/>
            <a:ext cx="1440674" cy="1535542"/>
          </a:xfrm>
          <a:prstGeom prst="rect">
            <a:avLst/>
          </a:prstGeom>
        </p:spPr>
      </p:pic>
      <p:pic>
        <p:nvPicPr>
          <p:cNvPr id="3" name="図 2"/>
          <p:cNvPicPr>
            <a:picLocks noChangeAspect="1"/>
          </p:cNvPicPr>
          <p:nvPr/>
        </p:nvPicPr>
        <p:blipFill>
          <a:blip r:embed="rId3" cstate="print"/>
          <a:stretch>
            <a:fillRect/>
          </a:stretch>
        </p:blipFill>
        <p:spPr>
          <a:xfrm>
            <a:off x="2397332" y="1279741"/>
            <a:ext cx="1440674" cy="1535542"/>
          </a:xfrm>
          <a:prstGeom prst="rect">
            <a:avLst/>
          </a:prstGeom>
        </p:spPr>
      </p:pic>
      <p:pic>
        <p:nvPicPr>
          <p:cNvPr id="4" name="図 3"/>
          <p:cNvPicPr>
            <a:picLocks noChangeAspect="1"/>
          </p:cNvPicPr>
          <p:nvPr/>
        </p:nvPicPr>
        <p:blipFill>
          <a:blip r:embed="rId4" cstate="print"/>
          <a:stretch>
            <a:fillRect/>
          </a:stretch>
        </p:blipFill>
        <p:spPr>
          <a:xfrm>
            <a:off x="5527817" y="1286975"/>
            <a:ext cx="1433887" cy="1528308"/>
          </a:xfrm>
          <a:prstGeom prst="rect">
            <a:avLst/>
          </a:prstGeom>
        </p:spPr>
      </p:pic>
      <p:pic>
        <p:nvPicPr>
          <p:cNvPr id="5" name="図 4"/>
          <p:cNvPicPr>
            <a:picLocks noChangeAspect="1"/>
          </p:cNvPicPr>
          <p:nvPr/>
        </p:nvPicPr>
        <p:blipFill>
          <a:blip r:embed="rId5"/>
          <a:stretch>
            <a:fillRect/>
          </a:stretch>
        </p:blipFill>
        <p:spPr>
          <a:xfrm>
            <a:off x="5508104" y="2852936"/>
            <a:ext cx="3057570" cy="1584176"/>
          </a:xfrm>
          <a:prstGeom prst="rect">
            <a:avLst/>
          </a:prstGeom>
        </p:spPr>
      </p:pic>
      <p:pic>
        <p:nvPicPr>
          <p:cNvPr id="7" name="図 6"/>
          <p:cNvPicPr>
            <a:picLocks noChangeAspect="1"/>
          </p:cNvPicPr>
          <p:nvPr/>
        </p:nvPicPr>
        <p:blipFill>
          <a:blip r:embed="rId6" cstate="print"/>
          <a:stretch>
            <a:fillRect/>
          </a:stretch>
        </p:blipFill>
        <p:spPr>
          <a:xfrm>
            <a:off x="3897894" y="1279741"/>
            <a:ext cx="1431211" cy="1525456"/>
          </a:xfrm>
          <a:prstGeom prst="rect">
            <a:avLst/>
          </a:prstGeom>
        </p:spPr>
      </p:pic>
      <p:pic>
        <p:nvPicPr>
          <p:cNvPr id="8" name="図 7"/>
          <p:cNvPicPr>
            <a:picLocks noChangeAspect="1"/>
          </p:cNvPicPr>
          <p:nvPr/>
        </p:nvPicPr>
        <p:blipFill>
          <a:blip r:embed="rId7" cstate="print"/>
          <a:stretch>
            <a:fillRect/>
          </a:stretch>
        </p:blipFill>
        <p:spPr>
          <a:xfrm>
            <a:off x="7123781" y="1286975"/>
            <a:ext cx="1427167" cy="1521146"/>
          </a:xfrm>
          <a:prstGeom prst="rect">
            <a:avLst/>
          </a:prstGeom>
        </p:spPr>
      </p:pic>
      <p:sp>
        <p:nvSpPr>
          <p:cNvPr id="35" name="Rectangle 59"/>
          <p:cNvSpPr>
            <a:spLocks noChangeArrowheads="1"/>
          </p:cNvSpPr>
          <p:nvPr/>
        </p:nvSpPr>
        <p:spPr bwMode="auto">
          <a:xfrm>
            <a:off x="1207337" y="2549604"/>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36" name="Rectangle 59"/>
          <p:cNvSpPr>
            <a:spLocks noChangeArrowheads="1"/>
          </p:cNvSpPr>
          <p:nvPr/>
        </p:nvSpPr>
        <p:spPr bwMode="auto">
          <a:xfrm>
            <a:off x="2719505" y="2549604"/>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37" name="Rectangle 59"/>
          <p:cNvSpPr>
            <a:spLocks noChangeArrowheads="1"/>
          </p:cNvSpPr>
          <p:nvPr/>
        </p:nvSpPr>
        <p:spPr bwMode="auto">
          <a:xfrm>
            <a:off x="5896300" y="2536038"/>
            <a:ext cx="759543" cy="234780"/>
          </a:xfrm>
          <a:prstGeom prst="rect">
            <a:avLst/>
          </a:prstGeom>
          <a:solidFill>
            <a:srgbClr val="00FF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OCR:OK</a:t>
            </a:r>
          </a:p>
        </p:txBody>
      </p:sp>
      <p:sp>
        <p:nvSpPr>
          <p:cNvPr id="39" name="Rectangle 59"/>
          <p:cNvSpPr>
            <a:spLocks noChangeArrowheads="1"/>
          </p:cNvSpPr>
          <p:nvPr/>
        </p:nvSpPr>
        <p:spPr bwMode="auto">
          <a:xfrm>
            <a:off x="7328017" y="2536038"/>
            <a:ext cx="759543" cy="234780"/>
          </a:xfrm>
          <a:prstGeom prst="rect">
            <a:avLst/>
          </a:prstGeom>
          <a:solidFill>
            <a:srgbClr val="00FF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OCR:OK</a:t>
            </a:r>
          </a:p>
        </p:txBody>
      </p:sp>
      <p:sp>
        <p:nvSpPr>
          <p:cNvPr id="44" name="Rectangle 59"/>
          <p:cNvSpPr>
            <a:spLocks noChangeArrowheads="1"/>
          </p:cNvSpPr>
          <p:nvPr/>
        </p:nvSpPr>
        <p:spPr bwMode="auto">
          <a:xfrm>
            <a:off x="4279446" y="2536038"/>
            <a:ext cx="759543" cy="234780"/>
          </a:xfrm>
          <a:prstGeom prst="rect">
            <a:avLst/>
          </a:prstGeom>
          <a:solidFill>
            <a:srgbClr val="FF0000"/>
          </a:solidFill>
          <a:ln w="9525">
            <a:noFill/>
            <a:miter lim="800000"/>
            <a:headEnd/>
            <a:tailEnd/>
          </a:ln>
        </p:spPr>
        <p:txBody>
          <a:bodyPr wrap="none" lIns="0" tIns="0" rIns="0" bIns="0" anchor="ctr"/>
          <a:lstStyle/>
          <a:p>
            <a:pPr algn="ct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OCR:NG</a:t>
            </a:r>
          </a:p>
        </p:txBody>
      </p:sp>
      <p:sp>
        <p:nvSpPr>
          <p:cNvPr id="45" name="Rectangle 59"/>
          <p:cNvSpPr>
            <a:spLocks noChangeArrowheads="1"/>
          </p:cNvSpPr>
          <p:nvPr/>
        </p:nvSpPr>
        <p:spPr bwMode="auto">
          <a:xfrm>
            <a:off x="5508104" y="5019651"/>
            <a:ext cx="3188065" cy="761108"/>
          </a:xfrm>
          <a:prstGeom prst="rect">
            <a:avLst/>
          </a:prstGeom>
          <a:noFill/>
          <a:ln w="9525">
            <a:noFill/>
            <a:miter lim="800000"/>
            <a:headEnd/>
            <a:tailEnd/>
          </a:ln>
        </p:spPr>
        <p:txBody>
          <a:bodyPr wrap="none" lIns="0" tIns="0" rIns="0" bIns="0" anchor="t"/>
          <a:lstStyle/>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On the other hand, I am very bad at square </a:t>
            </a:r>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letters</a:t>
            </a:r>
          </a:p>
          <a:p>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like the left 7-seg number because of many misjudgments.</a:t>
            </a:r>
          </a:p>
          <a:p>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If anything, it seems that round handwriting is more </a:t>
            </a:r>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accurate</a:t>
            </a:r>
          </a:p>
          <a:p>
            <a:r>
              <a:rPr lang="en-US" altLang="ja-JP" sz="840" b="1" noProof="1"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840" b="1" noProof="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for recognition.</a:t>
            </a:r>
            <a:endParaRPr lang="en-US" altLang="ja-JP" sz="840" b="1" dirty="0" smtClean="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0" name="右矢印 9"/>
          <p:cNvSpPr/>
          <p:nvPr/>
        </p:nvSpPr>
        <p:spPr>
          <a:xfrm>
            <a:off x="5056250" y="3144296"/>
            <a:ext cx="233336" cy="474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rot="10800000">
            <a:off x="5166756" y="5084378"/>
            <a:ext cx="233336" cy="474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912883" y="4221088"/>
            <a:ext cx="4130298" cy="2358234"/>
            <a:chOff x="912883" y="4221088"/>
            <a:chExt cx="4130298" cy="2358234"/>
          </a:xfrm>
        </p:grpSpPr>
        <p:pic>
          <p:nvPicPr>
            <p:cNvPr id="9" name="図 8"/>
            <p:cNvPicPr>
              <a:picLocks noChangeAspect="1"/>
            </p:cNvPicPr>
            <p:nvPr/>
          </p:nvPicPr>
          <p:blipFill>
            <a:blip r:embed="rId8"/>
            <a:stretch>
              <a:fillRect/>
            </a:stretch>
          </p:blipFill>
          <p:spPr>
            <a:xfrm>
              <a:off x="912883" y="4221088"/>
              <a:ext cx="4130298" cy="2358234"/>
            </a:xfrm>
            <a:prstGeom prst="rect">
              <a:avLst/>
            </a:prstGeom>
          </p:spPr>
        </p:pic>
        <p:sp>
          <p:nvSpPr>
            <p:cNvPr id="6" name="楕円 5"/>
            <p:cNvSpPr/>
            <p:nvPr/>
          </p:nvSpPr>
          <p:spPr>
            <a:xfrm>
              <a:off x="1681964" y="5834823"/>
              <a:ext cx="864096"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 xmlns:p14="http://schemas.microsoft.com/office/powerpoint/2010/main" val="5282303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9"/>
          <p:cNvSpPr>
            <a:spLocks noChangeArrowheads="1"/>
          </p:cNvSpPr>
          <p:nvPr/>
        </p:nvSpPr>
        <p:spPr bwMode="auto">
          <a:xfrm>
            <a:off x="596176" y="788511"/>
            <a:ext cx="1599560" cy="300821"/>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3.4</a:t>
            </a:r>
            <a:r>
              <a:rPr lang="en-US" altLang="ja-JP" sz="1120" b="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Manual Trigger SW</a:t>
            </a:r>
            <a:endParaRPr lang="en-US" altLang="ja-JP" sz="112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正方形/長方形 15"/>
          <p:cNvSpPr/>
          <p:nvPr/>
        </p:nvSpPr>
        <p:spPr>
          <a:xfrm>
            <a:off x="1187624" y="1292567"/>
            <a:ext cx="5544616" cy="350865"/>
          </a:xfrm>
          <a:prstGeom prst="rect">
            <a:avLst/>
          </a:prstGeom>
        </p:spPr>
        <p:txBody>
          <a:bodyPr wrap="square">
            <a:spAutoFit/>
          </a:bodyPr>
          <a:lstStyle/>
          <a:p>
            <a:pPr>
              <a:lnSpc>
                <a:spcPct val="150000"/>
              </a:lnSpc>
            </a:pPr>
            <a:r>
              <a:rPr lang="ja-JP" altLang="en-US" sz="112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Click </a:t>
            </a:r>
            <a:r>
              <a:rPr lang="ja-JP" altLang="en-US" sz="112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 trigger the image processing manually</a:t>
            </a:r>
            <a:endParaRPr lang="en-US" altLang="ja-JP" sz="112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5" name="正方形/長方形 14"/>
          <p:cNvSpPr/>
          <p:nvPr/>
        </p:nvSpPr>
        <p:spPr>
          <a:xfrm>
            <a:off x="1763688" y="3717032"/>
            <a:ext cx="5544616" cy="1015663"/>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Return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Displayed when successful completion (separate from OK/NG judgment)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Lap (s)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displays the time taken to process the image in seconds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Total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Total time taken for image processing plus communication when executed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by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external trigger via communication is displayed in seconds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7" name="角丸四角形 16"/>
          <p:cNvSpPr/>
          <p:nvPr/>
        </p:nvSpPr>
        <p:spPr>
          <a:xfrm>
            <a:off x="8309014" y="219767"/>
            <a:ext cx="151417" cy="158025"/>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59"/>
          <p:cNvSpPr>
            <a:spLocks noChangeArrowheads="1"/>
          </p:cNvSpPr>
          <p:nvPr/>
        </p:nvSpPr>
        <p:spPr bwMode="auto">
          <a:xfrm>
            <a:off x="2735796" y="77090"/>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25" name="Text Box 2"/>
          <p:cNvSpPr txBox="1">
            <a:spLocks noChangeArrowheads="1"/>
          </p:cNvSpPr>
          <p:nvPr/>
        </p:nvSpPr>
        <p:spPr bwMode="auto">
          <a:xfrm>
            <a:off x="179512" y="53678"/>
            <a:ext cx="2880320"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stretch>
            <a:fillRect/>
          </a:stretch>
        </p:blipFill>
        <p:spPr>
          <a:xfrm>
            <a:off x="3491880" y="1844824"/>
            <a:ext cx="1819048" cy="1352381"/>
          </a:xfrm>
          <a:prstGeom prst="rect">
            <a:avLst/>
          </a:prstGeom>
        </p:spPr>
      </p:pic>
    </p:spTree>
    <p:extLst>
      <p:ext uri="{BB962C8B-B14F-4D97-AF65-F5344CB8AC3E}">
        <p14:creationId xmlns="" xmlns:p14="http://schemas.microsoft.com/office/powerpoint/2010/main" val="29297076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9"/>
          <p:cNvSpPr>
            <a:spLocks noChangeArrowheads="1"/>
          </p:cNvSpPr>
          <p:nvPr/>
        </p:nvSpPr>
        <p:spPr bwMode="auto">
          <a:xfrm>
            <a:off x="668184" y="566971"/>
            <a:ext cx="1599560" cy="254655"/>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3.5</a:t>
            </a:r>
            <a:r>
              <a:rPr lang="en-US" altLang="ja-JP" sz="1120" b="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Result display</a:t>
            </a:r>
            <a:endParaRPr lang="en-US" altLang="ja-JP" sz="112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正方形/長方形 15"/>
          <p:cNvSpPr/>
          <p:nvPr/>
        </p:nvSpPr>
        <p:spPr>
          <a:xfrm>
            <a:off x="971600" y="980728"/>
            <a:ext cx="5904656" cy="646331"/>
          </a:xfrm>
          <a:prstGeom prst="rect">
            <a:avLst/>
          </a:prstGeom>
        </p:spPr>
        <p:txBody>
          <a:bodyPr wrap="square">
            <a:spAutoFit/>
          </a:bodyPr>
          <a:lstStyle/>
          <a:p>
            <a:r>
              <a:rPr lang="ja-JP" altLang="en-US" sz="96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◆Display "judgment result" and "output data" of image processing</a:t>
            </a:r>
            <a:endParaRPr lang="en-US" altLang="ja-JP" sz="960" b="1"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b="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6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・If the judgment value is not set, an "OK" message appears.</a:t>
            </a:r>
            <a:endParaRPr lang="en-US" altLang="ja-JP" sz="960" b="1"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60" b="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6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・If the judgment value is set and there is at least one NG judgment, "NG" is displayed.</a:t>
            </a:r>
            <a:endParaRPr lang="en-US" altLang="ja-JP" sz="960" b="1"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15" name="正方形/長方形 14"/>
          <p:cNvSpPr/>
          <p:nvPr/>
        </p:nvSpPr>
        <p:spPr>
          <a:xfrm>
            <a:off x="986860" y="4581128"/>
            <a:ext cx="7761604" cy="1569660"/>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String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for 'Socket communication' or 'File data output', mainly used for PC-to-PC communication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Value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For RS 232 C communication or TCP/IP communication, mainly used for PLC-to-PLC communication</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the judgment value is not set, the measurement value is output.</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Input Data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Click on 'Output Data' to switch</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Externally entered control commands are logged here with the time so you can check them at any time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 name="角丸四角形 11"/>
          <p:cNvSpPr/>
          <p:nvPr/>
        </p:nvSpPr>
        <p:spPr>
          <a:xfrm>
            <a:off x="8447875" y="211875"/>
            <a:ext cx="444605" cy="144386"/>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Rectangle 59"/>
          <p:cNvSpPr>
            <a:spLocks noChangeArrowheads="1"/>
          </p:cNvSpPr>
          <p:nvPr/>
        </p:nvSpPr>
        <p:spPr bwMode="auto">
          <a:xfrm>
            <a:off x="2910797" y="65879"/>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7" name="Text Box 2"/>
          <p:cNvSpPr txBox="1">
            <a:spLocks noChangeArrowheads="1"/>
          </p:cNvSpPr>
          <p:nvPr/>
        </p:nvSpPr>
        <p:spPr bwMode="auto">
          <a:xfrm>
            <a:off x="179512" y="53678"/>
            <a:ext cx="2736304"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2"/>
          <a:stretch>
            <a:fillRect/>
          </a:stretch>
        </p:blipFill>
        <p:spPr>
          <a:xfrm>
            <a:off x="6864065" y="3218467"/>
            <a:ext cx="1583810" cy="1097078"/>
          </a:xfrm>
          <a:prstGeom prst="rect">
            <a:avLst/>
          </a:prstGeom>
        </p:spPr>
      </p:pic>
      <p:pic>
        <p:nvPicPr>
          <p:cNvPr id="4" name="図 3"/>
          <p:cNvPicPr>
            <a:picLocks noChangeAspect="1"/>
          </p:cNvPicPr>
          <p:nvPr/>
        </p:nvPicPr>
        <p:blipFill>
          <a:blip r:embed="rId3"/>
          <a:stretch>
            <a:fillRect/>
          </a:stretch>
        </p:blipFill>
        <p:spPr>
          <a:xfrm>
            <a:off x="1259632" y="3221794"/>
            <a:ext cx="3597761" cy="1092314"/>
          </a:xfrm>
          <a:prstGeom prst="rect">
            <a:avLst/>
          </a:prstGeom>
        </p:spPr>
      </p:pic>
      <p:pic>
        <p:nvPicPr>
          <p:cNvPr id="8" name="図 7"/>
          <p:cNvPicPr>
            <a:picLocks noChangeAspect="1"/>
          </p:cNvPicPr>
          <p:nvPr/>
        </p:nvPicPr>
        <p:blipFill>
          <a:blip r:embed="rId4"/>
          <a:stretch>
            <a:fillRect/>
          </a:stretch>
        </p:blipFill>
        <p:spPr>
          <a:xfrm>
            <a:off x="4860032" y="3217030"/>
            <a:ext cx="1604098" cy="1099953"/>
          </a:xfrm>
          <a:prstGeom prst="rect">
            <a:avLst/>
          </a:prstGeom>
        </p:spPr>
      </p:pic>
      <p:pic>
        <p:nvPicPr>
          <p:cNvPr id="9" name="図 8"/>
          <p:cNvPicPr>
            <a:picLocks noChangeAspect="1"/>
          </p:cNvPicPr>
          <p:nvPr/>
        </p:nvPicPr>
        <p:blipFill>
          <a:blip r:embed="rId5"/>
          <a:stretch>
            <a:fillRect/>
          </a:stretch>
        </p:blipFill>
        <p:spPr>
          <a:xfrm>
            <a:off x="1259632" y="1886459"/>
            <a:ext cx="3582485" cy="1107591"/>
          </a:xfrm>
          <a:prstGeom prst="rect">
            <a:avLst/>
          </a:prstGeom>
        </p:spPr>
      </p:pic>
      <p:pic>
        <p:nvPicPr>
          <p:cNvPr id="10" name="図 9"/>
          <p:cNvPicPr>
            <a:picLocks noChangeAspect="1"/>
          </p:cNvPicPr>
          <p:nvPr/>
        </p:nvPicPr>
        <p:blipFill>
          <a:blip r:embed="rId6"/>
          <a:stretch>
            <a:fillRect/>
          </a:stretch>
        </p:blipFill>
        <p:spPr>
          <a:xfrm>
            <a:off x="4864224" y="1889361"/>
            <a:ext cx="1627013" cy="1107591"/>
          </a:xfrm>
          <a:prstGeom prst="rect">
            <a:avLst/>
          </a:prstGeom>
        </p:spPr>
      </p:pic>
    </p:spTree>
    <p:extLst>
      <p:ext uri="{BB962C8B-B14F-4D97-AF65-F5344CB8AC3E}">
        <p14:creationId xmlns="" xmlns:p14="http://schemas.microsoft.com/office/powerpoint/2010/main" val="2138022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9"/>
          <p:cNvSpPr>
            <a:spLocks noChangeArrowheads="1"/>
          </p:cNvSpPr>
          <p:nvPr/>
        </p:nvSpPr>
        <p:spPr bwMode="auto">
          <a:xfrm>
            <a:off x="611560" y="612546"/>
            <a:ext cx="2319640" cy="288294"/>
          </a:xfrm>
          <a:prstGeom prst="rect">
            <a:avLst/>
          </a:prstGeom>
          <a:noFill/>
          <a:ln w="9525">
            <a:noFill/>
            <a:miter lim="800000"/>
            <a:headEnd/>
            <a:tailEnd/>
          </a:ln>
        </p:spPr>
        <p:txBody>
          <a:bodyPr wrap="none" lIns="72000" tIns="72000" rIns="0" bIns="0" anchor="t"/>
          <a:lstStyle/>
          <a:p>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3.6</a:t>
            </a:r>
            <a:r>
              <a:rPr lang="en-US" altLang="ja-JP" sz="1120" b="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112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Switch, load and save images</a:t>
            </a:r>
            <a:endParaRPr lang="en-US" altLang="ja-JP" sz="112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6" name="正方形/長方形 15"/>
          <p:cNvSpPr/>
          <p:nvPr/>
        </p:nvSpPr>
        <p:spPr>
          <a:xfrm>
            <a:off x="683568" y="983738"/>
            <a:ext cx="8460432" cy="609398"/>
          </a:xfrm>
          <a:prstGeom prst="rect">
            <a:avLst/>
          </a:prstGeom>
        </p:spPr>
        <p:txBody>
          <a:bodyPr wrap="square">
            <a:spAutoFit/>
          </a:bodyPr>
          <a:lstStyle/>
          <a:p>
            <a:pPr>
              <a:lnSpc>
                <a:spcPct val="150000"/>
              </a:lnSpc>
            </a:pPr>
            <a:r>
              <a:rPr lang="ja-JP" altLang="en-US" sz="1120" noProof="1">
                <a:solidFill>
                  <a:srgbClr val="000000"/>
                </a:solidFill>
                <a:latin typeface="Yu Gothic UI" panose="020B0500000000000000" pitchFamily="50" charset="-128"/>
                <a:ea typeface="Yu Gothic UI" panose="020B0500000000000000" pitchFamily="50" charset="-128"/>
                <a:cs typeface="Verdana" panose="020B0604030504040204" pitchFamily="34" charset="0"/>
              </a:rPr>
              <a:t>◆The buttons "Live," "Set" and "Result" switch to the respective screens.</a:t>
            </a:r>
            <a:endParaRPr lang="en-US" altLang="ja-JP" sz="1120" dirty="0" smtClean="0">
              <a:solidFill>
                <a:srgbClr val="000000"/>
              </a:solidFill>
              <a:latin typeface="Yu Gothic UI" panose="020B0500000000000000" pitchFamily="50" charset="-128"/>
              <a:ea typeface="Yu Gothic UI" panose="020B0500000000000000" pitchFamily="50" charset="-128"/>
              <a:cs typeface="Verdana" panose="020B0604030504040204" pitchFamily="34" charset="0"/>
            </a:endParaRPr>
          </a:p>
          <a:p>
            <a:pPr>
              <a:lnSpc>
                <a:spcPct val="150000"/>
              </a:lnSpc>
            </a:pPr>
            <a:r>
              <a:rPr lang="ja-JP" altLang="en-US" sz="1120" dirty="0">
                <a:solidFill>
                  <a:srgbClr val="000000"/>
                </a:solidFill>
                <a:latin typeface="Yu Gothic UI" panose="020B0500000000000000" pitchFamily="50" charset="-128"/>
                <a:ea typeface="Yu Gothic UI" panose="020B0500000000000000" pitchFamily="50" charset="-128"/>
                <a:cs typeface="Verdana" panose="020B0604030504040204" pitchFamily="34" charset="0"/>
              </a:rPr>
              <a:t>　　</a:t>
            </a:r>
            <a:r>
              <a:rPr lang="ja-JP" altLang="en-US" sz="1120" noProof="1">
                <a:solidFill>
                  <a:srgbClr val="000000"/>
                </a:solidFill>
                <a:latin typeface="Yu Gothic UI" panose="020B0500000000000000" pitchFamily="50" charset="-128"/>
                <a:ea typeface="Yu Gothic UI" panose="020B0500000000000000" pitchFamily="50" charset="-128"/>
                <a:cs typeface="Verdana" panose="020B0604030504040204" pitchFamily="34" charset="0"/>
              </a:rPr>
              <a:t>Also, the "Load" and "Save" buttons allow you to set up and review image processing even if you don't have an actual camera.</a:t>
            </a:r>
            <a:endParaRPr lang="en-US" altLang="ja-JP" sz="1120" dirty="0" smtClean="0">
              <a:solidFill>
                <a:srgbClr val="000000"/>
              </a:solidFill>
              <a:latin typeface="Yu Gothic UI" panose="020B0500000000000000" pitchFamily="50" charset="-128"/>
              <a:ea typeface="Yu Gothic UI" panose="020B0500000000000000" pitchFamily="50" charset="-128"/>
              <a:cs typeface="Verdana" panose="020B0604030504040204" pitchFamily="34" charset="0"/>
            </a:endParaRPr>
          </a:p>
        </p:txBody>
      </p:sp>
      <p:sp>
        <p:nvSpPr>
          <p:cNvPr id="15" name="正方形/長方形 14"/>
          <p:cNvSpPr/>
          <p:nvPr/>
        </p:nvSpPr>
        <p:spPr>
          <a:xfrm>
            <a:off x="899592" y="2564904"/>
            <a:ext cx="7848872" cy="3785652"/>
          </a:xfrm>
          <a:prstGeom prst="rect">
            <a:avLst/>
          </a:prstGeom>
        </p:spPr>
        <p:txBody>
          <a:bodyPr wrap="square">
            <a:spAutoFit/>
          </a:bodyPr>
          <a:lstStyle/>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Live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Show input image (real time) of selected camera on screen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"UP ARROW" is in "Memory" mode, the image of the loaded file or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the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transferred from the camera to the memory will be displayed.</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On the screen displayed when setting parameters in 'Image Processing', a border and other elements are drawn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Result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Show screen after image processing</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b="1"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100" b="1"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Manually change the target image mode for Camera/Memory</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*Using flow control commands, Static switches to Memory mode and Release switches to Camera mode.</a:t>
            </a:r>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When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performing multiple image processing on the same image, it is effective to switch to "Memory" mode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because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the processing speed increases significantly.</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Load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Loads an image file and displays it on the Live screen</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this time, the target image mode automatically switches to "Memory."</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Loaded images can have the same "Input Image" effect as camera input images.</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*Affected effects include Angle, Bright, Contrast,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Area (%), Mag, XY (+) (-), but this is excluded </a:t>
            </a:r>
            <a:endPar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because </a:t>
            </a: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Expo (exposure) is set by the camera</a:t>
            </a:r>
            <a:r>
              <a:rPr lang="en-US" altLang="ja-JP"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*If you load an image that has been saved with effects applied, you will get double effects, so be careful.</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Save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Save image as file</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Live, Set, and Result Essentially save the displayed image in any screen display state</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However, </a:t>
            </a:r>
            <a:r>
              <a:rPr lang="ja-JP" altLang="en-US"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you can save the camera's input image to the size of the resolution </a:t>
            </a:r>
            <a:r>
              <a:rPr lang="ja-JP" altLang="en-US" sz="96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setting</a:t>
            </a:r>
            <a:endParaRPr lang="en-US" altLang="ja-JP" sz="96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en-US" altLang="ja-JP"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en-US" altLang="ja-JP" sz="96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by setting it to the Live screen and Save while in Memory mode.</a:t>
            </a:r>
            <a:endParaRPr lang="en-US" altLang="ja-JP" sz="960" dirty="0" smtClean="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 FLIPS &lt;Ver. 2&gt;, you can save raw images by holding down the Shift button and pressing Save.</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2" name="角丸四角形 11"/>
          <p:cNvSpPr/>
          <p:nvPr/>
        </p:nvSpPr>
        <p:spPr>
          <a:xfrm>
            <a:off x="8259349" y="337834"/>
            <a:ext cx="650947" cy="74093"/>
          </a:xfrm>
          <a:prstGeom prst="roundRect">
            <a:avLst>
              <a:gd name="adj" fmla="val 12103"/>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Rectangle 59"/>
          <p:cNvSpPr>
            <a:spLocks noChangeArrowheads="1"/>
          </p:cNvSpPr>
          <p:nvPr/>
        </p:nvSpPr>
        <p:spPr bwMode="auto">
          <a:xfrm>
            <a:off x="2926099" y="75353"/>
            <a:ext cx="1512168" cy="298845"/>
          </a:xfrm>
          <a:prstGeom prst="rect">
            <a:avLst/>
          </a:prstGeom>
          <a:noFill/>
          <a:ln w="9525">
            <a:noFill/>
            <a:miter lim="800000"/>
            <a:headEnd/>
            <a:tailEnd/>
          </a:ln>
        </p:spPr>
        <p:txBody>
          <a:bodyPr wrap="none" lIns="72000" tIns="72000" rIns="0" bIns="0" anchor="ctr"/>
          <a:lstStyle/>
          <a:p>
            <a:r>
              <a:rPr lang="en-US" altLang="ja-JP" sz="1120" b="1" noProof="1">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rPr>
              <a:t>3 Setting and operation details</a:t>
            </a:r>
            <a:endParaRPr lang="en-US" altLang="ja-JP" sz="1120" dirty="0" smtClean="0">
              <a:solidFill>
                <a:schemeClr val="tx1">
                  <a:lumMod val="50000"/>
                  <a:lumOff val="50000"/>
                </a:schemeClr>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8" name="Text Box 2"/>
          <p:cNvSpPr txBox="1">
            <a:spLocks noChangeArrowheads="1"/>
          </p:cNvSpPr>
          <p:nvPr/>
        </p:nvSpPr>
        <p:spPr bwMode="auto">
          <a:xfrm>
            <a:off x="179512" y="53678"/>
            <a:ext cx="275168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settings, manual operations</a:t>
            </a:r>
            <a:endParaRPr lang="en-US" altLang="ja-JP" sz="1120" b="1" dirty="0" smtClean="0">
              <a:solidFill>
                <a:schemeClr val="tx1">
                  <a:lumMod val="50000"/>
                  <a:lumOff val="50000"/>
                </a:schemeClr>
              </a:solidFill>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stretch>
            <a:fillRect/>
          </a:stretch>
        </p:blipFill>
        <p:spPr>
          <a:xfrm>
            <a:off x="2699792" y="1799280"/>
            <a:ext cx="3310990" cy="378107"/>
          </a:xfrm>
          <a:prstGeom prst="rect">
            <a:avLst/>
          </a:prstGeom>
        </p:spPr>
      </p:pic>
      <p:sp>
        <p:nvSpPr>
          <p:cNvPr id="14" name="楕円 13"/>
          <p:cNvSpPr/>
          <p:nvPr/>
        </p:nvSpPr>
        <p:spPr>
          <a:xfrm>
            <a:off x="2483767" y="1746739"/>
            <a:ext cx="3744417" cy="293805"/>
          </a:xfrm>
          <a:prstGeom prst="ellipse">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825630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9"/>
          <p:cNvSpPr>
            <a:spLocks noChangeArrowheads="1"/>
          </p:cNvSpPr>
          <p:nvPr/>
        </p:nvSpPr>
        <p:spPr bwMode="auto">
          <a:xfrm>
            <a:off x="4644008" y="584233"/>
            <a:ext cx="3672408" cy="6336704"/>
          </a:xfrm>
          <a:prstGeom prst="rect">
            <a:avLst/>
          </a:prstGeom>
          <a:noFill/>
          <a:ln w="9525">
            <a:noFill/>
            <a:miter lim="800000"/>
            <a:headEnd/>
            <a:tailEnd/>
          </a:ln>
        </p:spPr>
        <p:txBody>
          <a:bodyPr wrap="none" lIns="72000" tIns="72000" rIns="0" bIns="0" anchor="t"/>
          <a:lstStyle/>
          <a:p>
            <a:r>
              <a:rPr lang="ja-JP" altLang="en-US"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96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6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Input image manipulation</a:t>
            </a:r>
            <a:endParaRPr lang="en-US" altLang="ja-JP" sz="96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4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・Camera resolution selection (setting range depends on camera specifications)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size settings (magnification: x 1.0 to x 9)</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・Capture Area Settings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Flip (Flip Horizontal/Flip Vertical)</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・Angle correction (+ 180.0 to -180.0 degrees)</a:t>
            </a: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・Exposure Adjustment (Automatic/Fixed)</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・brightness adjustment</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・Perspective Adjustment</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・Gamma Correction (0.3 ~ 0.7)</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・Contrast Enhancement (0 ~ 9)</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・Sharpen correction (Yes/No)</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・Hue Adjustment (0 ~ 360 degrees)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・Saturation (-1.0 to + 1.0)</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・Manual loading of arbitrary images (can process images without camera)</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Code Reader</a:t>
            </a:r>
            <a:endParaRPr lang="en-US" altLang="ja-JP" sz="10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・Automatically determine and read code </a:t>
            </a:r>
            <a:r>
              <a:rPr lang="ja-JP" altLang="en-US"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type</a:t>
            </a:r>
            <a:endParaRPr lang="en-US" altLang="ja-JP"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(Various bar codes and two-dimensional codes)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 Action Settings (Continuous/OneTime/OneShot)</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・Output Characters Read</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・Character limit to read</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endParaRPr lang="en-US" altLang="ja-JP" sz="8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external control</a:t>
            </a:r>
            <a:endParaRPr lang="en-US" altLang="ja-JP" sz="10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・Ethernet socket communication, RS 232 C communication, File communication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・Various commands are available such as camera switching, setting switching, etc.</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・Reading and processing arbitrary image files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Other</a:t>
            </a:r>
            <a:endParaRPr lang="en-US" altLang="ja-JP" sz="10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・Saving Arbitrary Images Manually</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・Automatic image saving (Destination, File format specifiable)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・Automatic measurement of image processing time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・Switch screen size, save screen position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・Protecting Settings with a Password Lock</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・Internal flow control (16 patterns) registration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・Various arithmetic and output functions with flow control</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・Interaction with external power supply (PC shutdown)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・Setting the Delay Time for Camera Device Recognition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・FLIPS multiple boot permission settings in the same PC</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4" name="Rectangle 59"/>
          <p:cNvSpPr>
            <a:spLocks noChangeArrowheads="1"/>
          </p:cNvSpPr>
          <p:nvPr/>
        </p:nvSpPr>
        <p:spPr bwMode="auto">
          <a:xfrm>
            <a:off x="17494" y="874434"/>
            <a:ext cx="4212468" cy="5756302"/>
          </a:xfrm>
          <a:prstGeom prst="rect">
            <a:avLst/>
          </a:prstGeom>
          <a:noFill/>
          <a:ln w="9525">
            <a:noFill/>
            <a:miter lim="800000"/>
            <a:headEnd/>
            <a:tailEnd/>
          </a:ln>
        </p:spPr>
        <p:txBody>
          <a:bodyPr wrap="none" lIns="72000" tIns="72000" rIns="0" bIns="0" anchor="t"/>
          <a:lstStyle/>
          <a:p>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r>
              <a:rPr lang="ja-JP" altLang="en-US" sz="10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10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a:t>
            </a:r>
            <a:endParaRPr lang="en-US" altLang="ja-JP" sz="10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88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① pattern search</a:t>
            </a:r>
            <a:endParaRPr lang="en-US" altLang="ja-JP"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・correlation value lower limit specification</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・Existence judgment</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・XY.THETA. position measurement (where .THETA. is in units of 0.1 degrees)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・XY theta area position correction (Color extraction, difference, binarization, OCR)</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② color extraction</a:t>
            </a:r>
            <a:endParaRPr lang="en-US" altLang="ja-JP" sz="9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extraction with RGB or HSV components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 palette/mouse-click/numeric input specification)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・color-difference tolerance specification</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③ Differential extraction</a:t>
            </a:r>
            <a:endParaRPr lang="en-US" altLang="ja-JP"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・Difference extraction tolerance specification with registered image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・Differential extraction of real-time images from smoothed images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④ Measurement and judgment in binarization processing</a:t>
            </a:r>
            <a:endParaRPr lang="en-US" altLang="ja-JP" sz="900" b="1"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・Position correction of XY.THETA. by pattern search (enable/disable)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・Shading correction (yes/no)</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designation by dragging the mouse (can be entered numerically)</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・Copying, adding and deleting areas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・Black and White Flip by Area</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 binarization level settings (automatic/manual)</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・Various filtering by area</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(Blur 3 types 5 levels, Inflate 3 levels, Shrink 3 levels, Sobel)</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・Maximum and minimum judgment settings for each area</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(Measured value output when judgment setting is not available)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・Measurement (judgment) type setting for each area (total area/blob </a:t>
            </a:r>
            <a:r>
              <a:rPr lang="ja-JP" altLang="en-US"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area</a:t>
            </a:r>
            <a:r>
              <a:rPr lang="en-US" altLang="ja-JP"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Edge position/Edge width/Number of blobs/Centroid position of blobs)</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b="1"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b="1"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⑤ OCR</a:t>
            </a: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・Character reading (English/Japanese)</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・Character recognition (Consistency: 10 types Contained: 5 types)</a:t>
            </a:r>
            <a:endParaRPr lang="en-US" altLang="ja-JP"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・Read mode specified (Vertical, single line only, single character ・・・)</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0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a:t>
            </a:r>
            <a:r>
              <a:rPr lang="ja-JP" altLang="en-US" sz="90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・Register White List</a:t>
            </a:r>
            <a:endParaRPr lang="en-US" altLang="ja-JP" sz="90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6" name="Text Box 2"/>
          <p:cNvSpPr txBox="1">
            <a:spLocks noChangeArrowheads="1"/>
          </p:cNvSpPr>
          <p:nvPr/>
        </p:nvSpPr>
        <p:spPr bwMode="auto">
          <a:xfrm>
            <a:off x="251520" y="118076"/>
            <a:ext cx="223224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7" name="Rectangle 59"/>
          <p:cNvSpPr>
            <a:spLocks noChangeArrowheads="1"/>
          </p:cNvSpPr>
          <p:nvPr/>
        </p:nvSpPr>
        <p:spPr bwMode="auto">
          <a:xfrm>
            <a:off x="2123728" y="118076"/>
            <a:ext cx="2069373" cy="286588"/>
          </a:xfrm>
          <a:prstGeom prst="rect">
            <a:avLst/>
          </a:prstGeom>
          <a:noFill/>
          <a:ln w="9525">
            <a:noFill/>
            <a:miter lim="800000"/>
            <a:headEnd/>
            <a:tailEnd/>
          </a:ln>
        </p:spPr>
        <p:txBody>
          <a:bodyPr wrap="none" lIns="72000" tIns="72000" rIns="0" bIns="0" anchor="ctr"/>
          <a:lstStyle/>
          <a:p>
            <a:pPr>
              <a:lnSpc>
                <a:spcPct val="150000"/>
              </a:lnSpc>
            </a:pP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112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20" b="1" noProof="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What you can do with FLIPS</a:t>
            </a:r>
            <a:endParaRPr lang="en-US" altLang="ja-JP" sz="1120" b="1" dirty="0" smtClean="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Rectangle 59"/>
          <p:cNvSpPr>
            <a:spLocks noChangeArrowheads="1"/>
          </p:cNvSpPr>
          <p:nvPr/>
        </p:nvSpPr>
        <p:spPr bwMode="auto">
          <a:xfrm>
            <a:off x="283899" y="470270"/>
            <a:ext cx="2016224" cy="318244"/>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3.2</a:t>
            </a:r>
            <a:r>
              <a:rPr lang="en-US" altLang="ja-JP" sz="1280" b="1"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List of basic functions</a:t>
            </a:r>
            <a:endParaRPr lang="en-US" altLang="ja-JP" sz="1280" b="1"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4183454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2"/>
          <p:cNvSpPr txBox="1">
            <a:spLocks noChangeArrowheads="1"/>
          </p:cNvSpPr>
          <p:nvPr/>
        </p:nvSpPr>
        <p:spPr bwMode="auto">
          <a:xfrm>
            <a:off x="251520" y="118076"/>
            <a:ext cx="1872208"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00" name="Rectangle 59"/>
          <p:cNvSpPr>
            <a:spLocks noChangeArrowheads="1"/>
          </p:cNvSpPr>
          <p:nvPr/>
        </p:nvSpPr>
        <p:spPr bwMode="auto">
          <a:xfrm>
            <a:off x="612086" y="400613"/>
            <a:ext cx="2090789" cy="318244"/>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3.3 Input/Output Functions</a:t>
            </a:r>
          </a:p>
        </p:txBody>
      </p:sp>
      <p:sp>
        <p:nvSpPr>
          <p:cNvPr id="101" name="Rectangle 59"/>
          <p:cNvSpPr>
            <a:spLocks noChangeArrowheads="1"/>
          </p:cNvSpPr>
          <p:nvPr/>
        </p:nvSpPr>
        <p:spPr bwMode="auto">
          <a:xfrm>
            <a:off x="1115616" y="3749897"/>
            <a:ext cx="7569224" cy="1088327"/>
          </a:xfrm>
          <a:prstGeom prst="rect">
            <a:avLst/>
          </a:prstGeom>
          <a:noFill/>
          <a:ln w="9525">
            <a:noFill/>
            <a:miter lim="800000"/>
            <a:headEnd/>
            <a:tailEnd/>
          </a:ln>
        </p:spPr>
        <p:txBody>
          <a:bodyPr wrap="none" lIns="72000" tIns="72000" rIns="0" bIns="0" anchor="t"/>
          <a:lstStyle/>
          <a:p>
            <a:r>
              <a:rPr lang="ja-JP" altLang="en-US"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If you want to control it externally from another PC or from another app in the same PC, </a:t>
            </a:r>
            <a:endPar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you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can use the free "Generic external control software: FLIPS _ EXT.xlsm" separately from the FLIPS console </a:t>
            </a:r>
            <a:endPar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without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having to create a communication and control app from scratch.</a:t>
            </a:r>
          </a:p>
          <a:p>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This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is an Excel file with macros, so you can select pre-registered commands from within the box of a cell, write parameters, sequence flow </a:t>
            </a:r>
            <a:endPar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without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writing any code, and communicate with FLIPS instantly.</a:t>
            </a:r>
          </a:p>
          <a:p>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Unique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functions such as text-to-speech using Excel's text-to-speech function are also included as standard, </a:t>
            </a:r>
            <a:endPar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and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since the program is written in VBA macros, you can freely add and change equipment and process-specific processes.</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103" name="グループ化 102"/>
          <p:cNvGrpSpPr/>
          <p:nvPr/>
        </p:nvGrpSpPr>
        <p:grpSpPr>
          <a:xfrm>
            <a:off x="6781639" y="2403926"/>
            <a:ext cx="1423672" cy="968120"/>
            <a:chOff x="4481369" y="2336591"/>
            <a:chExt cx="1423672" cy="968120"/>
          </a:xfrm>
        </p:grpSpPr>
        <p:sp>
          <p:nvSpPr>
            <p:cNvPr id="104" name="角丸四角形 103"/>
            <p:cNvSpPr/>
            <p:nvPr/>
          </p:nvSpPr>
          <p:spPr bwMode="auto">
            <a:xfrm>
              <a:off x="4481369" y="2336591"/>
              <a:ext cx="796238" cy="202992"/>
            </a:xfrm>
            <a:prstGeom prst="roundRect">
              <a:avLst>
                <a:gd name="adj" fmla="val 50000"/>
              </a:avLst>
            </a:prstGeom>
            <a:solidFill>
              <a:srgbClr val="00FF00"/>
            </a:solidFill>
            <a:ln w="28575">
              <a:solidFill>
                <a:srgbClr val="00CC00"/>
              </a:solidFill>
              <a:miter lim="800000"/>
              <a:headEnd/>
              <a:tailEnd/>
            </a:ln>
          </p:spPr>
          <p:txBody>
            <a:bodyPr wrap="none" lIns="0" tIns="0" rIns="0" bIns="0" rtlCol="0" anchor="ctr"/>
            <a:lstStyle/>
            <a:p>
              <a:pPr algn="ctr"/>
              <a:r>
                <a:rPr kumimoji="1" lang="en-US" altLang="ja-JP" sz="1120" noProof="1"/>
                <a:t>FLIPS</a:t>
              </a:r>
              <a:endParaRPr kumimoji="1" lang="ja-JP" altLang="en-US" sz="1120" dirty="0"/>
            </a:p>
          </p:txBody>
        </p:sp>
        <p:grpSp>
          <p:nvGrpSpPr>
            <p:cNvPr id="105" name="グループ化 104"/>
            <p:cNvGrpSpPr/>
            <p:nvPr/>
          </p:nvGrpSpPr>
          <p:grpSpPr>
            <a:xfrm>
              <a:off x="4777254" y="2732915"/>
              <a:ext cx="850262" cy="350036"/>
              <a:chOff x="3265077" y="2409428"/>
              <a:chExt cx="1492905" cy="493316"/>
            </a:xfrm>
          </p:grpSpPr>
          <p:cxnSp>
            <p:nvCxnSpPr>
              <p:cNvPr id="109" name="直線コネクタ 108"/>
              <p:cNvCxnSpPr/>
              <p:nvPr/>
            </p:nvCxnSpPr>
            <p:spPr>
              <a:xfrm flipV="1">
                <a:off x="3444581" y="2409428"/>
                <a:ext cx="1262069" cy="2972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flipH="1" flipV="1">
                <a:off x="3265077" y="2645437"/>
                <a:ext cx="1492905" cy="257307"/>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106" name="Picture 6" descr="C:// Projects// Toolbox/Pictures/PC/Notes PC.gif"/>
            <p:cNvPicPr>
              <a:picLocks noChangeAspect="1" noChangeArrowheads="1"/>
            </p:cNvPicPr>
            <p:nvPr/>
          </p:nvPicPr>
          <p:blipFill>
            <a:blip r:embed="rId2" cstate="print"/>
            <a:srcRect/>
            <a:stretch>
              <a:fillRect/>
            </a:stretch>
          </p:blipFill>
          <p:spPr bwMode="auto">
            <a:xfrm>
              <a:off x="4481369" y="2623314"/>
              <a:ext cx="915954" cy="681397"/>
            </a:xfrm>
            <a:prstGeom prst="rect">
              <a:avLst/>
            </a:prstGeom>
            <a:noFill/>
          </p:spPr>
        </p:pic>
        <p:pic>
          <p:nvPicPr>
            <p:cNvPr id="107" name="図 106"/>
            <p:cNvPicPr>
              <a:picLocks noChangeAspect="1"/>
            </p:cNvPicPr>
            <p:nvPr/>
          </p:nvPicPr>
          <p:blipFill>
            <a:blip r:embed="rId3"/>
            <a:stretch>
              <a:fillRect/>
            </a:stretch>
          </p:blipFill>
          <p:spPr>
            <a:xfrm flipH="1">
              <a:off x="5598282" y="2583187"/>
              <a:ext cx="277524" cy="271187"/>
            </a:xfrm>
            <a:prstGeom prst="rect">
              <a:avLst/>
            </a:prstGeom>
          </p:spPr>
        </p:pic>
        <p:pic>
          <p:nvPicPr>
            <p:cNvPr id="108" name="図 107"/>
            <p:cNvPicPr>
              <a:picLocks noChangeAspect="1"/>
            </p:cNvPicPr>
            <p:nvPr/>
          </p:nvPicPr>
          <p:blipFill>
            <a:blip r:embed="rId3"/>
            <a:stretch>
              <a:fillRect/>
            </a:stretch>
          </p:blipFill>
          <p:spPr>
            <a:xfrm flipH="1">
              <a:off x="5627517" y="2943830"/>
              <a:ext cx="277524" cy="271187"/>
            </a:xfrm>
            <a:prstGeom prst="rect">
              <a:avLst/>
            </a:prstGeom>
          </p:spPr>
        </p:pic>
      </p:grpSp>
      <p:grpSp>
        <p:nvGrpSpPr>
          <p:cNvPr id="111" name="グループ化 110"/>
          <p:cNvGrpSpPr/>
          <p:nvPr/>
        </p:nvGrpSpPr>
        <p:grpSpPr>
          <a:xfrm>
            <a:off x="2710504" y="2420131"/>
            <a:ext cx="3957233" cy="908763"/>
            <a:chOff x="2030579" y="2369624"/>
            <a:chExt cx="2860912" cy="1083152"/>
          </a:xfrm>
        </p:grpSpPr>
        <p:cxnSp>
          <p:nvCxnSpPr>
            <p:cNvPr id="112" name="直線矢印コネクタ 111"/>
            <p:cNvCxnSpPr/>
            <p:nvPr/>
          </p:nvCxnSpPr>
          <p:spPr bwMode="auto">
            <a:xfrm>
              <a:off x="2280513" y="2461694"/>
              <a:ext cx="2610978"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3" name="直線矢印コネクタ 112"/>
            <p:cNvCxnSpPr/>
            <p:nvPr/>
          </p:nvCxnSpPr>
          <p:spPr bwMode="auto">
            <a:xfrm flipH="1">
              <a:off x="2280513" y="2633456"/>
              <a:ext cx="2555895"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4" name="直線矢印コネクタ 113"/>
            <p:cNvCxnSpPr/>
            <p:nvPr/>
          </p:nvCxnSpPr>
          <p:spPr bwMode="auto">
            <a:xfrm>
              <a:off x="2280513" y="3007711"/>
              <a:ext cx="259996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5" name="直線矢印コネクタ 114"/>
            <p:cNvCxnSpPr/>
            <p:nvPr/>
          </p:nvCxnSpPr>
          <p:spPr bwMode="auto">
            <a:xfrm flipH="1">
              <a:off x="2280513" y="3179473"/>
              <a:ext cx="2544878"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6" name="Rectangle 59"/>
            <p:cNvSpPr>
              <a:spLocks noChangeArrowheads="1"/>
            </p:cNvSpPr>
            <p:nvPr/>
          </p:nvSpPr>
          <p:spPr bwMode="auto">
            <a:xfrm>
              <a:off x="3238375" y="2369624"/>
              <a:ext cx="1216506" cy="1031902"/>
            </a:xfrm>
            <a:prstGeom prst="rect">
              <a:avLst/>
            </a:prstGeom>
            <a:solidFill>
              <a:schemeClr val="bg1"/>
            </a:solidFill>
            <a:ln w="9525">
              <a:noFill/>
              <a:miter lim="800000"/>
              <a:headEnd/>
              <a:tailEnd/>
            </a:ln>
          </p:spPr>
          <p:txBody>
            <a:bodyPr wrap="none" lIns="0" tIns="0" rIns="0" bIns="0" anchor="t"/>
            <a:lstStyle/>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Camera</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setting instructions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Image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 results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Camera</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setting instructions</a:t>
              </a:r>
            </a:p>
            <a:p>
              <a:r>
                <a:rPr lang="ja-JP" altLang="en-US" sz="960" noProof="1"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Image </a:t>
              </a: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processing results</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17" name="Rectangle 59"/>
            <p:cNvSpPr>
              <a:spLocks noChangeArrowheads="1"/>
            </p:cNvSpPr>
            <p:nvPr/>
          </p:nvSpPr>
          <p:spPr bwMode="auto">
            <a:xfrm>
              <a:off x="2030579" y="2648160"/>
              <a:ext cx="998680" cy="289422"/>
            </a:xfrm>
            <a:prstGeom prst="rect">
              <a:avLst/>
            </a:prstGeom>
            <a:noFill/>
            <a:ln w="9525">
              <a:noFill/>
              <a:miter lim="800000"/>
              <a:headEnd/>
              <a:tailEnd/>
            </a:ln>
          </p:spPr>
          <p:txBody>
            <a:bodyPr wrap="none" lIns="72000" tIns="72000" rIns="0" bIns="0" anchor="t"/>
            <a:lstStyle/>
            <a:p>
              <a:pPr algn="l"/>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judgment, branching</a:t>
              </a:r>
              <a:endPar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18" name="Rectangle 59"/>
            <p:cNvSpPr>
              <a:spLocks noChangeArrowheads="1"/>
            </p:cNvSpPr>
            <p:nvPr/>
          </p:nvSpPr>
          <p:spPr bwMode="auto">
            <a:xfrm>
              <a:off x="2074274" y="3163354"/>
              <a:ext cx="998680" cy="289422"/>
            </a:xfrm>
            <a:prstGeom prst="rect">
              <a:avLst/>
            </a:prstGeom>
            <a:noFill/>
            <a:ln w="9525">
              <a:noFill/>
              <a:miter lim="800000"/>
              <a:headEnd/>
              <a:tailEnd/>
            </a:ln>
          </p:spPr>
          <p:txBody>
            <a:bodyPr wrap="none" lIns="72000" tIns="72000" rIns="0" bIns="0" anchor="t"/>
            <a:lstStyle/>
            <a:p>
              <a:pPr algn="l"/>
              <a:r>
                <a:rPr lang="ja-JP" altLang="en-US" sz="960" b="1" noProof="1">
                  <a:solidFill>
                    <a:srgbClr val="0000FF"/>
                  </a:solidFill>
                  <a:latin typeface="Yu Gothic UI" panose="020B0500000000000000" pitchFamily="50" charset="-128"/>
                  <a:ea typeface="Yu Gothic UI" panose="020B0500000000000000" pitchFamily="50" charset="-128"/>
                  <a:cs typeface="メイリオ" panose="020B0604030504040204" pitchFamily="50" charset="-128"/>
                </a:rPr>
                <a:t>judgment, branching</a:t>
              </a:r>
              <a:endParaRPr lang="ja-JP" altLang="en-US" sz="960" b="1" dirty="0">
                <a:solidFill>
                  <a:srgbClr val="0000FF"/>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grpSp>
        <p:nvGrpSpPr>
          <p:cNvPr id="119" name="グループ化 118"/>
          <p:cNvGrpSpPr/>
          <p:nvPr/>
        </p:nvGrpSpPr>
        <p:grpSpPr>
          <a:xfrm>
            <a:off x="5764795" y="5092323"/>
            <a:ext cx="687394" cy="1405640"/>
            <a:chOff x="704108" y="4109293"/>
            <a:chExt cx="1420311" cy="2660571"/>
          </a:xfrm>
        </p:grpSpPr>
        <p:cxnSp>
          <p:nvCxnSpPr>
            <p:cNvPr id="120" name="直線コネクタ 119"/>
            <p:cNvCxnSpPr/>
            <p:nvPr/>
          </p:nvCxnSpPr>
          <p:spPr bwMode="auto">
            <a:xfrm>
              <a:off x="1795749" y="5608963"/>
              <a:ext cx="0" cy="84967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1" name="直線コネクタ 120"/>
            <p:cNvCxnSpPr>
              <a:stCxn id="122" idx="2"/>
              <a:endCxn id="129" idx="0"/>
            </p:cNvCxnSpPr>
            <p:nvPr/>
          </p:nvCxnSpPr>
          <p:spPr bwMode="auto">
            <a:xfrm flipH="1">
              <a:off x="1029591" y="4329630"/>
              <a:ext cx="2" cy="221989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2" name="角丸四角形 121"/>
            <p:cNvSpPr/>
            <p:nvPr/>
          </p:nvSpPr>
          <p:spPr bwMode="auto">
            <a:xfrm>
              <a:off x="704110" y="4109293"/>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3" name="正方形/長方形 122"/>
            <p:cNvSpPr/>
            <p:nvPr/>
          </p:nvSpPr>
          <p:spPr bwMode="auto">
            <a:xfrm>
              <a:off x="704110" y="4428781"/>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4" name="正方形/長方形 123"/>
            <p:cNvSpPr/>
            <p:nvPr/>
          </p:nvSpPr>
          <p:spPr bwMode="auto">
            <a:xfrm>
              <a:off x="704110" y="4836405"/>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5" name="フローチャート: 判断 124"/>
            <p:cNvSpPr/>
            <p:nvPr/>
          </p:nvSpPr>
          <p:spPr bwMode="auto">
            <a:xfrm>
              <a:off x="704110" y="5087038"/>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6" name="フローチャート: 判断 125"/>
            <p:cNvSpPr/>
            <p:nvPr/>
          </p:nvSpPr>
          <p:spPr bwMode="auto">
            <a:xfrm>
              <a:off x="704109" y="5453349"/>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7" name="正方形/長方形 126"/>
            <p:cNvSpPr/>
            <p:nvPr/>
          </p:nvSpPr>
          <p:spPr bwMode="auto">
            <a:xfrm>
              <a:off x="704109"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8" name="正方形/長方形 127"/>
            <p:cNvSpPr/>
            <p:nvPr/>
          </p:nvSpPr>
          <p:spPr bwMode="auto">
            <a:xfrm>
              <a:off x="704108"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29" name="角丸四角形 128"/>
            <p:cNvSpPr/>
            <p:nvPr/>
          </p:nvSpPr>
          <p:spPr bwMode="auto">
            <a:xfrm>
              <a:off x="704108" y="6549527"/>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30" name="正方形/長方形 129"/>
            <p:cNvSpPr/>
            <p:nvPr/>
          </p:nvSpPr>
          <p:spPr bwMode="auto">
            <a:xfrm>
              <a:off x="1473454"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31" name="正方形/長方形 130"/>
            <p:cNvSpPr/>
            <p:nvPr/>
          </p:nvSpPr>
          <p:spPr bwMode="auto">
            <a:xfrm>
              <a:off x="1473453"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cxnSp>
          <p:nvCxnSpPr>
            <p:cNvPr id="132" name="直線コネクタ 131"/>
            <p:cNvCxnSpPr>
              <a:stCxn id="125" idx="3"/>
            </p:cNvCxnSpPr>
            <p:nvPr/>
          </p:nvCxnSpPr>
          <p:spPr bwMode="auto">
            <a:xfrm>
              <a:off x="1355075" y="5244029"/>
              <a:ext cx="231354" cy="1101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3" name="直線コネクタ 132"/>
            <p:cNvCxnSpPr/>
            <p:nvPr/>
          </p:nvCxnSpPr>
          <p:spPr bwMode="auto">
            <a:xfrm flipV="1">
              <a:off x="1597446" y="4726236"/>
              <a:ext cx="0" cy="53294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4" name="直線矢印コネクタ 133"/>
            <p:cNvCxnSpPr/>
            <p:nvPr/>
          </p:nvCxnSpPr>
          <p:spPr bwMode="auto">
            <a:xfrm flipH="1">
              <a:off x="1029591" y="4726236"/>
              <a:ext cx="556838"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5" name="直線コネクタ 134"/>
            <p:cNvCxnSpPr>
              <a:stCxn id="126" idx="3"/>
            </p:cNvCxnSpPr>
            <p:nvPr/>
          </p:nvCxnSpPr>
          <p:spPr bwMode="auto">
            <a:xfrm flipV="1">
              <a:off x="1355074" y="5607586"/>
              <a:ext cx="451692" cy="275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6" name="直線矢印コネクタ 135"/>
            <p:cNvCxnSpPr/>
            <p:nvPr/>
          </p:nvCxnSpPr>
          <p:spPr bwMode="auto">
            <a:xfrm flipH="1">
              <a:off x="1029591" y="6458636"/>
              <a:ext cx="777175"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137" name="図 136"/>
          <p:cNvPicPr>
            <a:picLocks noChangeAspect="1"/>
          </p:cNvPicPr>
          <p:nvPr/>
        </p:nvPicPr>
        <p:blipFill>
          <a:blip r:embed="rId4"/>
          <a:stretch>
            <a:fillRect/>
          </a:stretch>
        </p:blipFill>
        <p:spPr>
          <a:xfrm>
            <a:off x="3660010" y="4869160"/>
            <a:ext cx="1704077" cy="1780224"/>
          </a:xfrm>
          <a:prstGeom prst="rect">
            <a:avLst/>
          </a:prstGeom>
        </p:spPr>
      </p:pic>
      <p:pic>
        <p:nvPicPr>
          <p:cNvPr id="138" name="図 137"/>
          <p:cNvPicPr>
            <a:picLocks noChangeAspect="1"/>
          </p:cNvPicPr>
          <p:nvPr/>
        </p:nvPicPr>
        <p:blipFill>
          <a:blip r:embed="rId5"/>
          <a:stretch>
            <a:fillRect/>
          </a:stretch>
        </p:blipFill>
        <p:spPr>
          <a:xfrm>
            <a:off x="1810297" y="5432076"/>
            <a:ext cx="1245917" cy="1048153"/>
          </a:xfrm>
          <a:prstGeom prst="rect">
            <a:avLst/>
          </a:prstGeom>
          <a:ln>
            <a:solidFill>
              <a:srgbClr val="0099FF"/>
            </a:solidFill>
          </a:ln>
        </p:spPr>
      </p:pic>
      <p:cxnSp>
        <p:nvCxnSpPr>
          <p:cNvPr id="139" name="直線矢印コネクタ 138"/>
          <p:cNvCxnSpPr/>
          <p:nvPr/>
        </p:nvCxnSpPr>
        <p:spPr bwMode="auto">
          <a:xfrm flipH="1" flipV="1">
            <a:off x="3029578" y="5997156"/>
            <a:ext cx="831227" cy="41237"/>
          </a:xfrm>
          <a:prstGeom prst="straightConnector1">
            <a:avLst/>
          </a:prstGeom>
          <a:solidFill>
            <a:schemeClr val="accent1"/>
          </a:solidFill>
          <a:ln w="38100" cap="flat" cmpd="sng" algn="ctr">
            <a:solidFill>
              <a:srgbClr val="0099FF"/>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40" name="グループ化 139"/>
          <p:cNvGrpSpPr/>
          <p:nvPr/>
        </p:nvGrpSpPr>
        <p:grpSpPr>
          <a:xfrm>
            <a:off x="2351201" y="2499258"/>
            <a:ext cx="468666" cy="901602"/>
            <a:chOff x="704108" y="4109293"/>
            <a:chExt cx="1420311" cy="2660571"/>
          </a:xfrm>
        </p:grpSpPr>
        <p:cxnSp>
          <p:nvCxnSpPr>
            <p:cNvPr id="141" name="直線コネクタ 140"/>
            <p:cNvCxnSpPr/>
            <p:nvPr/>
          </p:nvCxnSpPr>
          <p:spPr bwMode="auto">
            <a:xfrm>
              <a:off x="1795749" y="5608963"/>
              <a:ext cx="0" cy="84967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2" name="直線コネクタ 141"/>
            <p:cNvCxnSpPr>
              <a:stCxn id="143" idx="2"/>
              <a:endCxn id="150" idx="0"/>
            </p:cNvCxnSpPr>
            <p:nvPr/>
          </p:nvCxnSpPr>
          <p:spPr bwMode="auto">
            <a:xfrm flipH="1">
              <a:off x="1029591" y="4329630"/>
              <a:ext cx="2" cy="221989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3" name="角丸四角形 142"/>
            <p:cNvSpPr/>
            <p:nvPr/>
          </p:nvSpPr>
          <p:spPr bwMode="auto">
            <a:xfrm>
              <a:off x="704110" y="4109293"/>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4" name="正方形/長方形 143"/>
            <p:cNvSpPr/>
            <p:nvPr/>
          </p:nvSpPr>
          <p:spPr bwMode="auto">
            <a:xfrm>
              <a:off x="704110" y="4428781"/>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5" name="正方形/長方形 144"/>
            <p:cNvSpPr/>
            <p:nvPr/>
          </p:nvSpPr>
          <p:spPr bwMode="auto">
            <a:xfrm>
              <a:off x="704110" y="4836405"/>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6" name="フローチャート: 判断 145"/>
            <p:cNvSpPr/>
            <p:nvPr/>
          </p:nvSpPr>
          <p:spPr bwMode="auto">
            <a:xfrm>
              <a:off x="704110" y="5087038"/>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7" name="フローチャート: 判断 146"/>
            <p:cNvSpPr/>
            <p:nvPr/>
          </p:nvSpPr>
          <p:spPr bwMode="auto">
            <a:xfrm>
              <a:off x="704109" y="5453349"/>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8" name="正方形/長方形 147"/>
            <p:cNvSpPr/>
            <p:nvPr/>
          </p:nvSpPr>
          <p:spPr bwMode="auto">
            <a:xfrm>
              <a:off x="704109"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49" name="正方形/長方形 148"/>
            <p:cNvSpPr/>
            <p:nvPr/>
          </p:nvSpPr>
          <p:spPr bwMode="auto">
            <a:xfrm>
              <a:off x="704108"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50" name="角丸四角形 149"/>
            <p:cNvSpPr/>
            <p:nvPr/>
          </p:nvSpPr>
          <p:spPr bwMode="auto">
            <a:xfrm>
              <a:off x="704108" y="6549527"/>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51" name="正方形/長方形 150"/>
            <p:cNvSpPr/>
            <p:nvPr/>
          </p:nvSpPr>
          <p:spPr bwMode="auto">
            <a:xfrm>
              <a:off x="1473454"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152" name="正方形/長方形 151"/>
            <p:cNvSpPr/>
            <p:nvPr/>
          </p:nvSpPr>
          <p:spPr bwMode="auto">
            <a:xfrm>
              <a:off x="1473453"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cxnSp>
          <p:nvCxnSpPr>
            <p:cNvPr id="153" name="直線コネクタ 152"/>
            <p:cNvCxnSpPr>
              <a:stCxn id="146" idx="3"/>
            </p:cNvCxnSpPr>
            <p:nvPr/>
          </p:nvCxnSpPr>
          <p:spPr bwMode="auto">
            <a:xfrm>
              <a:off x="1355075" y="5244029"/>
              <a:ext cx="231354" cy="1101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4" name="直線コネクタ 153"/>
            <p:cNvCxnSpPr/>
            <p:nvPr/>
          </p:nvCxnSpPr>
          <p:spPr bwMode="auto">
            <a:xfrm flipV="1">
              <a:off x="1597446" y="4726236"/>
              <a:ext cx="0" cy="53294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5" name="直線矢印コネクタ 154"/>
            <p:cNvCxnSpPr/>
            <p:nvPr/>
          </p:nvCxnSpPr>
          <p:spPr bwMode="auto">
            <a:xfrm flipH="1">
              <a:off x="1029591" y="4726236"/>
              <a:ext cx="556838"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6" name="直線コネクタ 155"/>
            <p:cNvCxnSpPr>
              <a:stCxn id="147" idx="3"/>
            </p:cNvCxnSpPr>
            <p:nvPr/>
          </p:nvCxnSpPr>
          <p:spPr bwMode="auto">
            <a:xfrm flipV="1">
              <a:off x="1355074" y="5607586"/>
              <a:ext cx="451692" cy="275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7" name="直線矢印コネクタ 156"/>
            <p:cNvCxnSpPr/>
            <p:nvPr/>
          </p:nvCxnSpPr>
          <p:spPr bwMode="auto">
            <a:xfrm flipH="1">
              <a:off x="1029591" y="6458636"/>
              <a:ext cx="777175"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58" name="Rectangle 59"/>
          <p:cNvSpPr>
            <a:spLocks noChangeArrowheads="1"/>
          </p:cNvSpPr>
          <p:nvPr/>
        </p:nvSpPr>
        <p:spPr bwMode="auto">
          <a:xfrm>
            <a:off x="2071816" y="5209177"/>
            <a:ext cx="764682" cy="181694"/>
          </a:xfrm>
          <a:prstGeom prst="rect">
            <a:avLst/>
          </a:prstGeom>
          <a:noFill/>
          <a:ln w="9525">
            <a:noFill/>
            <a:miter lim="800000"/>
            <a:headEnd/>
            <a:tailEnd/>
          </a:ln>
        </p:spPr>
        <p:txBody>
          <a:bodyPr wrap="none" lIns="0" tIns="0" rIns="0" bIns="0" anchor="t"/>
          <a:lstStyle/>
          <a:p>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behavior selection</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
        <p:nvSpPr>
          <p:cNvPr id="159" name="Rectangle 59"/>
          <p:cNvSpPr>
            <a:spLocks noChangeArrowheads="1"/>
          </p:cNvSpPr>
          <p:nvPr/>
        </p:nvSpPr>
        <p:spPr bwMode="auto">
          <a:xfrm>
            <a:off x="971600" y="718857"/>
            <a:ext cx="7569224" cy="1639748"/>
          </a:xfrm>
          <a:prstGeom prst="rect">
            <a:avLst/>
          </a:prstGeom>
          <a:noFill/>
          <a:ln w="9525">
            <a:noFill/>
            <a:miter lim="800000"/>
            <a:headEnd/>
            <a:tailEnd/>
          </a:ln>
        </p:spPr>
        <p:txBody>
          <a:bodyPr wrap="none" lIns="72000" tIns="72000" rIns="0" bIns="0" anchor="t"/>
          <a:lstStyle/>
          <a:p>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&lt; Input &gt; External command input allows you to switch cameras and settings, start image processing, etc.</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Either Ethernet, RS -232 c, or FTP (File) can be used for communication (mixed use is also possible)</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See "</a:t>
            </a:r>
            <a:r>
              <a:rPr lang="en-US" altLang="ja-JP" sz="90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III. External Control</a:t>
            </a:r>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for the actual command</a:t>
            </a:r>
            <a:endParaRPr lang="ja-JP" altLang="en-US"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&lt; Output &gt; "Overall judgment result," "Individual judgment result" and "Measured value result" are output as "letters or numbers."</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Select "RAW/After processing" and "NG only/All" to automatically save images to any folder or server</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Select image format from "Bmp/JPg/Gif/Png" (only "AVI" for video)</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endParaRPr lang="en-US" altLang="ja-JP" sz="90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When multiple types of inspection are performed by switching multiple cameras and settings by external control, </a:t>
            </a:r>
            <a:endPar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　</a:t>
            </a:r>
            <a:r>
              <a:rPr lang="en-US" altLang="ja-JP" sz="900" noProof="1"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the </a:t>
            </a:r>
            <a:r>
              <a:rPr lang="en-US" altLang="ja-JP" sz="90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sequence flow can be constructed on the external control side as follows to construct complex and diverse algorithms.</a:t>
            </a:r>
            <a:endParaRPr lang="en-US" altLang="ja-JP" sz="90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nvGrpSpPr>
          <p:cNvPr id="4" name="グループ化 3"/>
          <p:cNvGrpSpPr/>
          <p:nvPr/>
        </p:nvGrpSpPr>
        <p:grpSpPr>
          <a:xfrm>
            <a:off x="827584" y="2405696"/>
            <a:ext cx="1437653" cy="1167320"/>
            <a:chOff x="1115641" y="2506741"/>
            <a:chExt cx="1437653" cy="1167320"/>
          </a:xfrm>
        </p:grpSpPr>
        <p:pic>
          <p:nvPicPr>
            <p:cNvPr id="102" name="図 101"/>
            <p:cNvPicPr>
              <a:picLocks noChangeAspect="1"/>
            </p:cNvPicPr>
            <p:nvPr/>
          </p:nvPicPr>
          <p:blipFill>
            <a:blip r:embed="rId6"/>
            <a:stretch>
              <a:fillRect/>
            </a:stretch>
          </p:blipFill>
          <p:spPr>
            <a:xfrm>
              <a:off x="1115641" y="2506741"/>
              <a:ext cx="1333233" cy="1167320"/>
            </a:xfrm>
            <a:prstGeom prst="rect">
              <a:avLst/>
            </a:prstGeom>
          </p:spPr>
        </p:pic>
        <p:sp>
          <p:nvSpPr>
            <p:cNvPr id="2" name="正方形/長方形 1"/>
            <p:cNvSpPr/>
            <p:nvPr/>
          </p:nvSpPr>
          <p:spPr>
            <a:xfrm>
              <a:off x="1268099" y="2586109"/>
              <a:ext cx="989104" cy="177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118971" y="2539602"/>
              <a:ext cx="1434323" cy="253916"/>
            </a:xfrm>
            <a:prstGeom prst="rect">
              <a:avLst/>
            </a:prstGeom>
            <a:noFill/>
          </p:spPr>
          <p:txBody>
            <a:bodyPr wrap="square" rtlCol="0">
              <a:spAutoFit/>
            </a:bodyPr>
            <a:lstStyle/>
            <a:p>
              <a:r>
                <a:rPr kumimoji="1" lang="en-US" altLang="ja-JP" sz="1050" dirty="0" smtClean="0"/>
                <a:t>External Controller</a:t>
              </a:r>
              <a:endParaRPr kumimoji="1" lang="ja-JP" altLang="en-US" sz="1050" dirty="0"/>
            </a:p>
          </p:txBody>
        </p:sp>
      </p:grpSp>
    </p:spTree>
    <p:extLst>
      <p:ext uri="{BB962C8B-B14F-4D97-AF65-F5344CB8AC3E}">
        <p14:creationId xmlns="" xmlns:p14="http://schemas.microsoft.com/office/powerpoint/2010/main" val="3562050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2"/>
          <p:cNvSpPr txBox="1">
            <a:spLocks noChangeArrowheads="1"/>
          </p:cNvSpPr>
          <p:nvPr/>
        </p:nvSpPr>
        <p:spPr bwMode="auto">
          <a:xfrm>
            <a:off x="251520" y="118076"/>
            <a:ext cx="1800200" cy="350865"/>
          </a:xfrm>
          <a:prstGeom prst="rect">
            <a:avLst/>
          </a:prstGeom>
          <a:noFill/>
          <a:ln w="9525">
            <a:noFill/>
            <a:miter lim="800000"/>
            <a:headEnd/>
            <a:tailEnd/>
          </a:ln>
          <a:effectLst/>
        </p:spPr>
        <p:txBody>
          <a:bodyPr wrap="square">
            <a:spAutoFit/>
          </a:bodyPr>
          <a:lstStyle/>
          <a:p>
            <a:pPr>
              <a:lnSpc>
                <a:spcPct val="150000"/>
              </a:lnSpc>
              <a:defRPr/>
            </a:pP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I.</a:t>
            </a:r>
            <a:r>
              <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rPr>
              <a:t> </a:t>
            </a:r>
            <a:r>
              <a:rPr lang="en-US" altLang="ja-JP" sz="1120" b="1" noProof="1">
                <a:solidFill>
                  <a:schemeClr val="tx1">
                    <a:lumMod val="50000"/>
                    <a:lumOff val="50000"/>
                  </a:schemeClr>
                </a:solidFill>
                <a:latin typeface="Meiryo UI" panose="020B0604030504040204" pitchFamily="50" charset="-128"/>
                <a:ea typeface="Meiryo UI" panose="020B0604030504040204" pitchFamily="50" charset="-128"/>
              </a:rPr>
              <a:t>Brief Description</a:t>
            </a:r>
            <a:endParaRPr lang="en-US" altLang="ja-JP" sz="1120" b="1"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4" name="Rectangle 59"/>
          <p:cNvSpPr>
            <a:spLocks noChangeArrowheads="1"/>
          </p:cNvSpPr>
          <p:nvPr/>
        </p:nvSpPr>
        <p:spPr bwMode="auto">
          <a:xfrm>
            <a:off x="612086" y="486282"/>
            <a:ext cx="2090789" cy="318244"/>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3.4 Flow control function</a:t>
            </a:r>
            <a:endParaRPr lang="ja-JP" altLang="en-US" sz="1280" b="1"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6" name="Rectangle 59"/>
          <p:cNvSpPr>
            <a:spLocks noChangeArrowheads="1"/>
          </p:cNvSpPr>
          <p:nvPr/>
        </p:nvSpPr>
        <p:spPr bwMode="auto">
          <a:xfrm>
            <a:off x="827584" y="804526"/>
            <a:ext cx="7776864" cy="608250"/>
          </a:xfrm>
          <a:prstGeom prst="rect">
            <a:avLst/>
          </a:prstGeom>
          <a:noFill/>
          <a:ln w="9525">
            <a:noFill/>
            <a:miter lim="800000"/>
            <a:headEnd/>
            <a:tailEnd/>
          </a:ln>
        </p:spPr>
        <p:txBody>
          <a:bodyPr wrap="none" lIns="72000" tIns="72000" rIns="0" bIns="0" anchor="t"/>
          <a:lstStyle/>
          <a:p>
            <a:r>
              <a:rPr lang="en-US" altLang="ja-JP" sz="88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There is a function to make sequence flow even inside FLIPS, and 16 different settings of No .0 ~ 15 are possible.</a:t>
            </a:r>
            <a:endParaRPr lang="en-US" altLang="ja-JP" sz="88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88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You can control multiple camera switches and settings at once, as well as save and output results in fine detail.</a:t>
            </a:r>
            <a:endParaRPr lang="en-US" altLang="ja-JP" sz="88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88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You can also control the flow itself by calling it from outside with a command.</a:t>
            </a:r>
            <a:endParaRPr lang="en-US" altLang="ja-JP" sz="880" dirty="0" smtClean="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47" name="Rectangle 59"/>
          <p:cNvSpPr>
            <a:spLocks noChangeArrowheads="1"/>
          </p:cNvSpPr>
          <p:nvPr/>
        </p:nvSpPr>
        <p:spPr bwMode="auto">
          <a:xfrm>
            <a:off x="612086" y="5308089"/>
            <a:ext cx="2519754" cy="318244"/>
          </a:xfrm>
          <a:prstGeom prst="rect">
            <a:avLst/>
          </a:prstGeom>
          <a:noFill/>
          <a:ln w="9525">
            <a:noFill/>
            <a:miter lim="800000"/>
            <a:headEnd/>
            <a:tailEnd/>
          </a:ln>
        </p:spPr>
        <p:txBody>
          <a:bodyPr wrap="none" lIns="72000" tIns="72000" rIns="0" bIns="0" anchor="t"/>
          <a:lstStyle/>
          <a:p>
            <a:r>
              <a:rPr lang="en-US" altLang="ja-JP" sz="1280" b="1"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3.5 Password lock function</a:t>
            </a:r>
          </a:p>
        </p:txBody>
      </p:sp>
      <p:sp>
        <p:nvSpPr>
          <p:cNvPr id="49" name="Rectangle 59"/>
          <p:cNvSpPr>
            <a:spLocks noChangeArrowheads="1"/>
          </p:cNvSpPr>
          <p:nvPr/>
        </p:nvSpPr>
        <p:spPr bwMode="auto">
          <a:xfrm>
            <a:off x="827584" y="5637228"/>
            <a:ext cx="5616624" cy="312052"/>
          </a:xfrm>
          <a:prstGeom prst="rect">
            <a:avLst/>
          </a:prstGeom>
          <a:noFill/>
          <a:ln w="9525">
            <a:noFill/>
            <a:miter lim="800000"/>
            <a:headEnd/>
            <a:tailEnd/>
          </a:ln>
        </p:spPr>
        <p:txBody>
          <a:bodyPr wrap="none" lIns="72000" tIns="72000" rIns="0" bIns="0" anchor="t"/>
          <a:lstStyle/>
          <a:p>
            <a:r>
              <a:rPr lang="ja-JP" altLang="en-US" sz="880" noProof="1">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rPr>
              <a:t>Password lock prevents accidental configuration changes by non-engineers</a:t>
            </a:r>
            <a:endParaRPr lang="en-US" altLang="ja-JP" sz="880" dirty="0">
              <a:solidFill>
                <a:srgbClr val="000000"/>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pic>
        <p:nvPicPr>
          <p:cNvPr id="51" name="図 50"/>
          <p:cNvPicPr>
            <a:picLocks noChangeAspect="1"/>
          </p:cNvPicPr>
          <p:nvPr/>
        </p:nvPicPr>
        <p:blipFill>
          <a:blip r:embed="rId2"/>
          <a:stretch>
            <a:fillRect/>
          </a:stretch>
        </p:blipFill>
        <p:spPr>
          <a:xfrm>
            <a:off x="4988593" y="1628800"/>
            <a:ext cx="2330884" cy="2928330"/>
          </a:xfrm>
          <a:prstGeom prst="rect">
            <a:avLst/>
          </a:prstGeom>
        </p:spPr>
      </p:pic>
      <p:pic>
        <p:nvPicPr>
          <p:cNvPr id="52" name="図 51"/>
          <p:cNvPicPr>
            <a:picLocks noChangeAspect="1"/>
          </p:cNvPicPr>
          <p:nvPr/>
        </p:nvPicPr>
        <p:blipFill rotWithShape="1">
          <a:blip r:embed="rId3"/>
          <a:srcRect l="21404" t="5512" r="11554" b="2818"/>
          <a:stretch/>
        </p:blipFill>
        <p:spPr>
          <a:xfrm>
            <a:off x="3995936" y="1645213"/>
            <a:ext cx="844289" cy="2781189"/>
          </a:xfrm>
          <a:prstGeom prst="rect">
            <a:avLst/>
          </a:prstGeom>
        </p:spPr>
      </p:pic>
      <p:sp>
        <p:nvSpPr>
          <p:cNvPr id="53" name="楕円 52"/>
          <p:cNvSpPr/>
          <p:nvPr/>
        </p:nvSpPr>
        <p:spPr bwMode="auto">
          <a:xfrm>
            <a:off x="5075910" y="2484392"/>
            <a:ext cx="793215" cy="176269"/>
          </a:xfrm>
          <a:prstGeom prst="ellipse">
            <a:avLst/>
          </a:prstGeom>
          <a:noFill/>
          <a:ln w="28575" cap="flat" cmpd="sng" algn="ctr">
            <a:solidFill>
              <a:srgbClr val="FFC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cxnSp>
        <p:nvCxnSpPr>
          <p:cNvPr id="54" name="直線矢印コネクタ 53"/>
          <p:cNvCxnSpPr/>
          <p:nvPr/>
        </p:nvCxnSpPr>
        <p:spPr bwMode="auto">
          <a:xfrm flipH="1">
            <a:off x="4850896" y="2584613"/>
            <a:ext cx="225015" cy="69263"/>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直線コネクタ 54"/>
          <p:cNvCxnSpPr/>
          <p:nvPr/>
        </p:nvCxnSpPr>
        <p:spPr bwMode="auto">
          <a:xfrm flipV="1">
            <a:off x="5426960" y="2000935"/>
            <a:ext cx="2030214" cy="287679"/>
          </a:xfrm>
          <a:prstGeom prst="line">
            <a:avLst/>
          </a:prstGeom>
          <a:solidFill>
            <a:schemeClr val="accent1"/>
          </a:solidFill>
          <a:ln w="12700"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6" name="Rectangle 59"/>
          <p:cNvSpPr>
            <a:spLocks noChangeArrowheads="1"/>
          </p:cNvSpPr>
          <p:nvPr/>
        </p:nvSpPr>
        <p:spPr bwMode="auto">
          <a:xfrm>
            <a:off x="7381232" y="1807412"/>
            <a:ext cx="782032" cy="345162"/>
          </a:xfrm>
          <a:prstGeom prst="rect">
            <a:avLst/>
          </a:prstGeom>
          <a:noFill/>
          <a:ln w="9525">
            <a:noFill/>
            <a:miter lim="800000"/>
            <a:headEnd/>
            <a:tailEnd/>
          </a:ln>
        </p:spPr>
        <p:txBody>
          <a:bodyPr wrap="none" lIns="72000" tIns="72000" rIns="0" bIns="0" anchor="t"/>
          <a:lstStyle/>
          <a:p>
            <a:pPr algn="l"/>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Flow number</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grpSp>
        <p:nvGrpSpPr>
          <p:cNvPr id="57" name="グループ化 56"/>
          <p:cNvGrpSpPr/>
          <p:nvPr/>
        </p:nvGrpSpPr>
        <p:grpSpPr>
          <a:xfrm>
            <a:off x="7570985" y="2546890"/>
            <a:ext cx="687394" cy="1405640"/>
            <a:chOff x="704108" y="4109293"/>
            <a:chExt cx="1420311" cy="2660571"/>
          </a:xfrm>
        </p:grpSpPr>
        <p:cxnSp>
          <p:nvCxnSpPr>
            <p:cNvPr id="58" name="直線コネクタ 57"/>
            <p:cNvCxnSpPr/>
            <p:nvPr/>
          </p:nvCxnSpPr>
          <p:spPr bwMode="auto">
            <a:xfrm>
              <a:off x="1795749" y="5608963"/>
              <a:ext cx="0" cy="84967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直線コネクタ 58"/>
            <p:cNvCxnSpPr>
              <a:stCxn id="60" idx="2"/>
              <a:endCxn id="67" idx="0"/>
            </p:cNvCxnSpPr>
            <p:nvPr/>
          </p:nvCxnSpPr>
          <p:spPr bwMode="auto">
            <a:xfrm flipH="1">
              <a:off x="1029591" y="4329630"/>
              <a:ext cx="2" cy="221989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角丸四角形 59"/>
            <p:cNvSpPr/>
            <p:nvPr/>
          </p:nvSpPr>
          <p:spPr bwMode="auto">
            <a:xfrm>
              <a:off x="704110" y="4109293"/>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1" name="正方形/長方形 60"/>
            <p:cNvSpPr/>
            <p:nvPr/>
          </p:nvSpPr>
          <p:spPr bwMode="auto">
            <a:xfrm>
              <a:off x="704110" y="4428781"/>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2" name="正方形/長方形 61"/>
            <p:cNvSpPr/>
            <p:nvPr/>
          </p:nvSpPr>
          <p:spPr bwMode="auto">
            <a:xfrm>
              <a:off x="704110" y="4836405"/>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3" name="フローチャート: 判断 62"/>
            <p:cNvSpPr/>
            <p:nvPr/>
          </p:nvSpPr>
          <p:spPr bwMode="auto">
            <a:xfrm>
              <a:off x="704110" y="5087038"/>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4" name="フローチャート: 判断 63"/>
            <p:cNvSpPr/>
            <p:nvPr/>
          </p:nvSpPr>
          <p:spPr bwMode="auto">
            <a:xfrm>
              <a:off x="704109" y="5453349"/>
              <a:ext cx="650965" cy="313981"/>
            </a:xfrm>
            <a:prstGeom prst="flowChartDecision">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5" name="正方形/長方形 64"/>
            <p:cNvSpPr/>
            <p:nvPr/>
          </p:nvSpPr>
          <p:spPr bwMode="auto">
            <a:xfrm>
              <a:off x="704109"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6" name="正方形/長方形 65"/>
            <p:cNvSpPr/>
            <p:nvPr/>
          </p:nvSpPr>
          <p:spPr bwMode="auto">
            <a:xfrm>
              <a:off x="704108"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7" name="角丸四角形 66"/>
            <p:cNvSpPr/>
            <p:nvPr/>
          </p:nvSpPr>
          <p:spPr bwMode="auto">
            <a:xfrm>
              <a:off x="704108" y="6549527"/>
              <a:ext cx="650965" cy="220337"/>
            </a:xfrm>
            <a:prstGeom prst="roundRect">
              <a:avLst>
                <a:gd name="adj" fmla="val 50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8" name="正方形/長方形 67"/>
            <p:cNvSpPr/>
            <p:nvPr/>
          </p:nvSpPr>
          <p:spPr bwMode="auto">
            <a:xfrm>
              <a:off x="1473454" y="5860973"/>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sp>
          <p:nvSpPr>
            <p:cNvPr id="69" name="正方形/長方形 68"/>
            <p:cNvSpPr/>
            <p:nvPr/>
          </p:nvSpPr>
          <p:spPr bwMode="auto">
            <a:xfrm>
              <a:off x="1473453" y="6152920"/>
              <a:ext cx="650965" cy="198303"/>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800" b="0" i="0" u="none" strike="noStrike" cap="none" normalizeH="0" baseline="0" dirty="0" smtClean="0">
                <a:ln>
                  <a:noFill/>
                </a:ln>
                <a:solidFill>
                  <a:schemeClr val="tx1"/>
                </a:solidFill>
                <a:effectLst/>
                <a:latin typeface="Times New Roman" panose="02020603050405020304" pitchFamily="18" charset="0"/>
                <a:ea typeface="ＭＳ 明朝" panose="02020609040205080304" pitchFamily="17" charset="-128"/>
              </a:endParaRPr>
            </a:p>
          </p:txBody>
        </p:sp>
        <p:cxnSp>
          <p:nvCxnSpPr>
            <p:cNvPr id="70" name="直線コネクタ 69"/>
            <p:cNvCxnSpPr>
              <a:stCxn id="63" idx="3"/>
            </p:cNvCxnSpPr>
            <p:nvPr/>
          </p:nvCxnSpPr>
          <p:spPr bwMode="auto">
            <a:xfrm>
              <a:off x="1355075" y="5244029"/>
              <a:ext cx="231354" cy="1101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1" name="直線コネクタ 70"/>
            <p:cNvCxnSpPr/>
            <p:nvPr/>
          </p:nvCxnSpPr>
          <p:spPr bwMode="auto">
            <a:xfrm flipV="1">
              <a:off x="1597446" y="4726236"/>
              <a:ext cx="0" cy="53294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2" name="直線矢印コネクタ 71"/>
            <p:cNvCxnSpPr/>
            <p:nvPr/>
          </p:nvCxnSpPr>
          <p:spPr bwMode="auto">
            <a:xfrm flipH="1">
              <a:off x="1029591" y="4726236"/>
              <a:ext cx="556838"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3" name="直線コネクタ 72"/>
            <p:cNvCxnSpPr>
              <a:stCxn id="64" idx="3"/>
            </p:cNvCxnSpPr>
            <p:nvPr/>
          </p:nvCxnSpPr>
          <p:spPr bwMode="auto">
            <a:xfrm flipV="1">
              <a:off x="1355074" y="5607586"/>
              <a:ext cx="451692" cy="275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 name="直線矢印コネクタ 73"/>
            <p:cNvCxnSpPr/>
            <p:nvPr/>
          </p:nvCxnSpPr>
          <p:spPr bwMode="auto">
            <a:xfrm flipH="1">
              <a:off x="1029591" y="6458636"/>
              <a:ext cx="777175"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75" name="図 74"/>
          <p:cNvPicPr>
            <a:picLocks noChangeAspect="1"/>
          </p:cNvPicPr>
          <p:nvPr/>
        </p:nvPicPr>
        <p:blipFill>
          <a:blip r:embed="rId4"/>
          <a:stretch>
            <a:fillRect/>
          </a:stretch>
        </p:blipFill>
        <p:spPr>
          <a:xfrm>
            <a:off x="6665248" y="5549510"/>
            <a:ext cx="1193953" cy="917851"/>
          </a:xfrm>
          <a:prstGeom prst="rect">
            <a:avLst/>
          </a:prstGeom>
        </p:spPr>
      </p:pic>
      <p:grpSp>
        <p:nvGrpSpPr>
          <p:cNvPr id="76" name="グループ化 75"/>
          <p:cNvGrpSpPr/>
          <p:nvPr/>
        </p:nvGrpSpPr>
        <p:grpSpPr>
          <a:xfrm>
            <a:off x="540576" y="2294505"/>
            <a:ext cx="1366002" cy="1116867"/>
            <a:chOff x="6969756" y="2957999"/>
            <a:chExt cx="1922724" cy="1481789"/>
          </a:xfrm>
        </p:grpSpPr>
        <p:sp>
          <p:nvSpPr>
            <p:cNvPr id="77" name="Rectangle 59"/>
            <p:cNvSpPr>
              <a:spLocks noChangeArrowheads="1"/>
            </p:cNvSpPr>
            <p:nvPr/>
          </p:nvSpPr>
          <p:spPr bwMode="auto">
            <a:xfrm>
              <a:off x="7020272" y="4205926"/>
              <a:ext cx="1688567" cy="233862"/>
            </a:xfrm>
            <a:prstGeom prst="rect">
              <a:avLst/>
            </a:prstGeom>
            <a:noFill/>
            <a:ln w="9525">
              <a:noFill/>
              <a:miter lim="800000"/>
              <a:headEnd/>
              <a:tailEnd/>
            </a:ln>
          </p:spPr>
          <p:txBody>
            <a:bodyPr wrap="none" lIns="0" tIns="0" rIns="0" bIns="0" anchor="t"/>
            <a:lstStyle/>
            <a:p>
              <a:pPr algn="ctr"/>
              <a:r>
                <a:rPr lang="en-US" altLang="ja-JP" sz="880"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PC/PLC/Robot</a:t>
              </a:r>
            </a:p>
          </p:txBody>
        </p:sp>
        <p:pic>
          <p:nvPicPr>
            <p:cNvPr id="78" name="図 7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996012" y="3217897"/>
              <a:ext cx="896468" cy="1003191"/>
            </a:xfrm>
            <a:prstGeom prst="rect">
              <a:avLst/>
            </a:prstGeom>
          </p:spPr>
        </p:pic>
        <p:pic>
          <p:nvPicPr>
            <p:cNvPr id="79" name="Picture 6" descr="C:// Projects// Toolbox/Pictures/PC/Notes PC.gif"/>
            <p:cNvPicPr>
              <a:picLocks noChangeAspect="1" noChangeArrowheads="1"/>
            </p:cNvPicPr>
            <p:nvPr/>
          </p:nvPicPr>
          <p:blipFill>
            <a:blip r:embed="rId6" cstate="print"/>
            <a:srcRect/>
            <a:stretch>
              <a:fillRect/>
            </a:stretch>
          </p:blipFill>
          <p:spPr bwMode="auto">
            <a:xfrm>
              <a:off x="7493022" y="3349523"/>
              <a:ext cx="751386" cy="721570"/>
            </a:xfrm>
            <a:prstGeom prst="rect">
              <a:avLst/>
            </a:prstGeom>
            <a:noFill/>
          </p:spPr>
        </p:pic>
        <p:sp>
          <p:nvSpPr>
            <p:cNvPr id="80" name="角丸四角形 79"/>
            <p:cNvSpPr/>
            <p:nvPr/>
          </p:nvSpPr>
          <p:spPr bwMode="auto">
            <a:xfrm>
              <a:off x="6969756" y="2999198"/>
              <a:ext cx="1861722" cy="1164187"/>
            </a:xfrm>
            <a:prstGeom prst="roundRect">
              <a:avLst/>
            </a:prstGeom>
            <a:noFill/>
            <a:ln w="9525">
              <a:solidFill>
                <a:schemeClr val="tx1"/>
              </a:solidFill>
              <a:prstDash val="solid"/>
              <a:miter lim="800000"/>
              <a:headEnd/>
              <a:tailEnd/>
            </a:ln>
          </p:spPr>
          <p:txBody>
            <a:bodyPr wrap="none" lIns="0" tIns="0" rIns="0" bIns="0" rtlCol="0" anchor="ctr"/>
            <a:lstStyle/>
            <a:p>
              <a:pPr algn="ctr"/>
              <a:endParaRPr kumimoji="1" lang="ja-JP" altLang="en-US" dirty="0"/>
            </a:p>
          </p:txBody>
        </p:sp>
        <p:sp>
          <p:nvSpPr>
            <p:cNvPr id="81" name="Rectangle 59"/>
            <p:cNvSpPr>
              <a:spLocks noChangeArrowheads="1"/>
            </p:cNvSpPr>
            <p:nvPr/>
          </p:nvSpPr>
          <p:spPr bwMode="auto">
            <a:xfrm>
              <a:off x="7250372" y="2957999"/>
              <a:ext cx="1259206" cy="304046"/>
            </a:xfrm>
            <a:prstGeom prst="rect">
              <a:avLst/>
            </a:prstGeom>
            <a:noFill/>
            <a:ln w="9525">
              <a:noFill/>
              <a:miter lim="800000"/>
              <a:headEnd/>
              <a:tailEnd/>
            </a:ln>
          </p:spPr>
          <p:txBody>
            <a:bodyPr wrap="none" lIns="72000" tIns="72000" rIns="0" bIns="0" anchor="t"/>
            <a:lstStyle/>
            <a:p>
              <a:pPr algn="ctr"/>
              <a:r>
                <a:rPr lang="ja-JP" altLang="en-US" sz="880" noProof="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external controller</a:t>
              </a:r>
              <a:endParaRPr lang="en-US" altLang="ja-JP" sz="880" dirty="0" smtClean="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2" name="Picture 4"/>
            <p:cNvPicPr>
              <a:picLocks noChangeAspect="1" noChangeArrowheads="1"/>
            </p:cNvPicPr>
            <p:nvPr/>
          </p:nvPicPr>
          <p:blipFill>
            <a:blip r:embed="rId7" cstate="print"/>
            <a:srcRect/>
            <a:stretch>
              <a:fillRect/>
            </a:stretch>
          </p:blipFill>
          <p:spPr bwMode="auto">
            <a:xfrm>
              <a:off x="7091111" y="3346318"/>
              <a:ext cx="325193" cy="669515"/>
            </a:xfrm>
            <a:prstGeom prst="rect">
              <a:avLst/>
            </a:prstGeom>
            <a:noFill/>
            <a:ln w="9525">
              <a:noFill/>
              <a:miter lim="800000"/>
              <a:headEnd/>
              <a:tailEnd/>
            </a:ln>
          </p:spPr>
        </p:pic>
      </p:grpSp>
      <p:grpSp>
        <p:nvGrpSpPr>
          <p:cNvPr id="43" name="グループ化 42"/>
          <p:cNvGrpSpPr/>
          <p:nvPr/>
        </p:nvGrpSpPr>
        <p:grpSpPr>
          <a:xfrm>
            <a:off x="1975895" y="2492895"/>
            <a:ext cx="1962779" cy="576066"/>
            <a:chOff x="2411760" y="2532972"/>
            <a:chExt cx="576065" cy="421132"/>
          </a:xfrm>
        </p:grpSpPr>
        <p:cxnSp>
          <p:nvCxnSpPr>
            <p:cNvPr id="44" name="直線矢印コネクタ 43"/>
            <p:cNvCxnSpPr/>
            <p:nvPr/>
          </p:nvCxnSpPr>
          <p:spPr bwMode="auto">
            <a:xfrm>
              <a:off x="2411760" y="2532972"/>
              <a:ext cx="576064"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直線矢印コネクタ 44"/>
            <p:cNvCxnSpPr/>
            <p:nvPr/>
          </p:nvCxnSpPr>
          <p:spPr bwMode="auto">
            <a:xfrm flipH="1">
              <a:off x="2411761" y="2954104"/>
              <a:ext cx="576064"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8" name="Rectangle 59"/>
          <p:cNvSpPr>
            <a:spLocks noChangeArrowheads="1"/>
          </p:cNvSpPr>
          <p:nvPr/>
        </p:nvSpPr>
        <p:spPr bwMode="auto">
          <a:xfrm>
            <a:off x="2158088" y="2420888"/>
            <a:ext cx="1545194" cy="782151"/>
          </a:xfrm>
          <a:prstGeom prst="rect">
            <a:avLst/>
          </a:prstGeom>
          <a:solidFill>
            <a:schemeClr val="bg1"/>
          </a:solidFill>
          <a:ln w="9525">
            <a:noFill/>
            <a:miter lim="800000"/>
            <a:headEnd/>
            <a:tailEnd/>
          </a:ln>
        </p:spPr>
        <p:txBody>
          <a:bodyPr wrap="none" lIns="0" tIns="0" rIns="0" bIns="0" anchor="t"/>
          <a:lstStyle/>
          <a:p>
            <a:pPr algn="ct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Flow execution instructions</a:t>
            </a: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gn="ctr"/>
            <a:r>
              <a:rPr lang="en-US" altLang="ja-JP"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 F** ]</a:t>
            </a:r>
          </a:p>
          <a:p>
            <a:pPr algn="ctr"/>
            <a:endParaRPr lang="en-US" altLang="ja-JP" sz="960" dirty="0" smtClean="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gn="ct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a:p>
            <a:pPr algn="ctr"/>
            <a:r>
              <a:rPr lang="ja-JP" altLang="en-US" sz="960" noProof="1">
                <a:solidFill>
                  <a:srgbClr val="000000"/>
                </a:solidFill>
                <a:latin typeface="Yu Gothic UI" panose="020B0500000000000000" pitchFamily="50" charset="-128"/>
                <a:ea typeface="Yu Gothic UI" panose="020B0500000000000000" pitchFamily="50" charset="-128"/>
                <a:cs typeface="メイリオ" panose="020B0604030504040204" pitchFamily="50" charset="-128"/>
              </a:rPr>
              <a:t>Image processing results</a:t>
            </a:r>
            <a:endParaRPr lang="ja-JP" altLang="en-US" sz="960" dirty="0">
              <a:solidFill>
                <a:srgbClr val="000000"/>
              </a:solidFill>
              <a:latin typeface="Yu Gothic UI" panose="020B0500000000000000" pitchFamily="50" charset="-128"/>
              <a:ea typeface="Yu Gothic UI" panose="020B0500000000000000" pitchFamily="50" charset="-128"/>
              <a:cs typeface="メイリオ" panose="020B0604030504040204" pitchFamily="50" charset="-128"/>
            </a:endParaRPr>
          </a:p>
        </p:txBody>
      </p:sp>
    </p:spTree>
    <p:extLst>
      <p:ext uri="{BB962C8B-B14F-4D97-AF65-F5344CB8AC3E}">
        <p14:creationId xmlns="" xmlns:p14="http://schemas.microsoft.com/office/powerpoint/2010/main" val="2262122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ユーザー定義 5">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1D6FA9"/>
      </a:hlink>
      <a:folHlink>
        <a:srgbClr val="00206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40284</TotalTime>
  <Words>6088</Words>
  <Application>Microsoft Office PowerPoint</Application>
  <PresentationFormat>On-screen Show (4:3)</PresentationFormat>
  <Paragraphs>1866</Paragraphs>
  <Slides>67</Slides>
  <Notes>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083023</dc:creator>
  <cp:lastModifiedBy>tim-adm</cp:lastModifiedBy>
  <cp:revision>2649</cp:revision>
  <dcterms:modified xsi:type="dcterms:W3CDTF">2023-10-31T02:36:08Z</dcterms:modified>
</cp:coreProperties>
</file>